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xml" ContentType="application/vnd.openxmlformats-officedocument.presentationml.tags+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1.xml" ContentType="application/vnd.openxmlformats-officedocument.presentationml.tags+xml"/>
  <Override PartName="/ppt/notesSlides/notesSlide39.xml" ContentType="application/vnd.openxmlformats-officedocument.presentationml.notesSlide+xml"/>
  <Override PartName="/ppt/tags/tag1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3.xml" ContentType="application/vnd.openxmlformats-officedocument.presentationml.tags+xml"/>
  <Override PartName="/ppt/notesSlides/notesSlide42.xml" ContentType="application/vnd.openxmlformats-officedocument.presentationml.notesSlide+xml"/>
  <Override PartName="/ppt/tags/tag1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83"/>
  </p:notesMasterIdLst>
  <p:handoutMasterIdLst>
    <p:handoutMasterId r:id="rId84"/>
  </p:handoutMasterIdLst>
  <p:sldIdLst>
    <p:sldId id="1749" r:id="rId3"/>
    <p:sldId id="260" r:id="rId4"/>
    <p:sldId id="1847" r:id="rId5"/>
    <p:sldId id="1829" r:id="rId6"/>
    <p:sldId id="4827" r:id="rId7"/>
    <p:sldId id="4898" r:id="rId8"/>
    <p:sldId id="4899" r:id="rId9"/>
    <p:sldId id="4902" r:id="rId10"/>
    <p:sldId id="4901" r:id="rId11"/>
    <p:sldId id="4904" r:id="rId12"/>
    <p:sldId id="4905" r:id="rId13"/>
    <p:sldId id="4906" r:id="rId14"/>
    <p:sldId id="4825" r:id="rId15"/>
    <p:sldId id="4826" r:id="rId16"/>
    <p:sldId id="4907" r:id="rId17"/>
    <p:sldId id="1729" r:id="rId18"/>
    <p:sldId id="1797" r:id="rId19"/>
    <p:sldId id="1816" r:id="rId20"/>
    <p:sldId id="1798" r:id="rId21"/>
    <p:sldId id="1822" r:id="rId22"/>
    <p:sldId id="1821" r:id="rId23"/>
    <p:sldId id="1824" r:id="rId24"/>
    <p:sldId id="1823" r:id="rId25"/>
    <p:sldId id="1772" r:id="rId26"/>
    <p:sldId id="1956" r:id="rId27"/>
    <p:sldId id="1814" r:id="rId28"/>
    <p:sldId id="4839" r:id="rId29"/>
    <p:sldId id="4896" r:id="rId30"/>
    <p:sldId id="4890" r:id="rId31"/>
    <p:sldId id="4892" r:id="rId32"/>
    <p:sldId id="4893" r:id="rId33"/>
    <p:sldId id="4894" r:id="rId34"/>
    <p:sldId id="4895" r:id="rId35"/>
    <p:sldId id="4814" r:id="rId36"/>
    <p:sldId id="4632" r:id="rId37"/>
    <p:sldId id="4808" r:id="rId38"/>
    <p:sldId id="4631" r:id="rId39"/>
    <p:sldId id="4651" r:id="rId40"/>
    <p:sldId id="1779" r:id="rId41"/>
    <p:sldId id="4820" r:id="rId42"/>
    <p:sldId id="4881" r:id="rId43"/>
    <p:sldId id="4887" r:id="rId44"/>
    <p:sldId id="4908" r:id="rId45"/>
    <p:sldId id="4838" r:id="rId46"/>
    <p:sldId id="4886" r:id="rId47"/>
    <p:sldId id="4840" r:id="rId48"/>
    <p:sldId id="4888" r:id="rId49"/>
    <p:sldId id="4864" r:id="rId50"/>
    <p:sldId id="4849" r:id="rId51"/>
    <p:sldId id="4868" r:id="rId52"/>
    <p:sldId id="4867" r:id="rId53"/>
    <p:sldId id="4847" r:id="rId54"/>
    <p:sldId id="4853" r:id="rId55"/>
    <p:sldId id="4848" r:id="rId56"/>
    <p:sldId id="4854" r:id="rId57"/>
    <p:sldId id="4855" r:id="rId58"/>
    <p:sldId id="4856" r:id="rId59"/>
    <p:sldId id="4857" r:id="rId60"/>
    <p:sldId id="4859" r:id="rId61"/>
    <p:sldId id="4858" r:id="rId62"/>
    <p:sldId id="1951" r:id="rId63"/>
    <p:sldId id="4862" r:id="rId64"/>
    <p:sldId id="1892" r:id="rId65"/>
    <p:sldId id="4821" r:id="rId66"/>
    <p:sldId id="4822" r:id="rId67"/>
    <p:sldId id="266" r:id="rId68"/>
    <p:sldId id="1834" r:id="rId69"/>
    <p:sldId id="1835" r:id="rId70"/>
    <p:sldId id="1726" r:id="rId71"/>
    <p:sldId id="1724" r:id="rId72"/>
    <p:sldId id="4823" r:id="rId73"/>
    <p:sldId id="1794" r:id="rId74"/>
    <p:sldId id="4909" r:id="rId75"/>
    <p:sldId id="4912" r:id="rId76"/>
    <p:sldId id="1955" r:id="rId77"/>
    <p:sldId id="4910" r:id="rId78"/>
    <p:sldId id="1954" r:id="rId79"/>
    <p:sldId id="1941" r:id="rId80"/>
    <p:sldId id="4873" r:id="rId81"/>
    <p:sldId id="275" r:id="rId82"/>
  </p:sldIdLst>
  <p:sldSz cx="12192000" cy="6858000"/>
  <p:notesSz cx="6858000" cy="9144000"/>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1749"/>
            <p14:sldId id="260"/>
            <p14:sldId id="1847"/>
            <p14:sldId id="1829"/>
            <p14:sldId id="4827"/>
            <p14:sldId id="4898"/>
            <p14:sldId id="4899"/>
            <p14:sldId id="4902"/>
            <p14:sldId id="4901"/>
            <p14:sldId id="4904"/>
            <p14:sldId id="4905"/>
            <p14:sldId id="4906"/>
            <p14:sldId id="4825"/>
            <p14:sldId id="4826"/>
            <p14:sldId id="4907"/>
          </p14:sldIdLst>
        </p14:section>
        <p14:section name="SC" id="{09397BE1-67F5-7F4B-A888-3BFA40F043C5}">
          <p14:sldIdLst>
            <p14:sldId id="1729"/>
            <p14:sldId id="1797"/>
            <p14:sldId id="1816"/>
            <p14:sldId id="1798"/>
            <p14:sldId id="1822"/>
            <p14:sldId id="1821"/>
            <p14:sldId id="1824"/>
            <p14:sldId id="1823"/>
            <p14:sldId id="1772"/>
          </p14:sldIdLst>
        </p14:section>
        <p14:section name="Micro" id="{091FCDCB-0E2F-E04F-B5D8-D078D9B83247}">
          <p14:sldIdLst>
            <p14:sldId id="1956"/>
            <p14:sldId id="1814"/>
            <p14:sldId id="4839"/>
            <p14:sldId id="4896"/>
            <p14:sldId id="4890"/>
            <p14:sldId id="4892"/>
            <p14:sldId id="4893"/>
            <p14:sldId id="4894"/>
            <p14:sldId id="4895"/>
            <p14:sldId id="4814"/>
            <p14:sldId id="4632"/>
            <p14:sldId id="4808"/>
            <p14:sldId id="4631"/>
            <p14:sldId id="4651"/>
            <p14:sldId id="1779"/>
          </p14:sldIdLst>
        </p14:section>
        <p14:section name="ISCA" id="{DD108298-48B5-7043-BC34-368470D114A9}">
          <p14:sldIdLst>
            <p14:sldId id="4820"/>
            <p14:sldId id="4881"/>
            <p14:sldId id="4887"/>
            <p14:sldId id="4908"/>
            <p14:sldId id="4838"/>
            <p14:sldId id="4886"/>
            <p14:sldId id="4840"/>
            <p14:sldId id="4888"/>
            <p14:sldId id="4864"/>
            <p14:sldId id="4849"/>
            <p14:sldId id="4868"/>
            <p14:sldId id="4867"/>
            <p14:sldId id="4847"/>
            <p14:sldId id="4853"/>
            <p14:sldId id="4848"/>
            <p14:sldId id="4854"/>
            <p14:sldId id="4855"/>
            <p14:sldId id="4856"/>
            <p14:sldId id="4857"/>
            <p14:sldId id="4859"/>
            <p14:sldId id="4858"/>
            <p14:sldId id="1951"/>
            <p14:sldId id="4862"/>
            <p14:sldId id="1892"/>
            <p14:sldId id="4821"/>
          </p14:sldIdLst>
        </p14:section>
        <p14:section name="ICLR" id="{1B06EB88-FE59-774A-A71F-0C28CBD65D77}">
          <p14:sldIdLst>
            <p14:sldId id="4822"/>
            <p14:sldId id="266"/>
            <p14:sldId id="1834"/>
            <p14:sldId id="1835"/>
            <p14:sldId id="1726"/>
            <p14:sldId id="1724"/>
            <p14:sldId id="4823"/>
            <p14:sldId id="1794"/>
          </p14:sldIdLst>
        </p14:section>
        <p14:section name="总结" id="{6F322156-89F4-1D40-8301-6E43B5C9A24A}">
          <p14:sldIdLst>
            <p14:sldId id="4909"/>
            <p14:sldId id="4912"/>
            <p14:sldId id="1955"/>
            <p14:sldId id="4910"/>
            <p14:sldId id="1954"/>
            <p14:sldId id="1941"/>
            <p14:sldId id="4873"/>
          </p14:sldIdLst>
        </p14:section>
        <p14:section name="封底" id="{843E591D-6EE2-4691-951C-C0C689F22170}">
          <p14:sldIdLst>
            <p14:sldId id="275"/>
          </p14:sldIdLst>
        </p14:section>
        <p14:section name="备份" id="{E9D345C3-B86F-4145-B6FD-9E1571AAEF64}">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5436"/>
    <a:srgbClr val="A40000"/>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6612" autoAdjust="0"/>
  </p:normalViewPr>
  <p:slideViewPr>
    <p:cSldViewPr snapToGrid="0" showGuides="1">
      <p:cViewPr varScale="1">
        <p:scale>
          <a:sx n="154" d="100"/>
          <a:sy n="154" d="100"/>
        </p:scale>
        <p:origin x="496" y="208"/>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2023/9/8</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996178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1919833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3831874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265233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extLst>
      <p:ext uri="{BB962C8B-B14F-4D97-AF65-F5344CB8AC3E}">
        <p14:creationId xmlns:p14="http://schemas.microsoft.com/office/powerpoint/2010/main" val="36431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184659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1460999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218145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808798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23</a:t>
            </a:fld>
            <a:endParaRPr lang="zh-CN" altLang="en-US"/>
          </a:p>
        </p:txBody>
      </p:sp>
    </p:spTree>
    <p:extLst>
      <p:ext uri="{BB962C8B-B14F-4D97-AF65-F5344CB8AC3E}">
        <p14:creationId xmlns:p14="http://schemas.microsoft.com/office/powerpoint/2010/main" val="5672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a:t>然后是一篇发表于SC</a:t>
            </a:r>
            <a:r>
              <a:rPr lang="zh-CN" altLang="en-US"/>
              <a:t> </a:t>
            </a:r>
            <a:r>
              <a:rPr lang="en-US" altLang="zh-CN"/>
              <a:t>2021</a:t>
            </a:r>
            <a:r>
              <a:rPr lang="zh-CN" altLang="en-US"/>
              <a:t>的会议论文，它是</a:t>
            </a:r>
            <a:r>
              <a:rPr lang="zh-CN" altLang="en-US" b="1" dirty="0">
                <a:solidFill>
                  <a:schemeClr val="tx1">
                    <a:lumMod val="75000"/>
                    <a:lumOff val="25000"/>
                  </a:schemeClr>
                </a:solidFill>
              </a:rPr>
              <a:t>超算领域</a:t>
            </a:r>
            <a:r>
              <a:rPr lang="en-US" altLang="zh-CN" b="1" dirty="0">
                <a:solidFill>
                  <a:schemeClr val="accent1"/>
                </a:solidFill>
              </a:rPr>
              <a:t>CCF-A</a:t>
            </a:r>
            <a:r>
              <a:rPr lang="zh-CN" altLang="en-US" b="1" dirty="0">
                <a:solidFill>
                  <a:schemeClr val="accent1"/>
                </a:solidFill>
              </a:rPr>
              <a:t>类会议</a:t>
            </a:r>
            <a:endParaRPr lang="en-US" altLang="zh-CN" b="1" dirty="0">
              <a:solidFill>
                <a:schemeClr val="accent1"/>
              </a:solidFill>
            </a:endParaRPr>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24</a:t>
            </a:fld>
            <a:endParaRPr lang="zh-CN" altLang="en-US"/>
          </a:p>
        </p:txBody>
      </p:sp>
    </p:spTree>
    <p:extLst>
      <p:ext uri="{BB962C8B-B14F-4D97-AF65-F5344CB8AC3E}">
        <p14:creationId xmlns:p14="http://schemas.microsoft.com/office/powerpoint/2010/main" val="238029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lumMod val="85000"/>
                    <a:lumOff val="15000"/>
                  </a:schemeClr>
                </a:solidFill>
              </a:rPr>
              <a:t>人工智能模型的发展经历了几个阶段，从一开始的监督学习</a:t>
            </a:r>
            <a:r>
              <a:rPr lang="zh-CN" altLang="en-US" b="1" dirty="0"/>
              <a:t>（</a:t>
            </a:r>
            <a:r>
              <a:rPr lang="en-US" altLang="zh-CN" b="1" dirty="0"/>
              <a:t>Click</a:t>
            </a:r>
            <a:r>
              <a:rPr lang="zh-CN" altLang="en-US" b="1" dirty="0"/>
              <a:t>）</a:t>
            </a:r>
            <a:r>
              <a:rPr lang="zh-CN" altLang="en-US" sz="1200" b="1" dirty="0">
                <a:solidFill>
                  <a:schemeClr val="tx1">
                    <a:lumMod val="85000"/>
                    <a:lumOff val="15000"/>
                  </a:schemeClr>
                </a:solidFill>
              </a:rPr>
              <a:t>到现在的无监督学习</a:t>
            </a:r>
            <a:r>
              <a:rPr lang="zh-CN" altLang="en-US" b="1" dirty="0"/>
              <a:t>（</a:t>
            </a:r>
            <a:r>
              <a:rPr lang="en-US" altLang="zh-CN" b="1" dirty="0"/>
              <a:t>Click</a:t>
            </a:r>
            <a:r>
              <a:rPr lang="zh-CN" altLang="en-US" b="1" dirty="0"/>
              <a:t>）</a:t>
            </a:r>
            <a:r>
              <a:rPr lang="zh-CN" altLang="en-US" sz="1200" b="1" dirty="0">
                <a:solidFill>
                  <a:schemeClr val="tx1">
                    <a:lumMod val="85000"/>
                    <a:lumOff val="15000"/>
                  </a:schemeClr>
                </a:solidFill>
              </a:rPr>
              <a:t>，导致了模型尺寸与算力需求飞速增长。</a:t>
            </a:r>
            <a:endParaRPr lang="en-US" altLang="zh-CN" sz="1200" b="1"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lumMod val="85000"/>
                    <a:lumOff val="15000"/>
                  </a:schemeClr>
                </a:solidFill>
              </a:rPr>
              <a:t>至于</a:t>
            </a:r>
            <a:r>
              <a:rPr lang="zh-CN" altLang="en-CN" sz="1200" b="1" dirty="0">
                <a:solidFill>
                  <a:schemeClr val="tx1">
                    <a:lumMod val="85000"/>
                    <a:lumOff val="15000"/>
                  </a:schemeClr>
                </a:solidFill>
              </a:rPr>
              <a:t>下一阶段</a:t>
            </a:r>
            <a:r>
              <a:rPr lang="zh-CN" altLang="en-US" b="1" dirty="0"/>
              <a:t>（</a:t>
            </a:r>
            <a:r>
              <a:rPr lang="en-US" altLang="zh-CN" b="1" dirty="0"/>
              <a:t>Click</a:t>
            </a:r>
            <a:r>
              <a:rPr lang="zh-CN" altLang="en-US" b="1" dirty="0"/>
              <a:t>）</a:t>
            </a:r>
            <a:r>
              <a:rPr lang="zh-CN" altLang="en-US" sz="1200" b="1" dirty="0">
                <a:solidFill>
                  <a:schemeClr val="tx1">
                    <a:lumMod val="85000"/>
                    <a:lumOff val="15000"/>
                  </a:schemeClr>
                </a:solidFill>
              </a:rPr>
              <a:t>，则有可能是</a:t>
            </a:r>
            <a:r>
              <a:rPr lang="en-US" altLang="zh-CN" sz="1200" b="1" dirty="0">
                <a:solidFill>
                  <a:schemeClr val="tx1">
                    <a:lumMod val="85000"/>
                    <a:lumOff val="15000"/>
                  </a:schemeClr>
                </a:solidFill>
              </a:rPr>
              <a:t>google jeff dean</a:t>
            </a:r>
            <a:r>
              <a:rPr lang="zh-CN" altLang="en-US" sz="1200" b="1" dirty="0">
                <a:solidFill>
                  <a:schemeClr val="tx1">
                    <a:lumMod val="85000"/>
                    <a:lumOff val="15000"/>
                  </a:schemeClr>
                </a:solidFill>
              </a:rPr>
              <a:t>所设想的基于</a:t>
            </a:r>
            <a:r>
              <a:rPr lang="zh-CN" altLang="en-US" sz="1200" b="1" dirty="0">
                <a:solidFill>
                  <a:srgbClr val="C00000"/>
                </a:solidFill>
              </a:rPr>
              <a:t>多任务训练</a:t>
            </a:r>
            <a:r>
              <a:rPr lang="zh-CN" altLang="en-US" sz="1200" b="1" dirty="0">
                <a:solidFill>
                  <a:schemeClr val="tx1">
                    <a:lumMod val="85000"/>
                    <a:lumOff val="15000"/>
                  </a:schemeClr>
                </a:solidFill>
              </a:rPr>
              <a:t>的超大规模网络，</a:t>
            </a:r>
            <a:r>
              <a:rPr lang="en-US" altLang="zh-CN" sz="1200" b="1" dirty="0">
                <a:solidFill>
                  <a:schemeClr val="tx1">
                    <a:lumMod val="85000"/>
                    <a:lumOff val="15000"/>
                  </a:schemeClr>
                </a:solidFill>
              </a:rPr>
              <a:t>AI</a:t>
            </a:r>
            <a:r>
              <a:rPr lang="zh-CN" altLang="en-US" sz="1200" b="1" dirty="0">
                <a:solidFill>
                  <a:schemeClr val="tx1">
                    <a:lumMod val="85000"/>
                    <a:lumOff val="15000"/>
                  </a:schemeClr>
                </a:solidFill>
              </a:rPr>
              <a:t>模型的多样性和动态性进一步发展。</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598432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27</a:t>
            </a:fld>
            <a:endParaRPr lang="zh-CN" altLang="en-US"/>
          </a:p>
        </p:txBody>
      </p:sp>
    </p:spTree>
    <p:extLst>
      <p:ext uri="{BB962C8B-B14F-4D97-AF65-F5344CB8AC3E}">
        <p14:creationId xmlns:p14="http://schemas.microsoft.com/office/powerpoint/2010/main" val="3563279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28</a:t>
            </a:fld>
            <a:endParaRPr lang="zh-CN" altLang="en-US"/>
          </a:p>
        </p:txBody>
      </p:sp>
    </p:spTree>
    <p:extLst>
      <p:ext uri="{BB962C8B-B14F-4D97-AF65-F5344CB8AC3E}">
        <p14:creationId xmlns:p14="http://schemas.microsoft.com/office/powerpoint/2010/main" val="850803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29</a:t>
            </a:fld>
            <a:endParaRPr lang="zh-CN" altLang="en-US"/>
          </a:p>
        </p:txBody>
      </p:sp>
    </p:spTree>
    <p:extLst>
      <p:ext uri="{BB962C8B-B14F-4D97-AF65-F5344CB8AC3E}">
        <p14:creationId xmlns:p14="http://schemas.microsoft.com/office/powerpoint/2010/main" val="3879020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30</a:t>
            </a:fld>
            <a:endParaRPr lang="zh-CN" altLang="en-US"/>
          </a:p>
        </p:txBody>
      </p:sp>
    </p:spTree>
    <p:extLst>
      <p:ext uri="{BB962C8B-B14F-4D97-AF65-F5344CB8AC3E}">
        <p14:creationId xmlns:p14="http://schemas.microsoft.com/office/powerpoint/2010/main" val="440201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31</a:t>
            </a:fld>
            <a:endParaRPr lang="zh-CN" altLang="en-US"/>
          </a:p>
        </p:txBody>
      </p:sp>
    </p:spTree>
    <p:extLst>
      <p:ext uri="{BB962C8B-B14F-4D97-AF65-F5344CB8AC3E}">
        <p14:creationId xmlns:p14="http://schemas.microsoft.com/office/powerpoint/2010/main" val="1712197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32</a:t>
            </a:fld>
            <a:endParaRPr lang="zh-CN" altLang="en-US"/>
          </a:p>
        </p:txBody>
      </p:sp>
    </p:spTree>
    <p:extLst>
      <p:ext uri="{BB962C8B-B14F-4D97-AF65-F5344CB8AC3E}">
        <p14:creationId xmlns:p14="http://schemas.microsoft.com/office/powerpoint/2010/main" val="1211206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33</a:t>
            </a:fld>
            <a:endParaRPr lang="zh-CN" altLang="en-US"/>
          </a:p>
        </p:txBody>
      </p:sp>
    </p:spTree>
    <p:extLst>
      <p:ext uri="{BB962C8B-B14F-4D97-AF65-F5344CB8AC3E}">
        <p14:creationId xmlns:p14="http://schemas.microsoft.com/office/powerpoint/2010/main" val="3741625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ts val="1200"/>
              </a:spcBef>
            </a:pPr>
            <a:r>
              <a:rPr lang="zh-CN" altLang="en-US" sz="1200" dirty="0">
                <a:latin typeface="Times New Roman" panose="02020603050405020304" pitchFamily="18" charset="0"/>
                <a:cs typeface="Times New Roman" panose="02020603050405020304" pitchFamily="18" charset="0"/>
              </a:rPr>
              <a:t>我们提出了</a:t>
            </a:r>
            <a:r>
              <a:rPr lang="zh-CN" altLang="en-US" sz="1200" dirty="0">
                <a:solidFill>
                  <a:schemeClr val="accent1"/>
                </a:solidFill>
                <a:latin typeface="Times New Roman" panose="02020603050405020304" pitchFamily="18" charset="0"/>
                <a:cs typeface="Times New Roman" panose="02020603050405020304" pitchFamily="18" charset="0"/>
              </a:rPr>
              <a:t>自适应异构数值类型</a:t>
            </a:r>
            <a:r>
              <a:rPr lang="zh-CN" altLang="en-US" sz="1200" dirty="0">
                <a:latin typeface="Times New Roman" panose="02020603050405020304" pitchFamily="18" charset="0"/>
                <a:cs typeface="Times New Roman" panose="02020603050405020304" pitchFamily="18" charset="0"/>
              </a:rPr>
              <a:t>量化架构。该架构以</a:t>
            </a:r>
            <a:r>
              <a:rPr lang="zh-CN" altLang="en-US" sz="1200" dirty="0">
                <a:solidFill>
                  <a:schemeClr val="accent1"/>
                </a:solidFill>
                <a:latin typeface="Times New Roman" panose="02020603050405020304" pitchFamily="18" charset="0"/>
                <a:cs typeface="Times New Roman" panose="02020603050405020304" pitchFamily="18" charset="0"/>
              </a:rPr>
              <a:t>定长设计</a:t>
            </a:r>
            <a:r>
              <a:rPr lang="zh-CN" altLang="en-US" sz="1200" dirty="0">
                <a:latin typeface="Times New Roman" panose="02020603050405020304" pitchFamily="18" charset="0"/>
                <a:cs typeface="Times New Roman" panose="02020603050405020304" pitchFamily="18" charset="0"/>
              </a:rPr>
              <a:t>作为前提，对不同的分布区间使用</a:t>
            </a:r>
            <a:r>
              <a:rPr lang="zh-CN" altLang="en-US" sz="1200" dirty="0">
                <a:solidFill>
                  <a:schemeClr val="accent1"/>
                </a:solidFill>
                <a:latin typeface="Times New Roman" panose="02020603050405020304" pitchFamily="18" charset="0"/>
                <a:cs typeface="Times New Roman" panose="02020603050405020304" pitchFamily="18" charset="0"/>
              </a:rPr>
              <a:t>多种数值类型</a:t>
            </a:r>
            <a:r>
              <a:rPr lang="zh-CN" altLang="en-US" sz="1200" dirty="0">
                <a:latin typeface="Times New Roman" panose="02020603050405020304" pitchFamily="18" charset="0"/>
                <a:cs typeface="Times New Roman" panose="02020603050405020304" pitchFamily="18" charset="0"/>
              </a:rPr>
              <a:t>以匹配相应的概率，代替了多精度量化。</a:t>
            </a:r>
            <a:endParaRPr lang="en-US" altLang="zh-CN" sz="1200" dirty="0">
              <a:latin typeface="Times New Roman" panose="02020603050405020304" pitchFamily="18" charset="0"/>
              <a:cs typeface="Times New Roman" panose="02020603050405020304" pitchFamily="18" charset="0"/>
            </a:endParaRPr>
          </a:p>
          <a:p>
            <a:pPr>
              <a:lnSpc>
                <a:spcPct val="120000"/>
              </a:lnSpc>
              <a:spcBef>
                <a:spcPts val="1200"/>
              </a:spcBef>
            </a:pPr>
            <a:endParaRPr lang="en-US" altLang="zh-CN" sz="1200" dirty="0">
              <a:latin typeface="Times New Roman" panose="02020603050405020304" pitchFamily="18" charset="0"/>
              <a:cs typeface="Times New Roman" panose="02020603050405020304" pitchFamily="18" charset="0"/>
            </a:endParaRPr>
          </a:p>
          <a:p>
            <a:pPr>
              <a:lnSpc>
                <a:spcPct val="120000"/>
              </a:lnSpc>
              <a:spcBef>
                <a:spcPts val="1200"/>
              </a:spcBef>
            </a:pPr>
            <a:r>
              <a:rPr lang="zh-CN" altLang="en-US" sz="1200" dirty="0">
                <a:latin typeface="Times New Roman" panose="02020603050405020304" pitchFamily="18" charset="0"/>
                <a:cs typeface="Times New Roman" panose="02020603050405020304" pitchFamily="18" charset="0"/>
              </a:rPr>
              <a:t>定长设计保持了</a:t>
            </a:r>
            <a:r>
              <a:rPr lang="zh-CN" altLang="en-US" sz="1200" dirty="0">
                <a:solidFill>
                  <a:schemeClr val="accent1"/>
                </a:solidFill>
                <a:latin typeface="Times New Roman" panose="02020603050405020304" pitchFamily="18" charset="0"/>
                <a:cs typeface="Times New Roman" panose="02020603050405020304" pitchFamily="18" charset="0"/>
              </a:rPr>
              <a:t>对齐内存访问</a:t>
            </a:r>
            <a:r>
              <a:rPr lang="zh-CN" altLang="en-US" sz="1200" dirty="0">
                <a:latin typeface="Times New Roman" panose="02020603050405020304" pitchFamily="18" charset="0"/>
                <a:cs typeface="Times New Roman" panose="02020603050405020304" pitchFamily="18" charset="0"/>
              </a:rPr>
              <a:t>对硬件友好。多数值类型感知了概率分布降低了量化位宽。</a:t>
            </a:r>
            <a:endParaRPr lang="en-US" altLang="zh-CN" sz="1200" dirty="0">
              <a:latin typeface="Times New Roman" panose="02020603050405020304" pitchFamily="18" charset="0"/>
              <a:cs typeface="Times New Roman" panose="02020603050405020304" pitchFamily="18" charset="0"/>
            </a:endParaRPr>
          </a:p>
          <a:p>
            <a:pPr>
              <a:lnSpc>
                <a:spcPct val="120000"/>
              </a:lnSpc>
              <a:spcBef>
                <a:spcPts val="1200"/>
              </a:spcBef>
            </a:pPr>
            <a:endParaRPr lang="en-US" altLang="zh-CN" sz="1200" dirty="0">
              <a:latin typeface="Times New Roman" panose="02020603050405020304" pitchFamily="18" charset="0"/>
              <a:cs typeface="Times New Roman" panose="02020603050405020304" pitchFamily="18" charset="0"/>
            </a:endParaRPr>
          </a:p>
          <a:p>
            <a:pPr>
              <a:lnSpc>
                <a:spcPct val="120000"/>
              </a:lnSpc>
              <a:spcBef>
                <a:spcPts val="1200"/>
              </a:spcBef>
            </a:pPr>
            <a:r>
              <a:rPr lang="zh-CN" altLang="en-US" sz="1200" dirty="0">
                <a:latin typeface="Times New Roman" panose="02020603050405020304" pitchFamily="18" charset="0"/>
                <a:cs typeface="Times New Roman" panose="02020603050405020304" pitchFamily="18" charset="0"/>
              </a:rPr>
              <a:t>我们为新型异构数值类型设计了高效的</a:t>
            </a:r>
            <a:r>
              <a:rPr kumimoji="1" lang="en-US" altLang="zh-CN" sz="1200" dirty="0">
                <a:solidFill>
                  <a:schemeClr val="accent1"/>
                </a:solidFill>
              </a:rPr>
              <a:t>First-One</a:t>
            </a:r>
            <a:r>
              <a:rPr kumimoji="1" lang="zh-CN" altLang="en-US" sz="1200" dirty="0"/>
              <a:t>编码方式。</a:t>
            </a:r>
            <a:endParaRPr lang="en-US" altLang="zh-CN" sz="1200" dirty="0">
              <a:latin typeface="Times New Roman" panose="02020603050405020304" pitchFamily="18" charset="0"/>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0D5545-95D4-489F-B8ED-7EAFA774B56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43471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200"/>
              </a:spcBef>
            </a:pPr>
            <a:r>
              <a:rPr lang="zh-CN" altLang="en-US" sz="1200" dirty="0">
                <a:solidFill>
                  <a:schemeClr val="accent2">
                    <a:lumMod val="75000"/>
                  </a:schemeClr>
                </a:solidFill>
                <a:latin typeface="Times New Roman" panose="02020603050405020304" pitchFamily="18" charset="0"/>
                <a:cs typeface="Times New Roman" panose="02020603050405020304" pitchFamily="18" charset="0"/>
              </a:rPr>
              <a:t>我们为</a:t>
            </a:r>
            <a:r>
              <a:rPr kumimoji="1" lang="en-US" altLang="zh-CN" sz="1200" dirty="0">
                <a:solidFill>
                  <a:schemeClr val="accent1"/>
                </a:solidFill>
              </a:rPr>
              <a:t>First-One</a:t>
            </a:r>
            <a:r>
              <a:rPr kumimoji="1" lang="zh-CN" altLang="en-US" sz="1200" dirty="0">
                <a:solidFill>
                  <a:schemeClr val="accent2">
                    <a:lumMod val="75000"/>
                  </a:schemeClr>
                </a:solidFill>
              </a:rPr>
              <a:t>编码设计了相应的解码器，利用前导零检测器</a:t>
            </a:r>
            <a:r>
              <a:rPr kumimoji="1" lang="en-US" altLang="zh-CN" sz="1200" dirty="0">
                <a:solidFill>
                  <a:schemeClr val="accent2">
                    <a:lumMod val="75000"/>
                  </a:schemeClr>
                </a:solidFill>
              </a:rPr>
              <a:t>(Leading</a:t>
            </a:r>
            <a:r>
              <a:rPr kumimoji="1" lang="zh-CN" altLang="en-US" sz="1200" dirty="0">
                <a:solidFill>
                  <a:schemeClr val="accent2">
                    <a:lumMod val="75000"/>
                  </a:schemeClr>
                </a:solidFill>
              </a:rPr>
              <a:t> </a:t>
            </a:r>
            <a:r>
              <a:rPr kumimoji="1" lang="en-US" altLang="zh-CN" sz="1200" dirty="0">
                <a:solidFill>
                  <a:schemeClr val="accent2">
                    <a:lumMod val="75000"/>
                  </a:schemeClr>
                </a:solidFill>
              </a:rPr>
              <a:t>Zero Detector)</a:t>
            </a:r>
            <a:r>
              <a:rPr kumimoji="1" lang="zh-CN" altLang="en-US" sz="1200" dirty="0">
                <a:solidFill>
                  <a:schemeClr val="accent2">
                    <a:lumMod val="75000"/>
                  </a:schemeClr>
                </a:solidFill>
              </a:rPr>
              <a:t> 可以有效地区分出指数部分和小数部分。</a:t>
            </a:r>
            <a:endParaRPr kumimoji="1" lang="en-US" altLang="zh-CN" sz="1200" dirty="0">
              <a:solidFill>
                <a:schemeClr val="accent2">
                  <a:lumMod val="75000"/>
                </a:schemeClr>
              </a:solidFill>
            </a:endParaRPr>
          </a:p>
          <a:p>
            <a:pPr>
              <a:lnSpc>
                <a:spcPct val="120000"/>
              </a:lnSpc>
              <a:spcBef>
                <a:spcPts val="1200"/>
              </a:spcBef>
            </a:pPr>
            <a:endParaRPr lang="en-US" altLang="zh-CN" sz="1200" dirty="0">
              <a:solidFill>
                <a:schemeClr val="accent2">
                  <a:lumMod val="75000"/>
                </a:schemeClr>
              </a:solidFill>
            </a:endParaRPr>
          </a:p>
          <a:p>
            <a:pPr>
              <a:lnSpc>
                <a:spcPct val="120000"/>
              </a:lnSpc>
              <a:spcBef>
                <a:spcPts val="1200"/>
              </a:spcBef>
            </a:pPr>
            <a:r>
              <a:rPr lang="zh-CN" altLang="en-US" sz="1200" dirty="0">
                <a:solidFill>
                  <a:schemeClr val="accent2">
                    <a:lumMod val="75000"/>
                  </a:schemeClr>
                </a:solidFill>
              </a:rPr>
              <a:t>异构数值类型</a:t>
            </a:r>
            <a:r>
              <a:rPr lang="zh-CN" altLang="en-US" sz="1200" dirty="0">
                <a:solidFill>
                  <a:schemeClr val="accent3">
                    <a:lumMod val="75000"/>
                  </a:schemeClr>
                </a:solidFill>
              </a:rPr>
              <a:t>译码器</a:t>
            </a:r>
            <a:r>
              <a:rPr kumimoji="1" lang="zh-CN" altLang="en-US" sz="1200" dirty="0">
                <a:solidFill>
                  <a:schemeClr val="accent2">
                    <a:lumMod val="75000"/>
                  </a:schemeClr>
                </a:solidFill>
              </a:rPr>
              <a:t>设计简洁，可以嵌入在现有</a:t>
            </a:r>
            <a:r>
              <a:rPr kumimoji="1" lang="en-US" altLang="zh-CN" sz="1200" dirty="0">
                <a:solidFill>
                  <a:schemeClr val="accent2">
                    <a:lumMod val="75000"/>
                  </a:schemeClr>
                </a:solidFill>
              </a:rPr>
              <a:t>GPU</a:t>
            </a:r>
            <a:r>
              <a:rPr kumimoji="1" lang="zh-CN" altLang="en-US" sz="1200" dirty="0">
                <a:solidFill>
                  <a:schemeClr val="accent2">
                    <a:lumMod val="75000"/>
                  </a:schemeClr>
                </a:solidFill>
              </a:rPr>
              <a:t>架构或者脉动阵列架构中。</a:t>
            </a:r>
            <a:endParaRPr lang="zh-CN" altLang="en-US" sz="1200" dirty="0">
              <a:solidFill>
                <a:schemeClr val="accent2">
                  <a:lumMod val="75000"/>
                </a:schemeClr>
              </a:solidFill>
              <a:latin typeface="Times New Roman" panose="02020603050405020304" pitchFamily="18" charset="0"/>
              <a:cs typeface="Times New Roman" panose="02020603050405020304" pitchFamily="18" charset="0"/>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0D5545-95D4-489F-B8ED-7EAFA774B56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2203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200"/>
              </a:spcBef>
            </a:pPr>
            <a:r>
              <a:rPr lang="zh-CN" altLang="en-US" sz="1200" dirty="0">
                <a:solidFill>
                  <a:schemeClr val="accent2">
                    <a:lumMod val="75000"/>
                  </a:schemeClr>
                </a:solidFill>
                <a:latin typeface="Times New Roman" panose="02020603050405020304" pitchFamily="18" charset="0"/>
                <a:cs typeface="Times New Roman" panose="02020603050405020304" pitchFamily="18" charset="0"/>
              </a:rPr>
              <a:t>我们为</a:t>
            </a:r>
            <a:r>
              <a:rPr kumimoji="1" lang="en-US" altLang="zh-CN" sz="1200" dirty="0">
                <a:solidFill>
                  <a:schemeClr val="accent1"/>
                </a:solidFill>
              </a:rPr>
              <a:t>First-One</a:t>
            </a:r>
            <a:r>
              <a:rPr kumimoji="1" lang="zh-CN" altLang="en-US" sz="1200" dirty="0">
                <a:solidFill>
                  <a:schemeClr val="accent2">
                    <a:lumMod val="75000"/>
                  </a:schemeClr>
                </a:solidFill>
              </a:rPr>
              <a:t>编码设计了相应的解码器，利用前导零检测器</a:t>
            </a:r>
            <a:r>
              <a:rPr kumimoji="1" lang="en-US" altLang="zh-CN" sz="1200" dirty="0">
                <a:solidFill>
                  <a:schemeClr val="accent2">
                    <a:lumMod val="75000"/>
                  </a:schemeClr>
                </a:solidFill>
              </a:rPr>
              <a:t>(Leading</a:t>
            </a:r>
            <a:r>
              <a:rPr kumimoji="1" lang="zh-CN" altLang="en-US" sz="1200" dirty="0">
                <a:solidFill>
                  <a:schemeClr val="accent2">
                    <a:lumMod val="75000"/>
                  </a:schemeClr>
                </a:solidFill>
              </a:rPr>
              <a:t> </a:t>
            </a:r>
            <a:r>
              <a:rPr kumimoji="1" lang="en-US" altLang="zh-CN" sz="1200" dirty="0">
                <a:solidFill>
                  <a:schemeClr val="accent2">
                    <a:lumMod val="75000"/>
                  </a:schemeClr>
                </a:solidFill>
              </a:rPr>
              <a:t>Zero Detector)</a:t>
            </a:r>
            <a:r>
              <a:rPr kumimoji="1" lang="zh-CN" altLang="en-US" sz="1200" dirty="0">
                <a:solidFill>
                  <a:schemeClr val="accent2">
                    <a:lumMod val="75000"/>
                  </a:schemeClr>
                </a:solidFill>
              </a:rPr>
              <a:t> 可以有效地区分出指数部分和小数部分。</a:t>
            </a:r>
            <a:endParaRPr kumimoji="1" lang="en-US" altLang="zh-CN" sz="1200" dirty="0">
              <a:solidFill>
                <a:schemeClr val="accent2">
                  <a:lumMod val="75000"/>
                </a:schemeClr>
              </a:solidFill>
            </a:endParaRPr>
          </a:p>
          <a:p>
            <a:pPr>
              <a:lnSpc>
                <a:spcPct val="120000"/>
              </a:lnSpc>
              <a:spcBef>
                <a:spcPts val="1200"/>
              </a:spcBef>
            </a:pPr>
            <a:endParaRPr lang="en-US" altLang="zh-CN" sz="1200" dirty="0">
              <a:solidFill>
                <a:schemeClr val="accent2">
                  <a:lumMod val="75000"/>
                </a:schemeClr>
              </a:solidFill>
            </a:endParaRPr>
          </a:p>
          <a:p>
            <a:pPr>
              <a:lnSpc>
                <a:spcPct val="120000"/>
              </a:lnSpc>
              <a:spcBef>
                <a:spcPts val="1200"/>
              </a:spcBef>
            </a:pPr>
            <a:r>
              <a:rPr lang="zh-CN" altLang="en-US" sz="1200" dirty="0">
                <a:solidFill>
                  <a:schemeClr val="accent2">
                    <a:lumMod val="75000"/>
                  </a:schemeClr>
                </a:solidFill>
              </a:rPr>
              <a:t>异构数值类型</a:t>
            </a:r>
            <a:r>
              <a:rPr lang="zh-CN" altLang="en-US" sz="1200" dirty="0">
                <a:solidFill>
                  <a:schemeClr val="accent3">
                    <a:lumMod val="75000"/>
                  </a:schemeClr>
                </a:solidFill>
              </a:rPr>
              <a:t>译码器</a:t>
            </a:r>
            <a:r>
              <a:rPr kumimoji="1" lang="zh-CN" altLang="en-US" sz="1200" dirty="0">
                <a:solidFill>
                  <a:schemeClr val="accent2">
                    <a:lumMod val="75000"/>
                  </a:schemeClr>
                </a:solidFill>
              </a:rPr>
              <a:t>设计简洁，可以嵌入在现有</a:t>
            </a:r>
            <a:r>
              <a:rPr kumimoji="1" lang="en-US" altLang="zh-CN" sz="1200" dirty="0">
                <a:solidFill>
                  <a:schemeClr val="accent2">
                    <a:lumMod val="75000"/>
                  </a:schemeClr>
                </a:solidFill>
              </a:rPr>
              <a:t>GPU</a:t>
            </a:r>
            <a:r>
              <a:rPr kumimoji="1" lang="zh-CN" altLang="en-US" sz="1200" dirty="0">
                <a:solidFill>
                  <a:schemeClr val="accent2">
                    <a:lumMod val="75000"/>
                  </a:schemeClr>
                </a:solidFill>
              </a:rPr>
              <a:t>架构或者脉动阵列架构中。</a:t>
            </a:r>
            <a:endParaRPr lang="zh-CN" altLang="en-US" sz="1200" dirty="0">
              <a:solidFill>
                <a:schemeClr val="accent2">
                  <a:lumMod val="75000"/>
                </a:schemeClr>
              </a:solidFill>
              <a:latin typeface="Times New Roman" panose="02020603050405020304" pitchFamily="18" charset="0"/>
              <a:cs typeface="Times New Roman" panose="02020603050405020304" pitchFamily="18" charset="0"/>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0D5545-95D4-489F-B8ED-7EAFA774B56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33875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265759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accent2">
                    <a:lumMod val="75000"/>
                  </a:schemeClr>
                </a:solidFill>
                <a:latin typeface="Times New Roman" panose="02020603050405020304" pitchFamily="18" charset="0"/>
                <a:cs typeface="Times New Roman" panose="02020603050405020304" pitchFamily="18" charset="0"/>
              </a:rPr>
              <a:t>基于异构数值类型的</a:t>
            </a:r>
            <a:r>
              <a:rPr lang="en-US" altLang="zh-CN" sz="1200" dirty="0">
                <a:solidFill>
                  <a:schemeClr val="accent2">
                    <a:lumMod val="75000"/>
                  </a:schemeClr>
                </a:solidFill>
                <a:latin typeface="Times New Roman" panose="02020603050405020304" pitchFamily="18" charset="0"/>
                <a:cs typeface="Times New Roman" panose="02020603050405020304" pitchFamily="18" charset="0"/>
              </a:rPr>
              <a:t>ANT</a:t>
            </a:r>
            <a:r>
              <a:rPr lang="zh-CN" altLang="en-US" sz="1200" dirty="0">
                <a:solidFill>
                  <a:schemeClr val="accent2">
                    <a:lumMod val="75000"/>
                  </a:schemeClr>
                </a:solidFill>
                <a:latin typeface="Times New Roman" panose="02020603050405020304" pitchFamily="18" charset="0"/>
                <a:cs typeface="Times New Roman" panose="02020603050405020304" pitchFamily="18" charset="0"/>
              </a:rPr>
              <a:t>架构超越了现有的量化架构，对于混合精度量化架构</a:t>
            </a:r>
            <a:r>
              <a:rPr lang="en-US" altLang="zh-CN" sz="1200" dirty="0" err="1">
                <a:solidFill>
                  <a:schemeClr val="accent2">
                    <a:lumMod val="75000"/>
                  </a:schemeClr>
                </a:solidFill>
                <a:latin typeface="Times New Roman" panose="02020603050405020304" pitchFamily="18" charset="0"/>
                <a:cs typeface="Times New Roman" panose="02020603050405020304" pitchFamily="18" charset="0"/>
              </a:rPr>
              <a:t>BitFusion</a:t>
            </a:r>
            <a:r>
              <a:rPr lang="zh-CN" altLang="en-US" sz="1200" dirty="0">
                <a:solidFill>
                  <a:schemeClr val="accent2">
                    <a:lumMod val="75000"/>
                  </a:schemeClr>
                </a:solidFill>
                <a:latin typeface="Times New Roman" panose="02020603050405020304" pitchFamily="18" charset="0"/>
                <a:cs typeface="Times New Roman" panose="02020603050405020304" pitchFamily="18" charset="0"/>
              </a:rPr>
              <a:t>，有</a:t>
            </a:r>
            <a:r>
              <a:rPr lang="en-US" altLang="zh-CN" sz="1200" dirty="0">
                <a:solidFill>
                  <a:schemeClr val="accent1"/>
                </a:solidFill>
                <a:latin typeface="Times New Roman" panose="02020603050405020304" pitchFamily="18" charset="0"/>
                <a:cs typeface="Times New Roman" panose="02020603050405020304" pitchFamily="18" charset="0"/>
              </a:rPr>
              <a:t>2.8</a:t>
            </a:r>
            <a:r>
              <a:rPr lang="zh-CN" altLang="en-US" sz="1200" dirty="0">
                <a:solidFill>
                  <a:schemeClr val="accent1"/>
                </a:solidFill>
                <a:latin typeface="Times New Roman" panose="02020603050405020304" pitchFamily="18" charset="0"/>
                <a:cs typeface="Times New Roman" panose="02020603050405020304" pitchFamily="18" charset="0"/>
              </a:rPr>
              <a:t>倍的性能提升，</a:t>
            </a:r>
            <a:r>
              <a:rPr lang="en-US" altLang="zh-CN" sz="1200" dirty="0">
                <a:solidFill>
                  <a:schemeClr val="accent1"/>
                </a:solidFill>
                <a:latin typeface="Times New Roman" panose="02020603050405020304" pitchFamily="18" charset="0"/>
                <a:cs typeface="Times New Roman" panose="02020603050405020304" pitchFamily="18" charset="0"/>
              </a:rPr>
              <a:t>2.5</a:t>
            </a:r>
            <a:r>
              <a:rPr lang="zh-CN" altLang="en-US" sz="1200" dirty="0">
                <a:solidFill>
                  <a:schemeClr val="accent1"/>
                </a:solidFill>
                <a:latin typeface="Times New Roman" panose="02020603050405020304" pitchFamily="18" charset="0"/>
                <a:cs typeface="Times New Roman" panose="02020603050405020304" pitchFamily="18" charset="0"/>
              </a:rPr>
              <a:t>倍的能效提升</a:t>
            </a:r>
            <a:r>
              <a:rPr lang="zh-CN" altLang="en-US" sz="1200" dirty="0">
                <a:latin typeface="Times New Roman" panose="02020603050405020304" pitchFamily="18" charset="0"/>
                <a:cs typeface="Times New Roman" panose="02020603050405020304" pitchFamily="18" charset="0"/>
              </a:rPr>
              <a:t>。</a:t>
            </a: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0D5545-95D4-489F-B8ED-7EAFA774B56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51021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a:t>然后是一篇发表于SC</a:t>
            </a:r>
            <a:r>
              <a:rPr lang="zh-CN" altLang="en-US"/>
              <a:t> </a:t>
            </a:r>
            <a:r>
              <a:rPr lang="en-US" altLang="zh-CN"/>
              <a:t>2021</a:t>
            </a:r>
            <a:r>
              <a:rPr lang="zh-CN" altLang="en-US"/>
              <a:t>的会议论文，它是</a:t>
            </a:r>
            <a:r>
              <a:rPr lang="zh-CN" altLang="en-US" b="1" dirty="0">
                <a:solidFill>
                  <a:schemeClr val="tx1">
                    <a:lumMod val="75000"/>
                    <a:lumOff val="25000"/>
                  </a:schemeClr>
                </a:solidFill>
              </a:rPr>
              <a:t>超算领域</a:t>
            </a:r>
            <a:r>
              <a:rPr lang="en-US" altLang="zh-CN" b="1" dirty="0">
                <a:solidFill>
                  <a:schemeClr val="accent1"/>
                </a:solidFill>
              </a:rPr>
              <a:t>CCF-A</a:t>
            </a:r>
            <a:r>
              <a:rPr lang="zh-CN" altLang="en-US" b="1" dirty="0">
                <a:solidFill>
                  <a:schemeClr val="accent1"/>
                </a:solidFill>
              </a:rPr>
              <a:t>类会议</a:t>
            </a:r>
            <a:endParaRPr lang="en-US" altLang="zh-CN" b="1" dirty="0">
              <a:solidFill>
                <a:schemeClr val="accent1"/>
              </a:solidFill>
            </a:endParaRPr>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39</a:t>
            </a:fld>
            <a:endParaRPr lang="zh-CN" altLang="en-US"/>
          </a:p>
        </p:txBody>
      </p:sp>
    </p:spTree>
    <p:extLst>
      <p:ext uri="{BB962C8B-B14F-4D97-AF65-F5344CB8AC3E}">
        <p14:creationId xmlns:p14="http://schemas.microsoft.com/office/powerpoint/2010/main" val="1480233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40</a:t>
            </a:fld>
            <a:endParaRPr lang="zh-CN" altLang="en-US"/>
          </a:p>
        </p:txBody>
      </p:sp>
    </p:spTree>
    <p:extLst>
      <p:ext uri="{BB962C8B-B14F-4D97-AF65-F5344CB8AC3E}">
        <p14:creationId xmlns:p14="http://schemas.microsoft.com/office/powerpoint/2010/main" val="3771021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41</a:t>
            </a:fld>
            <a:endParaRPr lang="zh-CN" altLang="en-US"/>
          </a:p>
        </p:txBody>
      </p:sp>
    </p:spTree>
    <p:extLst>
      <p:ext uri="{BB962C8B-B14F-4D97-AF65-F5344CB8AC3E}">
        <p14:creationId xmlns:p14="http://schemas.microsoft.com/office/powerpoint/2010/main" val="773433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42</a:t>
            </a:fld>
            <a:endParaRPr lang="zh-CN" altLang="en-US"/>
          </a:p>
        </p:txBody>
      </p:sp>
    </p:spTree>
    <p:extLst>
      <p:ext uri="{BB962C8B-B14F-4D97-AF65-F5344CB8AC3E}">
        <p14:creationId xmlns:p14="http://schemas.microsoft.com/office/powerpoint/2010/main" val="2685028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43</a:t>
            </a:fld>
            <a:endParaRPr lang="zh-CN" altLang="en-US"/>
          </a:p>
        </p:txBody>
      </p:sp>
    </p:spTree>
    <p:extLst>
      <p:ext uri="{BB962C8B-B14F-4D97-AF65-F5344CB8AC3E}">
        <p14:creationId xmlns:p14="http://schemas.microsoft.com/office/powerpoint/2010/main" val="2047081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44</a:t>
            </a:fld>
            <a:endParaRPr lang="zh-CN" altLang="en-US"/>
          </a:p>
        </p:txBody>
      </p:sp>
    </p:spTree>
    <p:extLst>
      <p:ext uri="{BB962C8B-B14F-4D97-AF65-F5344CB8AC3E}">
        <p14:creationId xmlns:p14="http://schemas.microsoft.com/office/powerpoint/2010/main" val="2173938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45</a:t>
            </a:fld>
            <a:endParaRPr lang="zh-CN" altLang="en-US"/>
          </a:p>
        </p:txBody>
      </p:sp>
    </p:spTree>
    <p:extLst>
      <p:ext uri="{BB962C8B-B14F-4D97-AF65-F5344CB8AC3E}">
        <p14:creationId xmlns:p14="http://schemas.microsoft.com/office/powerpoint/2010/main" val="1944329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46</a:t>
            </a:fld>
            <a:endParaRPr lang="zh-CN" altLang="en-US"/>
          </a:p>
        </p:txBody>
      </p:sp>
    </p:spTree>
    <p:extLst>
      <p:ext uri="{BB962C8B-B14F-4D97-AF65-F5344CB8AC3E}">
        <p14:creationId xmlns:p14="http://schemas.microsoft.com/office/powerpoint/2010/main" val="529589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47</a:t>
            </a:fld>
            <a:endParaRPr lang="zh-CN" altLang="en-US"/>
          </a:p>
        </p:txBody>
      </p:sp>
    </p:spTree>
    <p:extLst>
      <p:ext uri="{BB962C8B-B14F-4D97-AF65-F5344CB8AC3E}">
        <p14:creationId xmlns:p14="http://schemas.microsoft.com/office/powerpoint/2010/main" val="3730106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4108970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48</a:t>
            </a:fld>
            <a:endParaRPr lang="zh-CN" altLang="en-US"/>
          </a:p>
        </p:txBody>
      </p:sp>
    </p:spTree>
    <p:extLst>
      <p:ext uri="{BB962C8B-B14F-4D97-AF65-F5344CB8AC3E}">
        <p14:creationId xmlns:p14="http://schemas.microsoft.com/office/powerpoint/2010/main" val="3462558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49</a:t>
            </a:fld>
            <a:endParaRPr lang="zh-CN" altLang="en-US"/>
          </a:p>
        </p:txBody>
      </p:sp>
    </p:spTree>
    <p:extLst>
      <p:ext uri="{BB962C8B-B14F-4D97-AF65-F5344CB8AC3E}">
        <p14:creationId xmlns:p14="http://schemas.microsoft.com/office/powerpoint/2010/main" val="1481177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50</a:t>
            </a:fld>
            <a:endParaRPr lang="zh-CN" altLang="en-US"/>
          </a:p>
        </p:txBody>
      </p:sp>
    </p:spTree>
    <p:extLst>
      <p:ext uri="{BB962C8B-B14F-4D97-AF65-F5344CB8AC3E}">
        <p14:creationId xmlns:p14="http://schemas.microsoft.com/office/powerpoint/2010/main" val="3250935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51</a:t>
            </a:fld>
            <a:endParaRPr lang="zh-CN" altLang="en-US"/>
          </a:p>
        </p:txBody>
      </p:sp>
    </p:spTree>
    <p:extLst>
      <p:ext uri="{BB962C8B-B14F-4D97-AF65-F5344CB8AC3E}">
        <p14:creationId xmlns:p14="http://schemas.microsoft.com/office/powerpoint/2010/main" val="1887246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52</a:t>
            </a:fld>
            <a:endParaRPr lang="zh-CN" altLang="en-US"/>
          </a:p>
        </p:txBody>
      </p:sp>
    </p:spTree>
    <p:extLst>
      <p:ext uri="{BB962C8B-B14F-4D97-AF65-F5344CB8AC3E}">
        <p14:creationId xmlns:p14="http://schemas.microsoft.com/office/powerpoint/2010/main" val="1783915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53</a:t>
            </a:fld>
            <a:endParaRPr lang="zh-CN" altLang="en-US"/>
          </a:p>
        </p:txBody>
      </p:sp>
    </p:spTree>
    <p:extLst>
      <p:ext uri="{BB962C8B-B14F-4D97-AF65-F5344CB8AC3E}">
        <p14:creationId xmlns:p14="http://schemas.microsoft.com/office/powerpoint/2010/main" val="1590639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54</a:t>
            </a:fld>
            <a:endParaRPr lang="zh-CN" altLang="en-US"/>
          </a:p>
        </p:txBody>
      </p:sp>
    </p:spTree>
    <p:extLst>
      <p:ext uri="{BB962C8B-B14F-4D97-AF65-F5344CB8AC3E}">
        <p14:creationId xmlns:p14="http://schemas.microsoft.com/office/powerpoint/2010/main" val="30549138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55</a:t>
            </a:fld>
            <a:endParaRPr lang="zh-CN" altLang="en-US"/>
          </a:p>
        </p:txBody>
      </p:sp>
    </p:spTree>
    <p:extLst>
      <p:ext uri="{BB962C8B-B14F-4D97-AF65-F5344CB8AC3E}">
        <p14:creationId xmlns:p14="http://schemas.microsoft.com/office/powerpoint/2010/main" val="5892098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56</a:t>
            </a:fld>
            <a:endParaRPr lang="zh-CN" altLang="en-US"/>
          </a:p>
        </p:txBody>
      </p:sp>
    </p:spTree>
    <p:extLst>
      <p:ext uri="{BB962C8B-B14F-4D97-AF65-F5344CB8AC3E}">
        <p14:creationId xmlns:p14="http://schemas.microsoft.com/office/powerpoint/2010/main" val="334972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57</a:t>
            </a:fld>
            <a:endParaRPr lang="zh-CN" altLang="en-US"/>
          </a:p>
        </p:txBody>
      </p:sp>
    </p:spTree>
    <p:extLst>
      <p:ext uri="{BB962C8B-B14F-4D97-AF65-F5344CB8AC3E}">
        <p14:creationId xmlns:p14="http://schemas.microsoft.com/office/powerpoint/2010/main" val="5689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1714772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58</a:t>
            </a:fld>
            <a:endParaRPr lang="zh-CN" altLang="en-US"/>
          </a:p>
        </p:txBody>
      </p:sp>
    </p:spTree>
    <p:extLst>
      <p:ext uri="{BB962C8B-B14F-4D97-AF65-F5344CB8AC3E}">
        <p14:creationId xmlns:p14="http://schemas.microsoft.com/office/powerpoint/2010/main" val="8305520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59</a:t>
            </a:fld>
            <a:endParaRPr lang="zh-CN" altLang="en-US"/>
          </a:p>
        </p:txBody>
      </p:sp>
    </p:spTree>
    <p:extLst>
      <p:ext uri="{BB962C8B-B14F-4D97-AF65-F5344CB8AC3E}">
        <p14:creationId xmlns:p14="http://schemas.microsoft.com/office/powerpoint/2010/main" val="746745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60</a:t>
            </a:fld>
            <a:endParaRPr lang="zh-CN" altLang="en-US"/>
          </a:p>
        </p:txBody>
      </p:sp>
    </p:spTree>
    <p:extLst>
      <p:ext uri="{BB962C8B-B14F-4D97-AF65-F5344CB8AC3E}">
        <p14:creationId xmlns:p14="http://schemas.microsoft.com/office/powerpoint/2010/main" val="2730001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61</a:t>
            </a:fld>
            <a:endParaRPr lang="zh-CN" altLang="en-US"/>
          </a:p>
        </p:txBody>
      </p:sp>
    </p:spTree>
    <p:extLst>
      <p:ext uri="{BB962C8B-B14F-4D97-AF65-F5344CB8AC3E}">
        <p14:creationId xmlns:p14="http://schemas.microsoft.com/office/powerpoint/2010/main" val="3923080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62</a:t>
            </a:fld>
            <a:endParaRPr lang="zh-CN" altLang="en-US"/>
          </a:p>
        </p:txBody>
      </p:sp>
    </p:spTree>
    <p:extLst>
      <p:ext uri="{BB962C8B-B14F-4D97-AF65-F5344CB8AC3E}">
        <p14:creationId xmlns:p14="http://schemas.microsoft.com/office/powerpoint/2010/main" val="21936090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63</a:t>
            </a:fld>
            <a:endParaRPr lang="zh-CN" altLang="en-US"/>
          </a:p>
        </p:txBody>
      </p:sp>
    </p:spTree>
    <p:extLst>
      <p:ext uri="{BB962C8B-B14F-4D97-AF65-F5344CB8AC3E}">
        <p14:creationId xmlns:p14="http://schemas.microsoft.com/office/powerpoint/2010/main" val="474002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a:t>然后是一篇发表于SC</a:t>
            </a:r>
            <a:r>
              <a:rPr lang="zh-CN" altLang="en-US"/>
              <a:t> </a:t>
            </a:r>
            <a:r>
              <a:rPr lang="en-US" altLang="zh-CN"/>
              <a:t>2021</a:t>
            </a:r>
            <a:r>
              <a:rPr lang="zh-CN" altLang="en-US"/>
              <a:t>的会议论文，它是</a:t>
            </a:r>
            <a:r>
              <a:rPr lang="zh-CN" altLang="en-US" b="1" dirty="0">
                <a:solidFill>
                  <a:schemeClr val="tx1">
                    <a:lumMod val="75000"/>
                    <a:lumOff val="25000"/>
                  </a:schemeClr>
                </a:solidFill>
              </a:rPr>
              <a:t>超算领域</a:t>
            </a:r>
            <a:r>
              <a:rPr lang="en-US" altLang="zh-CN" b="1" dirty="0">
                <a:solidFill>
                  <a:schemeClr val="accent1"/>
                </a:solidFill>
              </a:rPr>
              <a:t>CCF-A</a:t>
            </a:r>
            <a:r>
              <a:rPr lang="zh-CN" altLang="en-US" b="1" dirty="0">
                <a:solidFill>
                  <a:schemeClr val="accent1"/>
                </a:solidFill>
              </a:rPr>
              <a:t>类会议</a:t>
            </a:r>
            <a:endParaRPr lang="en-US" altLang="zh-CN" b="1" dirty="0">
              <a:solidFill>
                <a:schemeClr val="accent1"/>
              </a:solidFill>
            </a:endParaRPr>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64</a:t>
            </a:fld>
            <a:endParaRPr lang="zh-CN" altLang="en-US"/>
          </a:p>
        </p:txBody>
      </p:sp>
    </p:spTree>
    <p:extLst>
      <p:ext uri="{BB962C8B-B14F-4D97-AF65-F5344CB8AC3E}">
        <p14:creationId xmlns:p14="http://schemas.microsoft.com/office/powerpoint/2010/main" val="37764998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a:t>然后是一篇发表于SC</a:t>
            </a:r>
            <a:r>
              <a:rPr lang="zh-CN" altLang="en-US" dirty="0"/>
              <a:t> </a:t>
            </a:r>
            <a:r>
              <a:rPr lang="en-US" altLang="zh-CN" dirty="0"/>
              <a:t>2021</a:t>
            </a:r>
            <a:r>
              <a:rPr lang="zh-CN" altLang="en-US" dirty="0"/>
              <a:t>的会议论文，它是</a:t>
            </a:r>
            <a:r>
              <a:rPr lang="zh-CN" altLang="en-US" b="1" dirty="0">
                <a:solidFill>
                  <a:schemeClr val="tx1">
                    <a:lumMod val="75000"/>
                    <a:lumOff val="25000"/>
                  </a:schemeClr>
                </a:solidFill>
              </a:rPr>
              <a:t>超算领域</a:t>
            </a:r>
            <a:r>
              <a:rPr lang="en-US" altLang="zh-CN" b="1" dirty="0">
                <a:solidFill>
                  <a:schemeClr val="accent1"/>
                </a:solidFill>
              </a:rPr>
              <a:t>CCF-A</a:t>
            </a:r>
            <a:r>
              <a:rPr lang="zh-CN" altLang="en-US" b="1" dirty="0">
                <a:solidFill>
                  <a:schemeClr val="accent1"/>
                </a:solidFill>
              </a:rPr>
              <a:t>类会议</a:t>
            </a:r>
            <a:endParaRPr lang="en-US" altLang="zh-CN" b="1" dirty="0">
              <a:solidFill>
                <a:schemeClr val="accent1"/>
              </a:solidFill>
            </a:endParaRPr>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72</a:t>
            </a:fld>
            <a:endParaRPr lang="zh-CN" altLang="en-US"/>
          </a:p>
        </p:txBody>
      </p:sp>
    </p:spTree>
    <p:extLst>
      <p:ext uri="{BB962C8B-B14F-4D97-AF65-F5344CB8AC3E}">
        <p14:creationId xmlns:p14="http://schemas.microsoft.com/office/powerpoint/2010/main" val="523422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74</a:t>
            </a:fld>
            <a:endParaRPr lang="zh-CN" altLang="en-US"/>
          </a:p>
        </p:txBody>
      </p:sp>
    </p:spTree>
    <p:extLst>
      <p:ext uri="{BB962C8B-B14F-4D97-AF65-F5344CB8AC3E}">
        <p14:creationId xmlns:p14="http://schemas.microsoft.com/office/powerpoint/2010/main" val="1518154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75</a:t>
            </a:fld>
            <a:endParaRPr lang="zh-CN" altLang="en-US"/>
          </a:p>
        </p:txBody>
      </p:sp>
    </p:spTree>
    <p:extLst>
      <p:ext uri="{BB962C8B-B14F-4D97-AF65-F5344CB8AC3E}">
        <p14:creationId xmlns:p14="http://schemas.microsoft.com/office/powerpoint/2010/main" val="424460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5181440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76</a:t>
            </a:fld>
            <a:endParaRPr lang="zh-CN" altLang="en-US"/>
          </a:p>
        </p:txBody>
      </p:sp>
    </p:spTree>
    <p:extLst>
      <p:ext uri="{BB962C8B-B14F-4D97-AF65-F5344CB8AC3E}">
        <p14:creationId xmlns:p14="http://schemas.microsoft.com/office/powerpoint/2010/main" val="5032669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77</a:t>
            </a:fld>
            <a:endParaRPr lang="zh-CN" altLang="en-US"/>
          </a:p>
        </p:txBody>
      </p:sp>
    </p:spTree>
    <p:extLst>
      <p:ext uri="{BB962C8B-B14F-4D97-AF65-F5344CB8AC3E}">
        <p14:creationId xmlns:p14="http://schemas.microsoft.com/office/powerpoint/2010/main" val="2857157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 I start my talk, </a:t>
            </a:r>
          </a:p>
          <a:p>
            <a:r>
              <a:rPr kumimoji="1" lang="en-US" altLang="zh-CN" dirty="0"/>
              <a:t>I would like to give many thanks to my co-authors, especially my supervisor, Prof. </a:t>
            </a:r>
            <a:r>
              <a:rPr kumimoji="1" lang="en-US" altLang="zh-CN" dirty="0" err="1"/>
              <a:t>Jingwen</a:t>
            </a:r>
            <a:r>
              <a:rPr kumimoji="1" lang="en-US" altLang="zh-CN" dirty="0"/>
              <a:t> </a:t>
            </a:r>
            <a:r>
              <a:rPr kumimoji="1" lang="en-US" altLang="zh-CN" dirty="0" err="1"/>
              <a:t>Leng</a:t>
            </a:r>
            <a:r>
              <a:rPr kumimoji="1" lang="en-US" altLang="zh-CN" dirty="0"/>
              <a:t>, and</a:t>
            </a:r>
            <a:r>
              <a:rPr kumimoji="1" lang="zh-CN" altLang="en-US" dirty="0"/>
              <a:t> </a:t>
            </a:r>
            <a:r>
              <a:rPr kumimoji="1" lang="en-US" altLang="zh-CN" dirty="0"/>
              <a:t>Prof. </a:t>
            </a:r>
            <a:r>
              <a:rPr kumimoji="1" lang="en-US" altLang="zh-CN" dirty="0" err="1"/>
              <a:t>Minyi</a:t>
            </a:r>
            <a:r>
              <a:rPr kumimoji="1" lang="en-US" altLang="zh-CN" dirty="0"/>
              <a:t> Guo.</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79</a:t>
            </a:fld>
            <a:endParaRPr lang="zh-CN" altLang="en-US"/>
          </a:p>
        </p:txBody>
      </p:sp>
    </p:spTree>
    <p:extLst>
      <p:ext uri="{BB962C8B-B14F-4D97-AF65-F5344CB8AC3E}">
        <p14:creationId xmlns:p14="http://schemas.microsoft.com/office/powerpoint/2010/main" val="354436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393539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2625056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4072601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3"/>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9836783" y="6080744"/>
            <a:ext cx="2160000" cy="518192"/>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880787739"/>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3" pos="7408">
          <p15:clr>
            <a:srgbClr val="FBAE40"/>
          </p15:clr>
        </p15:guide>
        <p15:guide id="4" pos="2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0">
                <a:solidFill>
                  <a:schemeClr val="bg1"/>
                </a:solidFill>
                <a:latin typeface="+mn-lt"/>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964746"/>
            <a:ext cx="11568144" cy="5316874"/>
          </a:xfrm>
          <a:prstGeom prst="rect">
            <a:avLst/>
          </a:prstGeom>
        </p:spPr>
        <p:txBody>
          <a:bodyPr/>
          <a:lstStyle>
            <a:lvl1pPr marL="228600" indent="-228600">
              <a:lnSpc>
                <a:spcPct val="130000"/>
              </a:lnSpc>
              <a:buFontTx/>
              <a:buBlip>
                <a:blip r:embed="rId3"/>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4" cstate="print"/>
          <a:srcRect l="5335" r="1346"/>
          <a:stretch/>
        </p:blipFill>
        <p:spPr>
          <a:xfrm>
            <a:off x="0" y="6402726"/>
            <a:ext cx="12191483" cy="411617"/>
          </a:xfrm>
          <a:prstGeom prst="rect">
            <a:avLst/>
          </a:prstGeom>
        </p:spPr>
      </p:pic>
      <p:sp>
        <p:nvSpPr>
          <p:cNvPr id="3" name="灯片编号占位符 2">
            <a:extLst>
              <a:ext uri="{FF2B5EF4-FFF2-40B4-BE49-F238E27FC236}">
                <a16:creationId xmlns:a16="http://schemas.microsoft.com/office/drawing/2014/main" id="{04104FE2-6F1C-B4A7-D634-A72B31EBDF64}"/>
              </a:ext>
            </a:extLst>
          </p:cNvPr>
          <p:cNvSpPr>
            <a:spLocks noGrp="1"/>
          </p:cNvSpPr>
          <p:nvPr>
            <p:ph type="sldNum" sz="quarter" idx="15"/>
          </p:nvPr>
        </p:nvSpPr>
        <p:spPr>
          <a:xfrm>
            <a:off x="11554691" y="6471443"/>
            <a:ext cx="385929" cy="342900"/>
          </a:xfrm>
        </p:spPr>
        <p:txBody>
          <a:bodyPr/>
          <a:lstStyle>
            <a:lvl1pPr algn="r">
              <a:defRPr>
                <a:solidFill>
                  <a:schemeClr val="accent1"/>
                </a:solidFill>
              </a:defRPr>
            </a:lvl1pPr>
          </a:lstStyle>
          <a:p>
            <a:fld id="{548644C6-89F0-466C-949F-E70AD72679A8}" type="slidenum">
              <a:rPr lang="zh-CN" altLang="en-US" smtClean="0"/>
              <a:pPr/>
              <a:t>‹#›</a:t>
            </a:fld>
            <a:endParaRPr lang="zh-CN" altLang="en-US" dirty="0"/>
          </a:p>
        </p:txBody>
      </p:sp>
    </p:spTree>
    <p:extLst>
      <p:ext uri="{BB962C8B-B14F-4D97-AF65-F5344CB8AC3E}">
        <p14:creationId xmlns:p14="http://schemas.microsoft.com/office/powerpoint/2010/main" val="835288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2.emf"/><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4.jpe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emf"/><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58.emf"/><Relationship Id="rId5" Type="http://schemas.openxmlformats.org/officeDocument/2006/relationships/image" Target="../media/image9.png"/><Relationship Id="rId4" Type="http://schemas.openxmlformats.org/officeDocument/2006/relationships/image" Target="../media/image57.emf"/></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2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73.emf"/><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74.emf"/><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notesSlide" Target="../notesSlides/notesSlide21.xml"/><Relationship Id="rId7" Type="http://schemas.openxmlformats.org/officeDocument/2006/relationships/image" Target="../media/image77.emf"/><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image" Target="../media/image82.emf"/><Relationship Id="rId5" Type="http://schemas.openxmlformats.org/officeDocument/2006/relationships/image" Target="../media/image9.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83.png"/><Relationship Id="rId5" Type="http://schemas.openxmlformats.org/officeDocument/2006/relationships/image" Target="../media/image79.emf"/><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7.xml"/><Relationship Id="rId6" Type="http://schemas.openxmlformats.org/officeDocument/2006/relationships/image" Target="../media/image80.emf"/><Relationship Id="rId5" Type="http://schemas.openxmlformats.org/officeDocument/2006/relationships/image" Target="../media/image84.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notesSlide" Target="../notesSlides/notesSlide26.xml"/><Relationship Id="rId7" Type="http://schemas.openxmlformats.org/officeDocument/2006/relationships/image" Target="../media/image87.svg"/><Relationship Id="rId2" Type="http://schemas.openxmlformats.org/officeDocument/2006/relationships/slideLayout" Target="../slideLayouts/slideLayout10.xml"/><Relationship Id="rId1" Type="http://schemas.openxmlformats.org/officeDocument/2006/relationships/tags" Target="../tags/tag8.x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90.emf"/></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92.png"/><Relationship Id="rId4" Type="http://schemas.openxmlformats.org/officeDocument/2006/relationships/image" Target="../media/image91.emf"/></Relationships>
</file>

<file path=ppt/slides/_rels/slide3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94.emf"/></Relationships>
</file>

<file path=ppt/slides/_rels/slide3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96.emf"/></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103.emf"/></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103.emf"/></Relationships>
</file>

<file path=ppt/slides/_rels/slide44.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notesSlide" Target="../notesSlides/notesSlide36.xml"/><Relationship Id="rId7" Type="http://schemas.openxmlformats.org/officeDocument/2006/relationships/image" Target="../media/image107.emf"/><Relationship Id="rId2" Type="http://schemas.openxmlformats.org/officeDocument/2006/relationships/slideLayout" Target="../slideLayouts/slideLayout10.xml"/><Relationship Id="rId1" Type="http://schemas.openxmlformats.org/officeDocument/2006/relationships/tags" Target="../tags/tag9.xml"/><Relationship Id="rId6" Type="http://schemas.openxmlformats.org/officeDocument/2006/relationships/image" Target="../media/image106.emf"/><Relationship Id="rId11" Type="http://schemas.openxmlformats.org/officeDocument/2006/relationships/image" Target="../media/image111.png"/><Relationship Id="rId5" Type="http://schemas.openxmlformats.org/officeDocument/2006/relationships/image" Target="../media/image105.svg"/><Relationship Id="rId10" Type="http://schemas.openxmlformats.org/officeDocument/2006/relationships/image" Target="../media/image110.emf"/><Relationship Id="rId4" Type="http://schemas.openxmlformats.org/officeDocument/2006/relationships/image" Target="../media/image104.png"/><Relationship Id="rId9" Type="http://schemas.openxmlformats.org/officeDocument/2006/relationships/image" Target="../media/image109.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10.xml"/><Relationship Id="rId5" Type="http://schemas.openxmlformats.org/officeDocument/2006/relationships/image" Target="../media/image9.png"/><Relationship Id="rId4" Type="http://schemas.openxmlformats.org/officeDocument/2006/relationships/image" Target="../media/image112.emf"/></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tags" Target="../tags/tag11.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notesSlide" Target="../notesSlides/notesSlide40.xml"/><Relationship Id="rId7" Type="http://schemas.openxmlformats.org/officeDocument/2006/relationships/image" Target="../media/image116.emf"/><Relationship Id="rId2" Type="http://schemas.openxmlformats.org/officeDocument/2006/relationships/slideLayout" Target="../slideLayouts/slideLayout10.xml"/><Relationship Id="rId1" Type="http://schemas.openxmlformats.org/officeDocument/2006/relationships/tags" Target="../tags/tag12.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9.png"/><Relationship Id="rId9" Type="http://schemas.openxmlformats.org/officeDocument/2006/relationships/image" Target="../media/image118.emf"/></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12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6.emf"/><Relationship Id="rId2" Type="http://schemas.openxmlformats.org/officeDocument/2006/relationships/image" Target="../media/image22.emf"/><Relationship Id="rId1" Type="http://schemas.openxmlformats.org/officeDocument/2006/relationships/slideLayout" Target="../slideLayouts/slideLayout10.xml"/><Relationship Id="rId6" Type="http://schemas.openxmlformats.org/officeDocument/2006/relationships/image" Target="../media/image25.emf"/><Relationship Id="rId5" Type="http://schemas.openxmlformats.org/officeDocument/2006/relationships/image" Target="../media/image9.png"/><Relationship Id="rId4" Type="http://schemas.openxmlformats.org/officeDocument/2006/relationships/image" Target="../media/image24.emf"/></Relationships>
</file>

<file path=ppt/slides/_rels/slide50.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notesSlide" Target="../notesSlides/notesSlide42.xml"/><Relationship Id="rId7" Type="http://schemas.openxmlformats.org/officeDocument/2006/relationships/image" Target="../media/image123.emf"/><Relationship Id="rId2" Type="http://schemas.openxmlformats.org/officeDocument/2006/relationships/slideLayout" Target="../slideLayouts/slideLayout10.xml"/><Relationship Id="rId1" Type="http://schemas.openxmlformats.org/officeDocument/2006/relationships/tags" Target="../tags/tag13.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9.png"/><Relationship Id="rId2" Type="http://schemas.openxmlformats.org/officeDocument/2006/relationships/slideLayout" Target="../slideLayouts/slideLayout10.xml"/><Relationship Id="rId1" Type="http://schemas.openxmlformats.org/officeDocument/2006/relationships/tags" Target="../tags/tag14.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131.emf"/></Relationships>
</file>

<file path=ppt/slides/_rels/slide54.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137.emf"/><Relationship Id="rId5" Type="http://schemas.openxmlformats.org/officeDocument/2006/relationships/image" Target="../media/image9.png"/><Relationship Id="rId4" Type="http://schemas.openxmlformats.org/officeDocument/2006/relationships/image" Target="../media/image136.emf"/></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14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2.emf"/><Relationship Id="rId7"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24.emf"/><Relationship Id="rId10" Type="http://schemas.openxmlformats.org/officeDocument/2006/relationships/image" Target="../media/image28.png"/><Relationship Id="rId4" Type="http://schemas.openxmlformats.org/officeDocument/2006/relationships/image" Target="../media/image23.emf"/><Relationship Id="rId9"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0.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0.xml"/><Relationship Id="rId4" Type="http://schemas.openxmlformats.org/officeDocument/2006/relationships/image" Target="../media/image153.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1.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157.png"/><Relationship Id="rId4" Type="http://schemas.openxmlformats.org/officeDocument/2006/relationships/image" Target="../media/image156.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7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7.xml"/><Relationship Id="rId1" Type="http://schemas.openxmlformats.org/officeDocument/2006/relationships/slideLayout" Target="../slideLayouts/slideLayout10.xml"/><Relationship Id="rId5" Type="http://schemas.openxmlformats.org/officeDocument/2006/relationships/image" Target="../media/image162.png"/><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7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jpeg"/><Relationship Id="rId7" Type="http://schemas.openxmlformats.org/officeDocument/2006/relationships/image" Target="../media/image168.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67.jpeg"/><Relationship Id="rId5" Type="http://schemas.openxmlformats.org/officeDocument/2006/relationships/image" Target="../media/image166.jpeg"/><Relationship Id="rId4" Type="http://schemas.openxmlformats.org/officeDocument/2006/relationships/image" Target="../media/image165.jpe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514382" y="2107339"/>
            <a:ext cx="8875201" cy="1060855"/>
          </a:xfrm>
        </p:spPr>
        <p:txBody>
          <a:bodyPr/>
          <a:lstStyle/>
          <a:p>
            <a:r>
              <a:rPr lang="zh-CN" altLang="en-US" sz="4400" dirty="0">
                <a:latin typeface="Songti SC" panose="02010600040101010101" pitchFamily="2" charset="-122"/>
                <a:ea typeface="Songti SC" panose="02010600040101010101" pitchFamily="2" charset="-122"/>
              </a:rPr>
              <a:t>面向轻量化人工智能的</a:t>
            </a:r>
            <a:br>
              <a:rPr lang="en-US" altLang="zh-CN" sz="4400" dirty="0">
                <a:latin typeface="Songti SC" panose="02010600040101010101" pitchFamily="2" charset="-122"/>
                <a:ea typeface="Songti SC" panose="02010600040101010101" pitchFamily="2" charset="-122"/>
              </a:rPr>
            </a:br>
            <a:r>
              <a:rPr lang="zh-CN" altLang="en-US" sz="4400" dirty="0">
                <a:latin typeface="Songti SC" panose="02010600040101010101" pitchFamily="2" charset="-122"/>
                <a:ea typeface="Songti SC" panose="02010600040101010101" pitchFamily="2" charset="-122"/>
              </a:rPr>
              <a:t>软硬件协同优化和研究</a:t>
            </a:r>
            <a:endParaRPr lang="zh-CN" altLang="en-US" sz="6000" dirty="0">
              <a:latin typeface="Songti SC" panose="02010600040101010101" pitchFamily="2" charset="-122"/>
              <a:ea typeface="Songti SC" panose="02010600040101010101" pitchFamily="2" charset="-122"/>
            </a:endParaRP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r>
              <a:rPr lang="en-US" altLang="zh-CN" dirty="0">
                <a:latin typeface="Songti SC" panose="02010600040101010101" pitchFamily="2" charset="-122"/>
                <a:ea typeface="Songti SC" panose="02010600040101010101" pitchFamily="2" charset="-122"/>
              </a:rPr>
              <a:t>2023</a:t>
            </a:r>
            <a:r>
              <a:rPr lang="zh-CN" altLang="en-US" dirty="0">
                <a:latin typeface="Songti SC" panose="02010600040101010101" pitchFamily="2" charset="-122"/>
                <a:ea typeface="Songti SC" panose="02010600040101010101" pitchFamily="2" charset="-122"/>
              </a:rPr>
              <a:t>年</a:t>
            </a:r>
            <a:r>
              <a:rPr lang="en-US" altLang="zh-CN" dirty="0">
                <a:latin typeface="Songti SC" panose="02010600040101010101" pitchFamily="2" charset="-122"/>
                <a:ea typeface="Songti SC" panose="02010600040101010101" pitchFamily="2" charset="-122"/>
              </a:rPr>
              <a:t>9</a:t>
            </a:r>
            <a:r>
              <a:rPr lang="zh-CN" altLang="en-US" dirty="0">
                <a:latin typeface="Songti SC" panose="02010600040101010101" pitchFamily="2" charset="-122"/>
                <a:ea typeface="Songti SC" panose="02010600040101010101" pitchFamily="2" charset="-122"/>
              </a:rPr>
              <a:t>月</a:t>
            </a:r>
            <a:r>
              <a:rPr lang="en-US" altLang="zh-CN" dirty="0">
                <a:latin typeface="Songti SC" panose="02010600040101010101" pitchFamily="2" charset="-122"/>
                <a:ea typeface="Songti SC" panose="02010600040101010101" pitchFamily="2" charset="-122"/>
              </a:rPr>
              <a:t>8</a:t>
            </a:r>
            <a:r>
              <a:rPr lang="zh-CN" altLang="en-US" dirty="0">
                <a:latin typeface="Songti SC" panose="02010600040101010101" pitchFamily="2" charset="-122"/>
                <a:ea typeface="Songti SC" panose="02010600040101010101" pitchFamily="2" charset="-122"/>
              </a:rPr>
              <a:t>日</a:t>
            </a: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4497367" y="4011020"/>
            <a:ext cx="3050289" cy="696184"/>
          </a:xfrm>
        </p:spPr>
        <p:txBody>
          <a:bodyPr/>
          <a:lstStyle/>
          <a:p>
            <a:r>
              <a:rPr lang="zh-CN" altLang="en-US" sz="2800" b="0" dirty="0">
                <a:latin typeface="Songti SC" panose="02010600040101010101" pitchFamily="2" charset="-122"/>
                <a:ea typeface="Songti SC" panose="02010600040101010101" pitchFamily="2" charset="-122"/>
              </a:rPr>
              <a:t>答辩人：郭聪 </a:t>
            </a:r>
            <a:endParaRPr lang="en-US" altLang="zh-CN" sz="2800" b="0" dirty="0">
              <a:latin typeface="Songti SC" panose="02010600040101010101" pitchFamily="2" charset="-122"/>
              <a:ea typeface="Songti SC" panose="02010600040101010101" pitchFamily="2" charset="-122"/>
            </a:endParaRPr>
          </a:p>
          <a:p>
            <a:r>
              <a:rPr lang="zh-CN" altLang="en-US" sz="2800" b="0" dirty="0">
                <a:latin typeface="Songti SC" panose="02010600040101010101" pitchFamily="2" charset="-122"/>
                <a:ea typeface="Songti SC" panose="02010600040101010101" pitchFamily="2" charset="-122"/>
              </a:rPr>
              <a:t>导师：冷静文教授</a:t>
            </a:r>
          </a:p>
        </p:txBody>
      </p:sp>
    </p:spTree>
    <p:extLst>
      <p:ext uri="{BB962C8B-B14F-4D97-AF65-F5344CB8AC3E}">
        <p14:creationId xmlns:p14="http://schemas.microsoft.com/office/powerpoint/2010/main" val="2915832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轻量化与加速器之间存在的</a:t>
            </a:r>
            <a:r>
              <a:rPr lang="zh-CN" altLang="en-US" dirty="0">
                <a:latin typeface="Songti SC" panose="02010600040101010101" pitchFamily="2" charset="-122"/>
                <a:ea typeface="Songti SC" panose="02010600040101010101" pitchFamily="2" charset="-122"/>
              </a:rPr>
              <a:t>挑战：</a:t>
            </a:r>
            <a:r>
              <a:rPr lang="en-US" altLang="zh-CN" dirty="0">
                <a:latin typeface="Songti SC" panose="02010600040101010101" pitchFamily="2" charset="-122"/>
                <a:ea typeface="Songti SC" panose="02010600040101010101" pitchFamily="2" charset="-122"/>
              </a:rPr>
              <a:t>③</a:t>
            </a:r>
            <a:r>
              <a:rPr lang="zh-CN" altLang="en-US" dirty="0">
                <a:latin typeface="Songti SC" panose="02010600040101010101" pitchFamily="2" charset="-122"/>
                <a:ea typeface="Songti SC" panose="02010600040101010101" pitchFamily="2" charset="-122"/>
              </a:rPr>
              <a:t> 大模型新特性</a:t>
            </a:r>
            <a:endParaRPr lang="en-US" altLang="zh-CN" sz="32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10</a:t>
            </a:fld>
            <a:endParaRPr lang="zh-CN" altLang="en-US" dirty="0"/>
          </a:p>
        </p:txBody>
      </p:sp>
      <p:sp>
        <p:nvSpPr>
          <p:cNvPr id="5" name="文本占位符 4">
            <a:extLst>
              <a:ext uri="{FF2B5EF4-FFF2-40B4-BE49-F238E27FC236}">
                <a16:creationId xmlns:a16="http://schemas.microsoft.com/office/drawing/2014/main" id="{4EC8D7C0-D18F-477D-F610-CA47419985B9}"/>
              </a:ext>
            </a:extLst>
          </p:cNvPr>
          <p:cNvSpPr txBox="1">
            <a:spLocks/>
          </p:cNvSpPr>
          <p:nvPr/>
        </p:nvSpPr>
        <p:spPr>
          <a:xfrm>
            <a:off x="1257839" y="5574628"/>
            <a:ext cx="9542431"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rgbClr val="C00000"/>
                </a:solidFill>
                <a:latin typeface="Songti SC" panose="02010600040101010101" pitchFamily="2" charset="-122"/>
                <a:ea typeface="Songti SC" panose="02010600040101010101" pitchFamily="2" charset="-122"/>
              </a:rPr>
              <a:t> </a:t>
            </a:r>
            <a:r>
              <a:rPr kumimoji="1" lang="zh-CN" altLang="en-US" sz="2800" dirty="0">
                <a:solidFill>
                  <a:schemeClr val="tx1"/>
                </a:solidFill>
                <a:latin typeface="Songti SC" panose="02010600040101010101" pitchFamily="2" charset="-122"/>
                <a:ea typeface="Songti SC" panose="02010600040101010101" pitchFamily="2" charset="-122"/>
              </a:rPr>
              <a:t>大模型新特性：缺乏对</a:t>
            </a:r>
            <a:r>
              <a:rPr kumimoji="1" lang="zh-CN" altLang="en-US" sz="2800" dirty="0">
                <a:solidFill>
                  <a:srgbClr val="C00000"/>
                </a:solidFill>
                <a:latin typeface="Songti SC" panose="02010600040101010101" pitchFamily="2" charset="-122"/>
                <a:ea typeface="Songti SC" panose="02010600040101010101" pitchFamily="2" charset="-122"/>
              </a:rPr>
              <a:t>上层算法</a:t>
            </a:r>
            <a:r>
              <a:rPr kumimoji="1" lang="zh-CN" altLang="en-US" sz="2800" dirty="0">
                <a:solidFill>
                  <a:schemeClr val="tx1"/>
                </a:solidFill>
                <a:latin typeface="Songti SC" panose="02010600040101010101" pitchFamily="2" charset="-122"/>
                <a:ea typeface="Songti SC" panose="02010600040101010101" pitchFamily="2" charset="-122"/>
              </a:rPr>
              <a:t>和</a:t>
            </a:r>
            <a:r>
              <a:rPr kumimoji="1" lang="zh-CN" altLang="en-US" sz="2800" dirty="0">
                <a:solidFill>
                  <a:srgbClr val="00B0F0"/>
                </a:solidFill>
                <a:latin typeface="Songti SC" panose="02010600040101010101" pitchFamily="2" charset="-122"/>
                <a:ea typeface="Songti SC" panose="02010600040101010101" pitchFamily="2" charset="-122"/>
              </a:rPr>
              <a:t>底层架构</a:t>
            </a:r>
            <a:r>
              <a:rPr kumimoji="1" lang="zh-CN" altLang="en-US" sz="2800" dirty="0">
                <a:solidFill>
                  <a:schemeClr val="tx1"/>
                </a:solidFill>
                <a:latin typeface="Songti SC" panose="02010600040101010101" pitchFamily="2" charset="-122"/>
                <a:ea typeface="Songti SC" panose="02010600040101010101" pitchFamily="2" charset="-122"/>
              </a:rPr>
              <a:t>的统一结合</a:t>
            </a:r>
            <a:endParaRPr kumimoji="1" lang="en-US" altLang="zh-CN" sz="2800" dirty="0">
              <a:solidFill>
                <a:schemeClr val="tx1"/>
              </a:solidFill>
              <a:latin typeface="Songti SC" panose="02010600040101010101" pitchFamily="2" charset="-122"/>
              <a:ea typeface="Songti SC" panose="02010600040101010101" pitchFamily="2" charset="-122"/>
            </a:endParaRPr>
          </a:p>
        </p:txBody>
      </p:sp>
      <p:pic>
        <p:nvPicPr>
          <p:cNvPr id="6" name="图片 5">
            <a:extLst>
              <a:ext uri="{FF2B5EF4-FFF2-40B4-BE49-F238E27FC236}">
                <a16:creationId xmlns:a16="http://schemas.microsoft.com/office/drawing/2014/main" id="{14C62831-76A8-72C5-0E52-AF3ECB2684F8}"/>
              </a:ext>
            </a:extLst>
          </p:cNvPr>
          <p:cNvPicPr>
            <a:picLocks noChangeAspect="1"/>
          </p:cNvPicPr>
          <p:nvPr/>
        </p:nvPicPr>
        <p:blipFill>
          <a:blip r:embed="rId4"/>
          <a:stretch>
            <a:fillRect/>
          </a:stretch>
        </p:blipFill>
        <p:spPr>
          <a:xfrm>
            <a:off x="1075351" y="1535388"/>
            <a:ext cx="2277449" cy="2386592"/>
          </a:xfrm>
          <a:prstGeom prst="rect">
            <a:avLst/>
          </a:prstGeom>
        </p:spPr>
      </p:pic>
      <p:sp>
        <p:nvSpPr>
          <p:cNvPr id="7" name="文本框 6">
            <a:extLst>
              <a:ext uri="{FF2B5EF4-FFF2-40B4-BE49-F238E27FC236}">
                <a16:creationId xmlns:a16="http://schemas.microsoft.com/office/drawing/2014/main" id="{8FA8A8DF-747A-9E31-C3D5-019C90E188F3}"/>
              </a:ext>
            </a:extLst>
          </p:cNvPr>
          <p:cNvSpPr txBox="1"/>
          <p:nvPr/>
        </p:nvSpPr>
        <p:spPr>
          <a:xfrm>
            <a:off x="1115683" y="4312052"/>
            <a:ext cx="2031325"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大语言模型新特性</a:t>
            </a:r>
          </a:p>
        </p:txBody>
      </p:sp>
      <p:pic>
        <p:nvPicPr>
          <p:cNvPr id="8" name="图片 7">
            <a:extLst>
              <a:ext uri="{FF2B5EF4-FFF2-40B4-BE49-F238E27FC236}">
                <a16:creationId xmlns:a16="http://schemas.microsoft.com/office/drawing/2014/main" id="{2508007E-0310-F998-5A2C-BFCF10536CE1}"/>
              </a:ext>
            </a:extLst>
          </p:cNvPr>
          <p:cNvPicPr>
            <a:picLocks noChangeAspect="1"/>
          </p:cNvPicPr>
          <p:nvPr/>
        </p:nvPicPr>
        <p:blipFill>
          <a:blip r:embed="rId5"/>
          <a:stretch>
            <a:fillRect/>
          </a:stretch>
        </p:blipFill>
        <p:spPr>
          <a:xfrm>
            <a:off x="4745033" y="1224525"/>
            <a:ext cx="6238164" cy="3084231"/>
          </a:xfrm>
          <a:prstGeom prst="rect">
            <a:avLst/>
          </a:prstGeom>
        </p:spPr>
      </p:pic>
      <p:sp>
        <p:nvSpPr>
          <p:cNvPr id="9" name="文本框 8">
            <a:extLst>
              <a:ext uri="{FF2B5EF4-FFF2-40B4-BE49-F238E27FC236}">
                <a16:creationId xmlns:a16="http://schemas.microsoft.com/office/drawing/2014/main" id="{B4480061-73CC-5C72-33E0-1CF79ED2CC70}"/>
              </a:ext>
            </a:extLst>
          </p:cNvPr>
          <p:cNvSpPr txBox="1"/>
          <p:nvPr/>
        </p:nvSpPr>
        <p:spPr>
          <a:xfrm>
            <a:off x="5111907" y="4436485"/>
            <a:ext cx="5630855" cy="646331"/>
          </a:xfrm>
          <a:prstGeom prst="rect">
            <a:avLst/>
          </a:prstGeom>
          <a:noFill/>
        </p:spPr>
        <p:txBody>
          <a:bodyPr wrap="square" rtlCol="0">
            <a:spAutoFit/>
          </a:bodyPr>
          <a:lstStyle/>
          <a:p>
            <a:pPr algn="ctr"/>
            <a:r>
              <a:rPr kumimoji="1" lang="zh-CN" altLang="en-US" dirty="0">
                <a:latin typeface="Songti SC" panose="02010600040101010101" pitchFamily="2" charset="-122"/>
                <a:ea typeface="Songti SC" panose="02010600040101010101" pitchFamily="2" charset="-122"/>
              </a:rPr>
              <a:t>大语言模型中的异常值（</a:t>
            </a:r>
            <a:r>
              <a:rPr kumimoji="1" lang="en-US" altLang="zh-CN" dirty="0">
                <a:solidFill>
                  <a:schemeClr val="accent1"/>
                </a:solidFill>
                <a:latin typeface="Songti SC" panose="02010600040101010101" pitchFamily="2" charset="-122"/>
                <a:ea typeface="Songti SC" panose="02010600040101010101" pitchFamily="2" charset="-122"/>
              </a:rPr>
              <a:t>325σ</a:t>
            </a:r>
            <a:r>
              <a:rPr kumimoji="1" lang="zh-CN" altLang="en-US" dirty="0">
                <a:latin typeface="Songti SC" panose="02010600040101010101" pitchFamily="2" charset="-122"/>
                <a:ea typeface="Songti SC" panose="02010600040101010101" pitchFamily="2" charset="-122"/>
              </a:rPr>
              <a:t>）相比于</a:t>
            </a:r>
            <a:r>
              <a:rPr kumimoji="1" lang="en-US" altLang="zh-CN" dirty="0">
                <a:latin typeface="Songti SC" panose="02010600040101010101" pitchFamily="2" charset="-122"/>
                <a:ea typeface="Songti SC" panose="02010600040101010101" pitchFamily="2" charset="-122"/>
              </a:rPr>
              <a:t>CNN</a:t>
            </a:r>
            <a:r>
              <a:rPr kumimoji="1" lang="zh-CN" altLang="en-US" dirty="0">
                <a:latin typeface="Songti SC" panose="02010600040101010101" pitchFamily="2" charset="-122"/>
                <a:ea typeface="Songti SC" panose="02010600040101010101" pitchFamily="2" charset="-122"/>
              </a:rPr>
              <a:t>模型（</a:t>
            </a:r>
            <a:r>
              <a:rPr kumimoji="1" lang="en-US" altLang="zh-CN" dirty="0">
                <a:solidFill>
                  <a:schemeClr val="accent1"/>
                </a:solidFill>
                <a:latin typeface="Songti SC" panose="02010600040101010101" pitchFamily="2" charset="-122"/>
                <a:ea typeface="Songti SC" panose="02010600040101010101" pitchFamily="2" charset="-122"/>
              </a:rPr>
              <a:t>28σ</a:t>
            </a:r>
            <a:r>
              <a:rPr kumimoji="1" lang="zh-CN" altLang="en-US" dirty="0">
                <a:latin typeface="Songti SC" panose="02010600040101010101" pitchFamily="2" charset="-122"/>
                <a:ea typeface="Songti SC" panose="02010600040101010101" pitchFamily="2" charset="-122"/>
              </a:rPr>
              <a:t>）大了一个数量级</a:t>
            </a:r>
          </a:p>
        </p:txBody>
      </p:sp>
    </p:spTree>
    <p:extLst>
      <p:ext uri="{BB962C8B-B14F-4D97-AF65-F5344CB8AC3E}">
        <p14:creationId xmlns:p14="http://schemas.microsoft.com/office/powerpoint/2010/main" val="609131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轻量化与加速器之间存在的</a:t>
            </a:r>
            <a:r>
              <a:rPr lang="zh-CN" altLang="en-US" dirty="0">
                <a:latin typeface="Songti SC" panose="02010600040101010101" pitchFamily="2" charset="-122"/>
                <a:ea typeface="Songti SC" panose="02010600040101010101" pitchFamily="2" charset="-122"/>
              </a:rPr>
              <a:t>挑战：</a:t>
            </a:r>
            <a:r>
              <a:rPr lang="en-US" altLang="zh-CN" dirty="0">
                <a:latin typeface="Songti SC" panose="02010600040101010101" pitchFamily="2" charset="-122"/>
                <a:ea typeface="Songti SC" panose="02010600040101010101" pitchFamily="2" charset="-122"/>
              </a:rPr>
              <a:t>③</a:t>
            </a:r>
            <a:r>
              <a:rPr lang="zh-CN" altLang="en-US" dirty="0">
                <a:latin typeface="Songti SC" panose="02010600040101010101" pitchFamily="2" charset="-122"/>
                <a:ea typeface="Songti SC" panose="02010600040101010101" pitchFamily="2" charset="-122"/>
              </a:rPr>
              <a:t> 大模型新特性</a:t>
            </a:r>
            <a:endParaRPr lang="en-US" altLang="zh-CN" sz="32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11</a:t>
            </a:fld>
            <a:endParaRPr lang="zh-CN" altLang="en-US" dirty="0"/>
          </a:p>
        </p:txBody>
      </p:sp>
      <p:sp>
        <p:nvSpPr>
          <p:cNvPr id="5" name="文本占位符 4">
            <a:extLst>
              <a:ext uri="{FF2B5EF4-FFF2-40B4-BE49-F238E27FC236}">
                <a16:creationId xmlns:a16="http://schemas.microsoft.com/office/drawing/2014/main" id="{4EC8D7C0-D18F-477D-F610-CA47419985B9}"/>
              </a:ext>
            </a:extLst>
          </p:cNvPr>
          <p:cNvSpPr txBox="1">
            <a:spLocks/>
          </p:cNvSpPr>
          <p:nvPr/>
        </p:nvSpPr>
        <p:spPr>
          <a:xfrm>
            <a:off x="1257839" y="5574628"/>
            <a:ext cx="9542431"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rgbClr val="C00000"/>
                </a:solidFill>
                <a:latin typeface="Songti SC" panose="02010600040101010101" pitchFamily="2" charset="-122"/>
                <a:ea typeface="Songti SC" panose="02010600040101010101" pitchFamily="2" charset="-122"/>
              </a:rPr>
              <a:t> </a:t>
            </a:r>
            <a:r>
              <a:rPr kumimoji="1" lang="zh-CN" altLang="en-US" sz="2800" dirty="0">
                <a:solidFill>
                  <a:schemeClr val="tx1"/>
                </a:solidFill>
                <a:latin typeface="Songti SC" panose="02010600040101010101" pitchFamily="2" charset="-122"/>
                <a:ea typeface="Songti SC" panose="02010600040101010101" pitchFamily="2" charset="-122"/>
              </a:rPr>
              <a:t>大模型新特性：缺乏对</a:t>
            </a:r>
            <a:r>
              <a:rPr kumimoji="1" lang="zh-CN" altLang="en-US" sz="2800" dirty="0">
                <a:solidFill>
                  <a:srgbClr val="C00000"/>
                </a:solidFill>
                <a:latin typeface="Songti SC" panose="02010600040101010101" pitchFamily="2" charset="-122"/>
                <a:ea typeface="Songti SC" panose="02010600040101010101" pitchFamily="2" charset="-122"/>
              </a:rPr>
              <a:t>上层算法</a:t>
            </a:r>
            <a:r>
              <a:rPr kumimoji="1" lang="zh-CN" altLang="en-US" sz="2800" dirty="0">
                <a:solidFill>
                  <a:schemeClr val="tx1"/>
                </a:solidFill>
                <a:latin typeface="Songti SC" panose="02010600040101010101" pitchFamily="2" charset="-122"/>
                <a:ea typeface="Songti SC" panose="02010600040101010101" pitchFamily="2" charset="-122"/>
              </a:rPr>
              <a:t>和</a:t>
            </a:r>
            <a:r>
              <a:rPr kumimoji="1" lang="zh-CN" altLang="en-US" sz="2800" dirty="0">
                <a:solidFill>
                  <a:srgbClr val="00B0F0"/>
                </a:solidFill>
                <a:latin typeface="Songti SC" panose="02010600040101010101" pitchFamily="2" charset="-122"/>
                <a:ea typeface="Songti SC" panose="02010600040101010101" pitchFamily="2" charset="-122"/>
              </a:rPr>
              <a:t>底层架构</a:t>
            </a:r>
            <a:r>
              <a:rPr kumimoji="1" lang="zh-CN" altLang="en-US" sz="2800" dirty="0">
                <a:solidFill>
                  <a:schemeClr val="tx1"/>
                </a:solidFill>
                <a:latin typeface="Songti SC" panose="02010600040101010101" pitchFamily="2" charset="-122"/>
                <a:ea typeface="Songti SC" panose="02010600040101010101" pitchFamily="2" charset="-122"/>
              </a:rPr>
              <a:t>的统一结合</a:t>
            </a:r>
            <a:endParaRPr kumimoji="1" lang="en-US" altLang="zh-CN" sz="2800" dirty="0">
              <a:solidFill>
                <a:schemeClr val="tx1"/>
              </a:solidFill>
              <a:latin typeface="Songti SC" panose="02010600040101010101" pitchFamily="2" charset="-122"/>
              <a:ea typeface="Songti SC" panose="02010600040101010101" pitchFamily="2" charset="-122"/>
            </a:endParaRPr>
          </a:p>
        </p:txBody>
      </p:sp>
      <p:pic>
        <p:nvPicPr>
          <p:cNvPr id="6" name="图片 5">
            <a:extLst>
              <a:ext uri="{FF2B5EF4-FFF2-40B4-BE49-F238E27FC236}">
                <a16:creationId xmlns:a16="http://schemas.microsoft.com/office/drawing/2014/main" id="{14C62831-76A8-72C5-0E52-AF3ECB2684F8}"/>
              </a:ext>
            </a:extLst>
          </p:cNvPr>
          <p:cNvPicPr>
            <a:picLocks noChangeAspect="1"/>
          </p:cNvPicPr>
          <p:nvPr/>
        </p:nvPicPr>
        <p:blipFill>
          <a:blip r:embed="rId4"/>
          <a:stretch>
            <a:fillRect/>
          </a:stretch>
        </p:blipFill>
        <p:spPr>
          <a:xfrm>
            <a:off x="1094669" y="1161576"/>
            <a:ext cx="2277449" cy="2386592"/>
          </a:xfrm>
          <a:prstGeom prst="rect">
            <a:avLst/>
          </a:prstGeom>
        </p:spPr>
      </p:pic>
      <p:sp>
        <p:nvSpPr>
          <p:cNvPr id="7" name="文本框 6">
            <a:extLst>
              <a:ext uri="{FF2B5EF4-FFF2-40B4-BE49-F238E27FC236}">
                <a16:creationId xmlns:a16="http://schemas.microsoft.com/office/drawing/2014/main" id="{8FA8A8DF-747A-9E31-C3D5-019C90E188F3}"/>
              </a:ext>
            </a:extLst>
          </p:cNvPr>
          <p:cNvSpPr txBox="1"/>
          <p:nvPr/>
        </p:nvSpPr>
        <p:spPr>
          <a:xfrm>
            <a:off x="1135001" y="3938240"/>
            <a:ext cx="2031325"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大语言模型新特性</a:t>
            </a:r>
          </a:p>
        </p:txBody>
      </p:sp>
      <p:pic>
        <p:nvPicPr>
          <p:cNvPr id="4" name="图片 3">
            <a:extLst>
              <a:ext uri="{FF2B5EF4-FFF2-40B4-BE49-F238E27FC236}">
                <a16:creationId xmlns:a16="http://schemas.microsoft.com/office/drawing/2014/main" id="{720A8AD5-E778-F240-E5A9-78B29FC897D8}"/>
              </a:ext>
            </a:extLst>
          </p:cNvPr>
          <p:cNvPicPr>
            <a:picLocks noChangeAspect="1"/>
          </p:cNvPicPr>
          <p:nvPr/>
        </p:nvPicPr>
        <p:blipFill rotWithShape="1">
          <a:blip r:embed="rId5"/>
          <a:srcRect l="6302"/>
          <a:stretch/>
        </p:blipFill>
        <p:spPr>
          <a:xfrm>
            <a:off x="3423877" y="1027763"/>
            <a:ext cx="4702834" cy="1196122"/>
          </a:xfrm>
          <a:prstGeom prst="rect">
            <a:avLst/>
          </a:prstGeom>
        </p:spPr>
      </p:pic>
      <p:pic>
        <p:nvPicPr>
          <p:cNvPr id="12" name="图片 11">
            <a:extLst>
              <a:ext uri="{FF2B5EF4-FFF2-40B4-BE49-F238E27FC236}">
                <a16:creationId xmlns:a16="http://schemas.microsoft.com/office/drawing/2014/main" id="{EF7E7E4C-21A8-2A24-AC2D-938E4BDE17E1}"/>
              </a:ext>
            </a:extLst>
          </p:cNvPr>
          <p:cNvPicPr>
            <a:picLocks noChangeAspect="1"/>
          </p:cNvPicPr>
          <p:nvPr/>
        </p:nvPicPr>
        <p:blipFill>
          <a:blip r:embed="rId6"/>
          <a:stretch>
            <a:fillRect/>
          </a:stretch>
        </p:blipFill>
        <p:spPr>
          <a:xfrm>
            <a:off x="3423877" y="2514866"/>
            <a:ext cx="4702834" cy="1204525"/>
          </a:xfrm>
          <a:prstGeom prst="rect">
            <a:avLst/>
          </a:prstGeom>
        </p:spPr>
      </p:pic>
      <p:sp>
        <p:nvSpPr>
          <p:cNvPr id="13" name="文本框 12">
            <a:extLst>
              <a:ext uri="{FF2B5EF4-FFF2-40B4-BE49-F238E27FC236}">
                <a16:creationId xmlns:a16="http://schemas.microsoft.com/office/drawing/2014/main" id="{4B37D223-5230-C9BD-D377-26145CAC3692}"/>
              </a:ext>
            </a:extLst>
          </p:cNvPr>
          <p:cNvSpPr txBox="1"/>
          <p:nvPr/>
        </p:nvSpPr>
        <p:spPr>
          <a:xfrm>
            <a:off x="5148125" y="3938240"/>
            <a:ext cx="1800493"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独立分离式处理</a:t>
            </a:r>
          </a:p>
        </p:txBody>
      </p:sp>
      <p:pic>
        <p:nvPicPr>
          <p:cNvPr id="14" name="图片 13">
            <a:extLst>
              <a:ext uri="{FF2B5EF4-FFF2-40B4-BE49-F238E27FC236}">
                <a16:creationId xmlns:a16="http://schemas.microsoft.com/office/drawing/2014/main" id="{BB96EE9E-7CCD-5D68-390B-C6A74A604265}"/>
              </a:ext>
            </a:extLst>
          </p:cNvPr>
          <p:cNvPicPr>
            <a:picLocks noChangeAspect="1"/>
          </p:cNvPicPr>
          <p:nvPr/>
        </p:nvPicPr>
        <p:blipFill>
          <a:blip r:embed="rId7"/>
          <a:stretch>
            <a:fillRect/>
          </a:stretch>
        </p:blipFill>
        <p:spPr>
          <a:xfrm>
            <a:off x="8580645" y="1780217"/>
            <a:ext cx="2030323" cy="1130985"/>
          </a:xfrm>
          <a:prstGeom prst="rect">
            <a:avLst/>
          </a:prstGeom>
        </p:spPr>
      </p:pic>
      <p:sp>
        <p:nvSpPr>
          <p:cNvPr id="15" name="文本框 14">
            <a:extLst>
              <a:ext uri="{FF2B5EF4-FFF2-40B4-BE49-F238E27FC236}">
                <a16:creationId xmlns:a16="http://schemas.microsoft.com/office/drawing/2014/main" id="{937C7F62-95E1-3027-F7A2-530DB78D5780}"/>
              </a:ext>
            </a:extLst>
          </p:cNvPr>
          <p:cNvSpPr txBox="1"/>
          <p:nvPr/>
        </p:nvSpPr>
        <p:spPr>
          <a:xfrm>
            <a:off x="9398657" y="2760565"/>
            <a:ext cx="1107996"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合并结果</a:t>
            </a:r>
          </a:p>
        </p:txBody>
      </p:sp>
      <p:sp>
        <p:nvSpPr>
          <p:cNvPr id="17" name="文本框 16">
            <a:extLst>
              <a:ext uri="{FF2B5EF4-FFF2-40B4-BE49-F238E27FC236}">
                <a16:creationId xmlns:a16="http://schemas.microsoft.com/office/drawing/2014/main" id="{1A9A1A70-5BA7-23DB-DD6B-15E2D0BA902E}"/>
              </a:ext>
            </a:extLst>
          </p:cNvPr>
          <p:cNvSpPr txBox="1"/>
          <p:nvPr/>
        </p:nvSpPr>
        <p:spPr>
          <a:xfrm>
            <a:off x="1858850" y="4697644"/>
            <a:ext cx="8670807" cy="646331"/>
          </a:xfrm>
          <a:prstGeom prst="rect">
            <a:avLst/>
          </a:prstGeom>
          <a:noFill/>
          <a:ln>
            <a:solidFill>
              <a:schemeClr val="bg1">
                <a:lumMod val="50000"/>
              </a:schemeClr>
            </a:solidFill>
            <a:extLst>
              <a:ext uri="{C807C97D-BFC1-408E-A445-0C87EB9F89A2}">
                <ask:lineSketchStyleProps xmlns:ask="http://schemas.microsoft.com/office/drawing/2018/sketchyshapes">
                  <ask:type>
                    <ask:lineSketchScribble/>
                  </ask:type>
                </ask:lineSketchStyleProps>
              </a:ext>
            </a:extLst>
          </a:ln>
        </p:spPr>
        <p:txBody>
          <a:bodyPr wrap="square">
            <a:spAutoFit/>
          </a:bodyPr>
          <a:lstStyle/>
          <a:p>
            <a:r>
              <a:rPr lang="zh-CN" altLang="en-US" dirty="0">
                <a:latin typeface="KaiTi" panose="02010609060101010101" pitchFamily="49" charset="-122"/>
                <a:ea typeface="KaiTi" panose="02010609060101010101" pitchFamily="49" charset="-122"/>
              </a:rPr>
              <a:t>现有架构对异常值和正常值特性只做了分离式处理，缺乏对上层算法和底层架构的 统一结合，无法有效利用加速器和大模型算法的特性，从而造成软硬件开销较大。</a:t>
            </a:r>
          </a:p>
        </p:txBody>
      </p:sp>
      <p:sp>
        <p:nvSpPr>
          <p:cNvPr id="19" name="文本框 18">
            <a:extLst>
              <a:ext uri="{FF2B5EF4-FFF2-40B4-BE49-F238E27FC236}">
                <a16:creationId xmlns:a16="http://schemas.microsoft.com/office/drawing/2014/main" id="{5D9EBB37-132B-D179-56BE-8D6689E1CEB8}"/>
              </a:ext>
            </a:extLst>
          </p:cNvPr>
          <p:cNvSpPr txBox="1"/>
          <p:nvPr/>
        </p:nvSpPr>
        <p:spPr>
          <a:xfrm>
            <a:off x="9321713" y="3129897"/>
            <a:ext cx="1261884"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稀疏</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量化</a:t>
            </a:r>
          </a:p>
        </p:txBody>
      </p:sp>
    </p:spTree>
    <p:extLst>
      <p:ext uri="{BB962C8B-B14F-4D97-AF65-F5344CB8AC3E}">
        <p14:creationId xmlns:p14="http://schemas.microsoft.com/office/powerpoint/2010/main" val="355022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轻量化与加速器之间存在的</a:t>
            </a:r>
            <a:r>
              <a:rPr lang="zh-CN" altLang="en-US" dirty="0">
                <a:latin typeface="Songti SC" panose="02010600040101010101" pitchFamily="2" charset="-122"/>
                <a:ea typeface="Songti SC" panose="02010600040101010101" pitchFamily="2" charset="-122"/>
              </a:rPr>
              <a:t>挑战：</a:t>
            </a:r>
            <a:r>
              <a:rPr lang="en-US" altLang="zh-CN" dirty="0">
                <a:latin typeface="Songti SC" panose="02010600040101010101" pitchFamily="2" charset="-122"/>
                <a:ea typeface="Songti SC" panose="02010600040101010101" pitchFamily="2" charset="-122"/>
              </a:rPr>
              <a:t>④</a:t>
            </a:r>
            <a:r>
              <a:rPr lang="zh-CN" altLang="en-US" dirty="0">
                <a:latin typeface="Songti SC" panose="02010600040101010101" pitchFamily="2" charset="-122"/>
                <a:ea typeface="Songti SC" panose="02010600040101010101" pitchFamily="2" charset="-122"/>
              </a:rPr>
              <a:t> 部署代价</a:t>
            </a:r>
            <a:endParaRPr lang="en-US" altLang="zh-CN" sz="32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12</a:t>
            </a:fld>
            <a:endParaRPr lang="zh-CN" altLang="en-US" dirty="0"/>
          </a:p>
        </p:txBody>
      </p:sp>
      <p:sp>
        <p:nvSpPr>
          <p:cNvPr id="5" name="文本占位符 4">
            <a:extLst>
              <a:ext uri="{FF2B5EF4-FFF2-40B4-BE49-F238E27FC236}">
                <a16:creationId xmlns:a16="http://schemas.microsoft.com/office/drawing/2014/main" id="{4EC8D7C0-D18F-477D-F610-CA47419985B9}"/>
              </a:ext>
            </a:extLst>
          </p:cNvPr>
          <p:cNvSpPr txBox="1">
            <a:spLocks/>
          </p:cNvSpPr>
          <p:nvPr/>
        </p:nvSpPr>
        <p:spPr>
          <a:xfrm>
            <a:off x="1148571" y="5291227"/>
            <a:ext cx="9542431"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rgbClr val="C00000"/>
                </a:solidFill>
                <a:latin typeface="Songti SC" panose="02010600040101010101" pitchFamily="2" charset="-122"/>
                <a:ea typeface="Songti SC" panose="02010600040101010101" pitchFamily="2" charset="-122"/>
              </a:rPr>
              <a:t> </a:t>
            </a:r>
            <a:r>
              <a:rPr kumimoji="1" lang="zh-CN" altLang="en-US" sz="2800" dirty="0">
                <a:solidFill>
                  <a:schemeClr val="tx1"/>
                </a:solidFill>
                <a:latin typeface="Songti SC" panose="02010600040101010101" pitchFamily="2" charset="-122"/>
                <a:ea typeface="Songti SC" panose="02010600040101010101" pitchFamily="2" charset="-122"/>
              </a:rPr>
              <a:t>轻量化的敏捷部署</a:t>
            </a:r>
            <a:endParaRPr kumimoji="1" lang="en-US" altLang="zh-CN" sz="2800" dirty="0">
              <a:solidFill>
                <a:schemeClr val="tx1"/>
              </a:solidFill>
              <a:latin typeface="Songti SC" panose="02010600040101010101" pitchFamily="2" charset="-122"/>
              <a:ea typeface="Songti SC" panose="02010600040101010101" pitchFamily="2" charset="-122"/>
            </a:endParaRPr>
          </a:p>
        </p:txBody>
      </p:sp>
      <p:pic>
        <p:nvPicPr>
          <p:cNvPr id="18" name="图片 17">
            <a:extLst>
              <a:ext uri="{FF2B5EF4-FFF2-40B4-BE49-F238E27FC236}">
                <a16:creationId xmlns:a16="http://schemas.microsoft.com/office/drawing/2014/main" id="{0C0E4CCE-85D0-6524-ABE6-E8C6205D7186}"/>
              </a:ext>
            </a:extLst>
          </p:cNvPr>
          <p:cNvPicPr>
            <a:picLocks noChangeAspect="1"/>
          </p:cNvPicPr>
          <p:nvPr/>
        </p:nvPicPr>
        <p:blipFill>
          <a:blip r:embed="rId4"/>
          <a:stretch>
            <a:fillRect/>
          </a:stretch>
        </p:blipFill>
        <p:spPr>
          <a:xfrm>
            <a:off x="695816" y="1701013"/>
            <a:ext cx="3778418" cy="2393658"/>
          </a:xfrm>
          <a:prstGeom prst="rect">
            <a:avLst/>
          </a:prstGeom>
        </p:spPr>
      </p:pic>
      <p:sp>
        <p:nvSpPr>
          <p:cNvPr id="8" name="文本框 7">
            <a:extLst>
              <a:ext uri="{FF2B5EF4-FFF2-40B4-BE49-F238E27FC236}">
                <a16:creationId xmlns:a16="http://schemas.microsoft.com/office/drawing/2014/main" id="{ABEAE89D-387C-EFA4-33BD-D7B6221866F8}"/>
              </a:ext>
            </a:extLst>
          </p:cNvPr>
          <p:cNvSpPr txBox="1"/>
          <p:nvPr/>
        </p:nvSpPr>
        <p:spPr>
          <a:xfrm>
            <a:off x="304800" y="6515101"/>
            <a:ext cx="3287259" cy="276999"/>
          </a:xfrm>
          <a:prstGeom prst="rect">
            <a:avLst/>
          </a:prstGeom>
          <a:noFill/>
        </p:spPr>
        <p:txBody>
          <a:bodyPr wrap="square" rtlCol="0">
            <a:spAutoFit/>
          </a:bodyPr>
          <a:lstStyle/>
          <a:p>
            <a:r>
              <a:rPr kumimoji="1" lang="en-US" altLang="zh-CN" sz="1200" dirty="0">
                <a:solidFill>
                  <a:schemeClr val="accent6"/>
                </a:solidFill>
                <a:latin typeface="PingFang SC" panose="020B0400000000000000" pitchFamily="34" charset="-122"/>
                <a:ea typeface="PingFang SC" panose="020B0400000000000000" pitchFamily="34" charset="-122"/>
              </a:rPr>
              <a:t>[DSQ,</a:t>
            </a:r>
            <a:r>
              <a:rPr kumimoji="1" lang="zh-CN" altLang="en-US" sz="1200" dirty="0">
                <a:solidFill>
                  <a:schemeClr val="accent6"/>
                </a:solidFill>
                <a:latin typeface="PingFang SC" panose="020B0400000000000000" pitchFamily="34" charset="-122"/>
                <a:ea typeface="PingFang SC" panose="020B0400000000000000" pitchFamily="34" charset="-122"/>
              </a:rPr>
              <a:t> </a:t>
            </a:r>
            <a:r>
              <a:rPr kumimoji="1" lang="en-US" altLang="zh-CN" sz="1200" dirty="0">
                <a:solidFill>
                  <a:schemeClr val="accent6"/>
                </a:solidFill>
                <a:latin typeface="PingFang SC" panose="020B0400000000000000" pitchFamily="34" charset="-122"/>
                <a:ea typeface="PingFang SC" panose="020B0400000000000000" pitchFamily="34" charset="-122"/>
              </a:rPr>
              <a:t>Qin,</a:t>
            </a:r>
            <a:r>
              <a:rPr kumimoji="1" lang="zh-CN" altLang="en-US" sz="1200" dirty="0">
                <a:solidFill>
                  <a:schemeClr val="accent6"/>
                </a:solidFill>
                <a:latin typeface="PingFang SC" panose="020B0400000000000000" pitchFamily="34" charset="-122"/>
                <a:ea typeface="PingFang SC" panose="020B0400000000000000" pitchFamily="34" charset="-122"/>
              </a:rPr>
              <a:t> </a:t>
            </a:r>
            <a:r>
              <a:rPr kumimoji="1" lang="en-US" altLang="zh-CN" sz="1200" dirty="0">
                <a:solidFill>
                  <a:schemeClr val="accent6"/>
                </a:solidFill>
                <a:latin typeface="PingFang SC" panose="020B0400000000000000" pitchFamily="34" charset="-122"/>
                <a:ea typeface="PingFang SC" panose="020B0400000000000000" pitchFamily="34" charset="-122"/>
              </a:rPr>
              <a:t>et</a:t>
            </a:r>
            <a:r>
              <a:rPr kumimoji="1" lang="zh-CN" altLang="en-US" sz="1200" dirty="0">
                <a:solidFill>
                  <a:schemeClr val="accent6"/>
                </a:solidFill>
                <a:latin typeface="PingFang SC" panose="020B0400000000000000" pitchFamily="34" charset="-122"/>
                <a:ea typeface="PingFang SC" panose="020B0400000000000000" pitchFamily="34" charset="-122"/>
              </a:rPr>
              <a:t> </a:t>
            </a:r>
            <a:r>
              <a:rPr kumimoji="1" lang="en-US" altLang="zh-CN" sz="1200" dirty="0">
                <a:solidFill>
                  <a:schemeClr val="accent6"/>
                </a:solidFill>
                <a:latin typeface="PingFang SC" panose="020B0400000000000000" pitchFamily="34" charset="-122"/>
                <a:ea typeface="PingFang SC" panose="020B0400000000000000" pitchFamily="34" charset="-122"/>
              </a:rPr>
              <a:t>al.,</a:t>
            </a:r>
            <a:r>
              <a:rPr kumimoji="1" lang="zh-CN" altLang="en-US" sz="1200" dirty="0">
                <a:solidFill>
                  <a:schemeClr val="accent6"/>
                </a:solidFill>
                <a:latin typeface="PingFang SC" panose="020B0400000000000000" pitchFamily="34" charset="-122"/>
                <a:ea typeface="PingFang SC" panose="020B0400000000000000" pitchFamily="34" charset="-122"/>
              </a:rPr>
              <a:t> </a:t>
            </a:r>
            <a:r>
              <a:rPr lang="en-US" altLang="zh-CN" sz="1200" i="0" dirty="0">
                <a:solidFill>
                  <a:schemeClr val="accent6"/>
                </a:solidFill>
                <a:effectLst/>
                <a:latin typeface="PingFang SC" panose="020B0400000000000000" pitchFamily="34" charset="-122"/>
                <a:ea typeface="PingFang SC" panose="020B0400000000000000" pitchFamily="34" charset="-122"/>
              </a:rPr>
              <a:t>2022</a:t>
            </a:r>
            <a:r>
              <a:rPr kumimoji="1" lang="en-US" altLang="zh-CN" sz="1200" dirty="0">
                <a:solidFill>
                  <a:schemeClr val="accent6"/>
                </a:solidFill>
                <a:latin typeface="PingFang SC" panose="020B0400000000000000" pitchFamily="34" charset="-122"/>
                <a:ea typeface="PingFang SC" panose="020B0400000000000000" pitchFamily="34" charset="-122"/>
              </a:rPr>
              <a:t>]</a:t>
            </a:r>
            <a:endParaRPr kumimoji="1" lang="zh-CN" altLang="en-US" sz="1200" dirty="0">
              <a:solidFill>
                <a:schemeClr val="accent6"/>
              </a:solidFill>
              <a:latin typeface="PingFang SC" panose="020B0400000000000000" pitchFamily="34" charset="-122"/>
              <a:ea typeface="PingFang SC" panose="020B0400000000000000" pitchFamily="34" charset="-122"/>
            </a:endParaRPr>
          </a:p>
        </p:txBody>
      </p:sp>
      <p:sp>
        <p:nvSpPr>
          <p:cNvPr id="9" name="文本框 8">
            <a:extLst>
              <a:ext uri="{FF2B5EF4-FFF2-40B4-BE49-F238E27FC236}">
                <a16:creationId xmlns:a16="http://schemas.microsoft.com/office/drawing/2014/main" id="{767B20FE-DFE8-7E95-FD5F-1BBE8C8F5715}"/>
              </a:ext>
            </a:extLst>
          </p:cNvPr>
          <p:cNvSpPr txBox="1"/>
          <p:nvPr/>
        </p:nvSpPr>
        <p:spPr>
          <a:xfrm>
            <a:off x="4715774" y="1516835"/>
            <a:ext cx="6032421" cy="830997"/>
          </a:xfrm>
          <a:prstGeom prst="rect">
            <a:avLst/>
          </a:prstGeom>
          <a:noFill/>
        </p:spPr>
        <p:txBody>
          <a:bodyPr wrap="none" rtlCol="0">
            <a:spAutoFit/>
          </a:bodyPr>
          <a:lstStyle/>
          <a:p>
            <a:r>
              <a:rPr kumimoji="1" lang="zh-CN" altLang="en-US" sz="2400" dirty="0">
                <a:latin typeface="Songti SC" panose="02010600040101010101" pitchFamily="2" charset="-122"/>
                <a:ea typeface="Songti SC" panose="02010600040101010101" pitchFamily="2" charset="-122"/>
              </a:rPr>
              <a:t>训练感知量化：</a:t>
            </a:r>
            <a:endParaRPr kumimoji="1" lang="en-US" altLang="zh-CN" sz="2400" dirty="0">
              <a:latin typeface="Songti SC" panose="02010600040101010101" pitchFamily="2" charset="-122"/>
              <a:ea typeface="Songti SC" panose="02010600040101010101" pitchFamily="2" charset="-122"/>
            </a:endParaRPr>
          </a:p>
          <a:p>
            <a:r>
              <a:rPr kumimoji="1" lang="zh-CN" altLang="en-US" sz="2400" dirty="0">
                <a:latin typeface="Songti SC" panose="02010600040101010101" pitchFamily="2" charset="-122"/>
                <a:ea typeface="Songti SC" panose="02010600040101010101" pitchFamily="2" charset="-122"/>
              </a:rPr>
              <a:t>部署时间代价较大，对于大模型情况更严重</a:t>
            </a:r>
          </a:p>
        </p:txBody>
      </p:sp>
      <p:sp>
        <p:nvSpPr>
          <p:cNvPr id="10" name="文本框 9">
            <a:extLst>
              <a:ext uri="{FF2B5EF4-FFF2-40B4-BE49-F238E27FC236}">
                <a16:creationId xmlns:a16="http://schemas.microsoft.com/office/drawing/2014/main" id="{F9D05A08-06AC-67E1-ED43-DBF9D6E8D942}"/>
              </a:ext>
            </a:extLst>
          </p:cNvPr>
          <p:cNvSpPr txBox="1"/>
          <p:nvPr/>
        </p:nvSpPr>
        <p:spPr>
          <a:xfrm>
            <a:off x="4701557" y="2850033"/>
            <a:ext cx="6032421" cy="1938992"/>
          </a:xfrm>
          <a:prstGeom prst="rect">
            <a:avLst/>
          </a:prstGeom>
          <a:noFill/>
        </p:spPr>
        <p:txBody>
          <a:bodyPr wrap="none" rtlCol="0">
            <a:spAutoFit/>
          </a:bodyPr>
          <a:lstStyle/>
          <a:p>
            <a:r>
              <a:rPr kumimoji="1" lang="zh-CN" altLang="en-US" sz="2400" dirty="0">
                <a:latin typeface="Songti SC" panose="02010600040101010101" pitchFamily="2" charset="-122"/>
                <a:ea typeface="Songti SC" panose="02010600040101010101" pitchFamily="2" charset="-122"/>
              </a:rPr>
              <a:t>训练后量化：</a:t>
            </a:r>
            <a:endParaRPr kumimoji="1" lang="en-US" altLang="zh-CN" sz="2400" dirty="0">
              <a:latin typeface="Songti SC" panose="02010600040101010101" pitchFamily="2" charset="-122"/>
              <a:ea typeface="Songti SC" panose="02010600040101010101" pitchFamily="2" charset="-122"/>
            </a:endParaRPr>
          </a:p>
          <a:p>
            <a:r>
              <a:rPr kumimoji="1" lang="zh-CN" altLang="en-US" sz="2400" dirty="0">
                <a:latin typeface="Songti SC" panose="02010600040101010101" pitchFamily="2" charset="-122"/>
                <a:ea typeface="Songti SC" panose="02010600040101010101" pitchFamily="2" charset="-122"/>
              </a:rPr>
              <a:t>部署时间代价较小，对于大模型情况更友好</a:t>
            </a:r>
            <a:endParaRPr kumimoji="1" lang="en-US" altLang="zh-CN" sz="2400" dirty="0">
              <a:latin typeface="Songti SC" panose="02010600040101010101" pitchFamily="2" charset="-122"/>
              <a:ea typeface="Songti SC" panose="02010600040101010101" pitchFamily="2" charset="-122"/>
            </a:endParaRPr>
          </a:p>
          <a:p>
            <a:endParaRPr kumimoji="1" lang="en-US" altLang="zh-CN" sz="2400" dirty="0">
              <a:latin typeface="Songti SC" panose="02010600040101010101" pitchFamily="2" charset="-122"/>
              <a:ea typeface="Songti SC" panose="02010600040101010101" pitchFamily="2" charset="-122"/>
            </a:endParaRPr>
          </a:p>
          <a:p>
            <a:r>
              <a:rPr kumimoji="1" lang="zh-CN" altLang="en-US" sz="2400" dirty="0">
                <a:latin typeface="Songti SC" panose="02010600040101010101" pitchFamily="2" charset="-122"/>
                <a:ea typeface="Songti SC" panose="02010600040101010101" pitchFamily="2" charset="-122"/>
              </a:rPr>
              <a:t>无数据量化：</a:t>
            </a:r>
            <a:endParaRPr kumimoji="1" lang="en-US" altLang="zh-CN" sz="2400" dirty="0">
              <a:latin typeface="Songti SC" panose="02010600040101010101" pitchFamily="2" charset="-122"/>
              <a:ea typeface="Songti SC" panose="02010600040101010101" pitchFamily="2" charset="-122"/>
            </a:endParaRPr>
          </a:p>
          <a:p>
            <a:r>
              <a:rPr kumimoji="1" lang="zh-CN" altLang="en-US" sz="2400" dirty="0">
                <a:latin typeface="Songti SC" panose="02010600040101010101" pitchFamily="2" charset="-122"/>
                <a:ea typeface="Songti SC" panose="02010600040101010101" pitchFamily="2" charset="-122"/>
              </a:rPr>
              <a:t>无需数据，保护用户隐私</a:t>
            </a:r>
          </a:p>
        </p:txBody>
      </p:sp>
    </p:spTree>
    <p:extLst>
      <p:ext uri="{BB962C8B-B14F-4D97-AF65-F5344CB8AC3E}">
        <p14:creationId xmlns:p14="http://schemas.microsoft.com/office/powerpoint/2010/main" val="195717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面向轻量化人工智能的软硬件协同优化</a:t>
            </a:r>
            <a:endParaRPr lang="en-US" altLang="zh-CN" sz="3200" dirty="0">
              <a:latin typeface="Songti SC" panose="02010600040101010101" pitchFamily="2" charset="-122"/>
              <a:ea typeface="Songti SC" panose="02010600040101010101" pitchFamily="2" charset="-122"/>
            </a:endParaRPr>
          </a:p>
        </p:txBody>
      </p:sp>
      <p:pic>
        <p:nvPicPr>
          <p:cNvPr id="19" name="Picture 2" descr="NVIDIA A100 | NVIDIA">
            <a:extLst>
              <a:ext uri="{FF2B5EF4-FFF2-40B4-BE49-F238E27FC236}">
                <a16:creationId xmlns:a16="http://schemas.microsoft.com/office/drawing/2014/main" id="{EEEF1CA8-882F-85F2-ACFF-787118D2BA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12" t="11887" r="22220" b="12416"/>
          <a:stretch/>
        </p:blipFill>
        <p:spPr bwMode="auto">
          <a:xfrm>
            <a:off x="2800721" y="850940"/>
            <a:ext cx="1400400" cy="107890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线箭头连接符 19">
            <a:extLst>
              <a:ext uri="{FF2B5EF4-FFF2-40B4-BE49-F238E27FC236}">
                <a16:creationId xmlns:a16="http://schemas.microsoft.com/office/drawing/2014/main" id="{29C80999-94DD-3B7E-23A2-419DE10C7C24}"/>
              </a:ext>
            </a:extLst>
          </p:cNvPr>
          <p:cNvCxnSpPr>
            <a:cxnSpLocks/>
          </p:cNvCxnSpPr>
          <p:nvPr/>
        </p:nvCxnSpPr>
        <p:spPr>
          <a:xfrm flipH="1">
            <a:off x="1831702" y="2762955"/>
            <a:ext cx="969019" cy="785720"/>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线箭头连接符 35">
            <a:extLst>
              <a:ext uri="{FF2B5EF4-FFF2-40B4-BE49-F238E27FC236}">
                <a16:creationId xmlns:a16="http://schemas.microsoft.com/office/drawing/2014/main" id="{F14E7490-4040-4D20-B0E7-E823DBC90626}"/>
              </a:ext>
            </a:extLst>
          </p:cNvPr>
          <p:cNvCxnSpPr>
            <a:cxnSpLocks/>
          </p:cNvCxnSpPr>
          <p:nvPr/>
        </p:nvCxnSpPr>
        <p:spPr>
          <a:xfrm>
            <a:off x="4052792" y="2762955"/>
            <a:ext cx="838467" cy="814239"/>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0" name="文本框 39">
            <a:extLst>
              <a:ext uri="{FF2B5EF4-FFF2-40B4-BE49-F238E27FC236}">
                <a16:creationId xmlns:a16="http://schemas.microsoft.com/office/drawing/2014/main" id="{53E9EA24-C126-DD2B-E1C4-3D40E93BCF65}"/>
              </a:ext>
            </a:extLst>
          </p:cNvPr>
          <p:cNvSpPr txBox="1"/>
          <p:nvPr/>
        </p:nvSpPr>
        <p:spPr>
          <a:xfrm>
            <a:off x="5962038" y="2159588"/>
            <a:ext cx="5218580" cy="1938992"/>
          </a:xfrm>
          <a:prstGeom prst="rect">
            <a:avLst/>
          </a:prstGeom>
          <a:noFill/>
        </p:spPr>
        <p:txBody>
          <a:bodyPr wrap="square" rtlCol="0">
            <a:spAutoFit/>
          </a:bodyPr>
          <a:lstStyle/>
          <a:p>
            <a:r>
              <a:rPr kumimoji="1" lang="zh-CN" altLang="en-US" sz="2400" dirty="0">
                <a:latin typeface="Songti SC" panose="02010600040101010101" pitchFamily="2" charset="-122"/>
                <a:ea typeface="Songti SC" panose="02010600040101010101" pitchFamily="2" charset="-122"/>
              </a:rPr>
              <a:t>软硬件协同优化：</a:t>
            </a:r>
            <a:endParaRPr kumimoji="1" lang="en-US" altLang="zh-CN" sz="2400" dirty="0">
              <a:latin typeface="Songti SC" panose="02010600040101010101" pitchFamily="2" charset="-122"/>
              <a:ea typeface="Songti SC" panose="02010600040101010101" pitchFamily="2" charset="-122"/>
            </a:endParaRPr>
          </a:p>
          <a:p>
            <a:endParaRPr kumimoji="1" lang="en-US" altLang="zh-CN" sz="2400" dirty="0">
              <a:latin typeface="Songti SC" panose="02010600040101010101" pitchFamily="2" charset="-122"/>
              <a:ea typeface="Songti SC" panose="02010600040101010101" pitchFamily="2" charset="-122"/>
              <a:cs typeface="Arial" panose="020B0604020202020204" pitchFamily="34" charset="0"/>
            </a:endParaRPr>
          </a:p>
          <a:p>
            <a:r>
              <a:rPr kumimoji="1" lang="zh-CN" altLang="en-US" sz="2400" dirty="0">
                <a:latin typeface="Songti SC" panose="02010600040101010101" pitchFamily="2" charset="-122"/>
                <a:ea typeface="Songti SC" panose="02010600040101010101" pitchFamily="2" charset="-122"/>
                <a:cs typeface="Arial" panose="020B0604020202020204" pitchFamily="34" charset="0"/>
              </a:rPr>
              <a:t>        </a:t>
            </a:r>
            <a:r>
              <a:rPr kumimoji="1" lang="en-US" altLang="zh-CN" sz="2400" dirty="0">
                <a:latin typeface="Songti SC" panose="02010600040101010101" pitchFamily="2" charset="-122"/>
                <a:ea typeface="Songti SC" panose="02010600040101010101" pitchFamily="2" charset="-122"/>
                <a:cs typeface="Arial" panose="020B0604020202020204" pitchFamily="34" charset="0"/>
              </a:rPr>
              <a:t>1</a:t>
            </a:r>
            <a:r>
              <a:rPr kumimoji="1" lang="zh-CN" altLang="en-US" sz="2400" dirty="0">
                <a:latin typeface="Songti SC" panose="02010600040101010101" pitchFamily="2" charset="-122"/>
                <a:ea typeface="Songti SC" panose="02010600040101010101" pitchFamily="2" charset="-122"/>
                <a:cs typeface="Arial" panose="020B0604020202020204" pitchFamily="34" charset="0"/>
              </a:rPr>
              <a:t>、利用硬件特性</a:t>
            </a:r>
            <a:r>
              <a:rPr kumimoji="1" lang="zh-CN" altLang="en-US" sz="2400" dirty="0">
                <a:solidFill>
                  <a:schemeClr val="accent1"/>
                </a:solidFill>
                <a:latin typeface="Songti SC" panose="02010600040101010101" pitchFamily="2" charset="-122"/>
                <a:ea typeface="Songti SC" panose="02010600040101010101" pitchFamily="2" charset="-122"/>
                <a:cs typeface="Arial" panose="020B0604020202020204" pitchFamily="34" charset="0"/>
              </a:rPr>
              <a:t>加速</a:t>
            </a:r>
            <a:r>
              <a:rPr kumimoji="1" lang="zh-CN" altLang="en-US" sz="2400" dirty="0">
                <a:latin typeface="Songti SC" panose="02010600040101010101" pitchFamily="2" charset="-122"/>
                <a:ea typeface="Songti SC" panose="02010600040101010101" pitchFamily="2" charset="-122"/>
                <a:cs typeface="Arial" panose="020B0604020202020204" pitchFamily="34" charset="0"/>
              </a:rPr>
              <a:t>应用算法；</a:t>
            </a:r>
            <a:endParaRPr kumimoji="1" lang="en-US" altLang="zh-CN" sz="2400" dirty="0">
              <a:latin typeface="Songti SC" panose="02010600040101010101" pitchFamily="2" charset="-122"/>
              <a:ea typeface="Songti SC" panose="02010600040101010101" pitchFamily="2" charset="-122"/>
              <a:cs typeface="Arial" panose="020B0604020202020204" pitchFamily="34" charset="0"/>
            </a:endParaRPr>
          </a:p>
          <a:p>
            <a:endParaRPr kumimoji="1" lang="en-US" altLang="zh-CN" sz="2400" dirty="0">
              <a:latin typeface="Songti SC" panose="02010600040101010101" pitchFamily="2" charset="-122"/>
              <a:ea typeface="Songti SC" panose="02010600040101010101" pitchFamily="2" charset="-122"/>
              <a:cs typeface="Arial" panose="020B0604020202020204" pitchFamily="34" charset="0"/>
            </a:endParaRPr>
          </a:p>
          <a:p>
            <a:r>
              <a:rPr kumimoji="1" lang="zh-CN" altLang="en-US" sz="2400" dirty="0">
                <a:latin typeface="Songti SC" panose="02010600040101010101" pitchFamily="2" charset="-122"/>
                <a:ea typeface="Songti SC" panose="02010600040101010101" pitchFamily="2" charset="-122"/>
                <a:cs typeface="Arial" panose="020B0604020202020204" pitchFamily="34" charset="0"/>
              </a:rPr>
              <a:t>        </a:t>
            </a:r>
            <a:r>
              <a:rPr kumimoji="1" lang="en-US" altLang="zh-CN" sz="2400" dirty="0">
                <a:latin typeface="Songti SC" panose="02010600040101010101" pitchFamily="2" charset="-122"/>
                <a:ea typeface="Songti SC" panose="02010600040101010101" pitchFamily="2" charset="-122"/>
                <a:cs typeface="Arial" panose="020B0604020202020204" pitchFamily="34" charset="0"/>
              </a:rPr>
              <a:t>2</a:t>
            </a:r>
            <a:r>
              <a:rPr kumimoji="1" lang="zh-CN" altLang="en-US" sz="2400" dirty="0">
                <a:latin typeface="Songti SC" panose="02010600040101010101" pitchFamily="2" charset="-122"/>
                <a:ea typeface="Songti SC" panose="02010600040101010101" pitchFamily="2" charset="-122"/>
                <a:cs typeface="Arial" panose="020B0604020202020204" pitchFamily="34" charset="0"/>
              </a:rPr>
              <a:t>、面向算法分析</a:t>
            </a:r>
            <a:r>
              <a:rPr kumimoji="1" lang="zh-CN" altLang="en-US" sz="2400" dirty="0">
                <a:solidFill>
                  <a:schemeClr val="accent1"/>
                </a:solidFill>
                <a:latin typeface="Songti SC" panose="02010600040101010101" pitchFamily="2" charset="-122"/>
                <a:ea typeface="Songti SC" panose="02010600040101010101" pitchFamily="2" charset="-122"/>
                <a:cs typeface="Arial" panose="020B0604020202020204" pitchFamily="34" charset="0"/>
              </a:rPr>
              <a:t>启发</a:t>
            </a:r>
            <a:r>
              <a:rPr kumimoji="1" lang="zh-CN" altLang="en-US" sz="2400" dirty="0">
                <a:latin typeface="Songti SC" panose="02010600040101010101" pitchFamily="2" charset="-122"/>
                <a:ea typeface="Songti SC" panose="02010600040101010101" pitchFamily="2" charset="-122"/>
                <a:cs typeface="Arial" panose="020B0604020202020204" pitchFamily="34" charset="0"/>
              </a:rPr>
              <a:t>硬件设计。</a:t>
            </a:r>
          </a:p>
        </p:txBody>
      </p:sp>
      <p:pic>
        <p:nvPicPr>
          <p:cNvPr id="41" name="Picture 2" descr="Google AI与Deepmind强强联合，推出新工具加速神经网络稀疏化进程_创事记_新浪科技_新浪网">
            <a:extLst>
              <a:ext uri="{FF2B5EF4-FFF2-40B4-BE49-F238E27FC236}">
                <a16:creationId xmlns:a16="http://schemas.microsoft.com/office/drawing/2014/main" id="{1CB07224-E5E2-0FFE-84A6-D3669C6937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497" t="31716" r="8896" b="20388"/>
          <a:stretch/>
        </p:blipFill>
        <p:spPr bwMode="auto">
          <a:xfrm>
            <a:off x="1424522" y="4436186"/>
            <a:ext cx="1231017" cy="1066509"/>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a:extLst>
              <a:ext uri="{FF2B5EF4-FFF2-40B4-BE49-F238E27FC236}">
                <a16:creationId xmlns:a16="http://schemas.microsoft.com/office/drawing/2014/main" id="{371948D9-2CE5-7BBC-9C26-F5D8F86CB4BD}"/>
              </a:ext>
            </a:extLst>
          </p:cNvPr>
          <p:cNvPicPr>
            <a:picLocks noChangeAspect="1"/>
          </p:cNvPicPr>
          <p:nvPr/>
        </p:nvPicPr>
        <p:blipFill>
          <a:blip r:embed="rId4"/>
          <a:stretch>
            <a:fillRect/>
          </a:stretch>
        </p:blipFill>
        <p:spPr>
          <a:xfrm>
            <a:off x="3833421" y="4493952"/>
            <a:ext cx="2066103" cy="950978"/>
          </a:xfrm>
          <a:prstGeom prst="rect">
            <a:avLst/>
          </a:prstGeom>
        </p:spPr>
      </p:pic>
      <p:sp>
        <p:nvSpPr>
          <p:cNvPr id="48" name="圆角矩形 47">
            <a:extLst>
              <a:ext uri="{FF2B5EF4-FFF2-40B4-BE49-F238E27FC236}">
                <a16:creationId xmlns:a16="http://schemas.microsoft.com/office/drawing/2014/main" id="{0CF296F3-C628-304F-DEC3-63A823DE5D22}"/>
              </a:ext>
            </a:extLst>
          </p:cNvPr>
          <p:cNvSpPr/>
          <p:nvPr/>
        </p:nvSpPr>
        <p:spPr>
          <a:xfrm>
            <a:off x="2350446" y="1968411"/>
            <a:ext cx="2066102"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人工智能加速器</a:t>
            </a:r>
          </a:p>
          <a:p>
            <a:pPr algn="ctr" defTabSz="584200" hangingPunct="0"/>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 </a:t>
            </a:r>
            <a:r>
              <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(Accelerator)</a:t>
            </a:r>
          </a:p>
        </p:txBody>
      </p:sp>
      <p:sp>
        <p:nvSpPr>
          <p:cNvPr id="49" name="圆角矩形 48">
            <a:extLst>
              <a:ext uri="{FF2B5EF4-FFF2-40B4-BE49-F238E27FC236}">
                <a16:creationId xmlns:a16="http://schemas.microsoft.com/office/drawing/2014/main" id="{566E9375-CA19-CF6A-F596-6992683467F3}"/>
              </a:ext>
            </a:extLst>
          </p:cNvPr>
          <p:cNvSpPr/>
          <p:nvPr/>
        </p:nvSpPr>
        <p:spPr>
          <a:xfrm>
            <a:off x="3895936" y="3577194"/>
            <a:ext cx="2066102"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量化</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a:p>
            <a:pPr algn="ctr"/>
            <a:r>
              <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(Quantization)</a:t>
            </a:r>
            <a:endPar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p:txBody>
      </p:sp>
      <p:sp>
        <p:nvSpPr>
          <p:cNvPr id="50" name="圆角矩形 49">
            <a:extLst>
              <a:ext uri="{FF2B5EF4-FFF2-40B4-BE49-F238E27FC236}">
                <a16:creationId xmlns:a16="http://schemas.microsoft.com/office/drawing/2014/main" id="{6016B9CF-FF88-B6F7-9C7E-38ACC384C30D}"/>
              </a:ext>
            </a:extLst>
          </p:cNvPr>
          <p:cNvSpPr/>
          <p:nvPr/>
        </p:nvSpPr>
        <p:spPr>
          <a:xfrm>
            <a:off x="798651" y="3577194"/>
            <a:ext cx="2066102"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稀疏</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 </a:t>
            </a:r>
            <a:r>
              <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(Sparsity)</a:t>
            </a:r>
            <a:endPar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13</a:t>
            </a:fld>
            <a:endParaRPr lang="zh-CN" altLang="en-US" dirty="0"/>
          </a:p>
        </p:txBody>
      </p:sp>
      <p:cxnSp>
        <p:nvCxnSpPr>
          <p:cNvPr id="4" name="直线箭头连接符 3">
            <a:extLst>
              <a:ext uri="{FF2B5EF4-FFF2-40B4-BE49-F238E27FC236}">
                <a16:creationId xmlns:a16="http://schemas.microsoft.com/office/drawing/2014/main" id="{EAE143AF-6E39-96D3-F2EC-97745B7E1E32}"/>
              </a:ext>
            </a:extLst>
          </p:cNvPr>
          <p:cNvCxnSpPr>
            <a:cxnSpLocks/>
          </p:cNvCxnSpPr>
          <p:nvPr/>
        </p:nvCxnSpPr>
        <p:spPr>
          <a:xfrm flipH="1">
            <a:off x="2864753" y="4045322"/>
            <a:ext cx="1031183" cy="0"/>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文本框 6">
            <a:extLst>
              <a:ext uri="{FF2B5EF4-FFF2-40B4-BE49-F238E27FC236}">
                <a16:creationId xmlns:a16="http://schemas.microsoft.com/office/drawing/2014/main" id="{8FF63B5A-3530-D727-76C5-C955E54A8DA8}"/>
              </a:ext>
            </a:extLst>
          </p:cNvPr>
          <p:cNvSpPr txBox="1"/>
          <p:nvPr/>
        </p:nvSpPr>
        <p:spPr>
          <a:xfrm>
            <a:off x="2845114" y="4144119"/>
            <a:ext cx="1107996"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统一结合</a:t>
            </a:r>
          </a:p>
        </p:txBody>
      </p:sp>
      <p:sp>
        <p:nvSpPr>
          <p:cNvPr id="16" name="文本占位符 4">
            <a:extLst>
              <a:ext uri="{FF2B5EF4-FFF2-40B4-BE49-F238E27FC236}">
                <a16:creationId xmlns:a16="http://schemas.microsoft.com/office/drawing/2014/main" id="{CEFDD5E1-BF1F-8BED-FB12-9E6C21331E41}"/>
              </a:ext>
            </a:extLst>
          </p:cNvPr>
          <p:cNvSpPr txBox="1">
            <a:spLocks/>
          </p:cNvSpPr>
          <p:nvPr/>
        </p:nvSpPr>
        <p:spPr>
          <a:xfrm>
            <a:off x="1500706" y="5584136"/>
            <a:ext cx="8797636"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chemeClr val="tx1"/>
                </a:solidFill>
                <a:latin typeface="Songti SC" panose="02010600040101010101" pitchFamily="2" charset="-122"/>
                <a:ea typeface="Songti SC" panose="02010600040101010101" pitchFamily="2" charset="-122"/>
              </a:rPr>
              <a:t> 软硬件协同优化可以较好地解决现有轻量化的问题</a:t>
            </a:r>
            <a:endParaRPr kumimoji="1" lang="en-US" altLang="zh-CN" sz="2800" dirty="0">
              <a:solidFill>
                <a:srgbClr val="C00000"/>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956271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olidFill>
                  <a:srgbClr val="C9151E"/>
                </a:solidFill>
                <a:latin typeface="Songti SC" panose="02010600040101010101" pitchFamily="2" charset="-122"/>
                <a:ea typeface="Songti SC" panose="02010600040101010101" pitchFamily="2" charset="-122"/>
              </a:rPr>
              <a:t>目录 </a:t>
            </a:r>
            <a:r>
              <a:rPr lang="en-US" altLang="zh-CN" sz="2800" dirty="0">
                <a:solidFill>
                  <a:srgbClr val="C9151E"/>
                </a:solidFill>
                <a:latin typeface="Songti SC" panose="02010600040101010101" pitchFamily="2" charset="-122"/>
                <a:ea typeface="Songti SC" panose="02010600040101010101" pitchFamily="2" charset="-122"/>
              </a:rPr>
              <a:t>Contents</a:t>
            </a:r>
            <a:endParaRPr lang="zh-CN" altLang="en-US" sz="2800" dirty="0">
              <a:solidFill>
                <a:srgbClr val="C9151E"/>
              </a:solidFill>
              <a:latin typeface="Songti SC" panose="02010600040101010101" pitchFamily="2" charset="-122"/>
              <a:ea typeface="Songti SC" panose="02010600040101010101" pitchFamily="2" charset="-122"/>
            </a:endParaRPr>
          </a:p>
        </p:txBody>
      </p:sp>
      <p:grpSp>
        <p:nvGrpSpPr>
          <p:cNvPr id="6" name="组合 5">
            <a:extLst>
              <a:ext uri="{FF2B5EF4-FFF2-40B4-BE49-F238E27FC236}">
                <a16:creationId xmlns:a16="http://schemas.microsoft.com/office/drawing/2014/main" id="{F3E49BE1-99E8-FE5D-D2FC-BF2C5E9D06AF}"/>
              </a:ext>
            </a:extLst>
          </p:cNvPr>
          <p:cNvGrpSpPr/>
          <p:nvPr/>
        </p:nvGrpSpPr>
        <p:grpSpPr>
          <a:xfrm>
            <a:off x="3174870" y="1754333"/>
            <a:ext cx="5555083" cy="520983"/>
            <a:chOff x="3174870" y="1645473"/>
            <a:chExt cx="5555083" cy="520983"/>
          </a:xfrm>
        </p:grpSpPr>
        <p:grpSp>
          <p:nvGrpSpPr>
            <p:cNvPr id="3" name="组合 2"/>
            <p:cNvGrpSpPr/>
            <p:nvPr/>
          </p:nvGrpSpPr>
          <p:grpSpPr>
            <a:xfrm>
              <a:off x="3174870" y="1677276"/>
              <a:ext cx="902323" cy="489180"/>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6">
                  <a:lumMod val="60000"/>
                  <a:lumOff val="40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accent6"/>
                  </a:solidFill>
                  <a:latin typeface="Songti SC" panose="02010600040101010101" pitchFamily="2" charset="-122"/>
                  <a:ea typeface="Songti SC" panose="02010600040101010101" pitchFamily="2"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1</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cxnSp>
          <p:nvCxnSpPr>
            <p:cNvPr id="7" name="直接连接符 6"/>
            <p:cNvCxnSpPr>
              <a:stCxn id="4" idx="6"/>
            </p:cNvCxnSpPr>
            <p:nvPr/>
          </p:nvCxnSpPr>
          <p:spPr>
            <a:xfrm>
              <a:off x="3915723" y="2127208"/>
              <a:ext cx="481423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437909" y="1645473"/>
              <a:ext cx="1769858" cy="461665"/>
            </a:xfrm>
            <a:prstGeom prst="rect">
              <a:avLst/>
            </a:prstGeom>
            <a:noFill/>
          </p:spPr>
          <p:txBody>
            <a:bodyPr wrap="square" rtlCol="0">
              <a:spAutoFit/>
            </a:bodyPr>
            <a:lstStyle/>
            <a:p>
              <a:r>
                <a:rPr lang="zh-CN" altLang="en-US" sz="2400" dirty="0">
                  <a:latin typeface="Songti SC" panose="02010600040101010101" pitchFamily="2" charset="-122"/>
                  <a:ea typeface="Songti SC" panose="02010600040101010101" pitchFamily="2" charset="-122"/>
                </a:rPr>
                <a:t>背景和挑战</a:t>
              </a:r>
            </a:p>
          </p:txBody>
        </p:sp>
      </p:grpSp>
      <p:grpSp>
        <p:nvGrpSpPr>
          <p:cNvPr id="9" name="组合 8">
            <a:extLst>
              <a:ext uri="{FF2B5EF4-FFF2-40B4-BE49-F238E27FC236}">
                <a16:creationId xmlns:a16="http://schemas.microsoft.com/office/drawing/2014/main" id="{9EE338FC-FC1B-862F-35A9-B86D3230DEEE}"/>
              </a:ext>
            </a:extLst>
          </p:cNvPr>
          <p:cNvGrpSpPr/>
          <p:nvPr/>
        </p:nvGrpSpPr>
        <p:grpSpPr>
          <a:xfrm>
            <a:off x="3171736" y="3038791"/>
            <a:ext cx="5558217" cy="547711"/>
            <a:chOff x="3171736" y="3649459"/>
            <a:chExt cx="5558217" cy="547711"/>
          </a:xfrm>
        </p:grpSpPr>
        <p:grpSp>
          <p:nvGrpSpPr>
            <p:cNvPr id="17" name="组合 16"/>
            <p:cNvGrpSpPr/>
            <p:nvPr/>
          </p:nvGrpSpPr>
          <p:grpSpPr>
            <a:xfrm>
              <a:off x="3174870" y="3707990"/>
              <a:ext cx="902323" cy="489180"/>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3</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cxnSp>
          <p:nvCxnSpPr>
            <p:cNvPr id="20" name="直接连接符 19"/>
            <p:cNvCxnSpPr>
              <a:stCxn id="18" idx="6"/>
            </p:cNvCxnSpPr>
            <p:nvPr/>
          </p:nvCxnSpPr>
          <p:spPr>
            <a:xfrm>
              <a:off x="3915723" y="4157922"/>
              <a:ext cx="481423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437909" y="3649459"/>
              <a:ext cx="1894549" cy="461665"/>
            </a:xfrm>
            <a:prstGeom prst="rect">
              <a:avLst/>
            </a:prstGeom>
            <a:noFill/>
          </p:spPr>
          <p:txBody>
            <a:bodyPr wrap="square" rtlCol="0">
              <a:spAutoFit/>
            </a:bodyPr>
            <a:lstStyle/>
            <a:p>
              <a:r>
                <a:rPr lang="zh-CN" altLang="en-US" sz="2400" dirty="0">
                  <a:latin typeface="Songti SC" panose="02010600040101010101" pitchFamily="2" charset="-122"/>
                  <a:ea typeface="Songti SC" panose="02010600040101010101" pitchFamily="2" charset="-122"/>
                </a:rPr>
                <a:t>工作和成果</a:t>
              </a:r>
            </a:p>
          </p:txBody>
        </p:sp>
        <p:grpSp>
          <p:nvGrpSpPr>
            <p:cNvPr id="30" name="组合 29">
              <a:extLst>
                <a:ext uri="{FF2B5EF4-FFF2-40B4-BE49-F238E27FC236}">
                  <a16:creationId xmlns:a16="http://schemas.microsoft.com/office/drawing/2014/main" id="{402EB449-56C5-B815-C02F-6AEBA9541FE3}"/>
                </a:ext>
              </a:extLst>
            </p:cNvPr>
            <p:cNvGrpSpPr/>
            <p:nvPr/>
          </p:nvGrpSpPr>
          <p:grpSpPr>
            <a:xfrm>
              <a:off x="3171736" y="3707071"/>
              <a:ext cx="902323" cy="489180"/>
              <a:chOff x="666810" y="2586037"/>
              <a:chExt cx="468000" cy="245937"/>
            </a:xfrm>
            <a:solidFill>
              <a:schemeClr val="bg2"/>
            </a:solidFill>
          </p:grpSpPr>
          <p:sp>
            <p:nvSpPr>
              <p:cNvPr id="31" name="Freeform 10">
                <a:extLst>
                  <a:ext uri="{FF2B5EF4-FFF2-40B4-BE49-F238E27FC236}">
                    <a16:creationId xmlns:a16="http://schemas.microsoft.com/office/drawing/2014/main" id="{03A25922-D419-883D-CE3C-50E00BCAA66C}"/>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32" name="文本框 31">
                <a:extLst>
                  <a:ext uri="{FF2B5EF4-FFF2-40B4-BE49-F238E27FC236}">
                    <a16:creationId xmlns:a16="http://schemas.microsoft.com/office/drawing/2014/main" id="{93D3B2E0-5C8E-E21E-B190-BD3C3B17DC93}"/>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2</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grpSp>
      <p:grpSp>
        <p:nvGrpSpPr>
          <p:cNvPr id="10" name="组合 9">
            <a:extLst>
              <a:ext uri="{FF2B5EF4-FFF2-40B4-BE49-F238E27FC236}">
                <a16:creationId xmlns:a16="http://schemas.microsoft.com/office/drawing/2014/main" id="{9E41E2ED-8288-7225-16DF-ECEABEBB0A9A}"/>
              </a:ext>
            </a:extLst>
          </p:cNvPr>
          <p:cNvGrpSpPr/>
          <p:nvPr/>
        </p:nvGrpSpPr>
        <p:grpSpPr>
          <a:xfrm>
            <a:off x="3174866" y="4440307"/>
            <a:ext cx="5555087" cy="489184"/>
            <a:chOff x="3174866" y="4723343"/>
            <a:chExt cx="5555087" cy="489184"/>
          </a:xfrm>
        </p:grpSpPr>
        <p:grpSp>
          <p:nvGrpSpPr>
            <p:cNvPr id="22" name="组合 21"/>
            <p:cNvGrpSpPr/>
            <p:nvPr/>
          </p:nvGrpSpPr>
          <p:grpSpPr>
            <a:xfrm>
              <a:off x="3174870" y="4723347"/>
              <a:ext cx="902323" cy="489180"/>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4</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cxnSp>
          <p:nvCxnSpPr>
            <p:cNvPr id="25" name="直接连接符 24"/>
            <p:cNvCxnSpPr>
              <a:stCxn id="23" idx="6"/>
            </p:cNvCxnSpPr>
            <p:nvPr/>
          </p:nvCxnSpPr>
          <p:spPr>
            <a:xfrm>
              <a:off x="3915723" y="5173279"/>
              <a:ext cx="481423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437909" y="4723343"/>
              <a:ext cx="1927800" cy="461665"/>
            </a:xfrm>
            <a:prstGeom prst="rect">
              <a:avLst/>
            </a:prstGeom>
            <a:noFill/>
          </p:spPr>
          <p:txBody>
            <a:bodyPr wrap="square" rtlCol="0">
              <a:spAutoFit/>
            </a:bodyPr>
            <a:lstStyle/>
            <a:p>
              <a:r>
                <a:rPr lang="zh-CN" altLang="en-US" sz="2400" dirty="0">
                  <a:latin typeface="Songti SC" panose="02010600040101010101" pitchFamily="2" charset="-122"/>
                  <a:ea typeface="Songti SC" panose="02010600040101010101" pitchFamily="2" charset="-122"/>
                </a:rPr>
                <a:t>总结和致谢</a:t>
              </a:r>
            </a:p>
          </p:txBody>
        </p:sp>
        <p:grpSp>
          <p:nvGrpSpPr>
            <p:cNvPr id="36" name="组合 35">
              <a:extLst>
                <a:ext uri="{FF2B5EF4-FFF2-40B4-BE49-F238E27FC236}">
                  <a16:creationId xmlns:a16="http://schemas.microsoft.com/office/drawing/2014/main" id="{42FE6C17-2B18-DEC9-70E3-3F8495E73DBE}"/>
                </a:ext>
              </a:extLst>
            </p:cNvPr>
            <p:cNvGrpSpPr/>
            <p:nvPr/>
          </p:nvGrpSpPr>
          <p:grpSpPr>
            <a:xfrm>
              <a:off x="3174866" y="4723343"/>
              <a:ext cx="902323" cy="489180"/>
              <a:chOff x="666810" y="2586037"/>
              <a:chExt cx="468000" cy="245937"/>
            </a:xfrm>
            <a:solidFill>
              <a:schemeClr val="bg2"/>
            </a:solidFill>
          </p:grpSpPr>
          <p:sp>
            <p:nvSpPr>
              <p:cNvPr id="37" name="Freeform 10">
                <a:extLst>
                  <a:ext uri="{FF2B5EF4-FFF2-40B4-BE49-F238E27FC236}">
                    <a16:creationId xmlns:a16="http://schemas.microsoft.com/office/drawing/2014/main" id="{039DEAFF-A37B-7674-8EAB-5FBA829662E7}"/>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38" name="文本框 37">
                <a:extLst>
                  <a:ext uri="{FF2B5EF4-FFF2-40B4-BE49-F238E27FC236}">
                    <a16:creationId xmlns:a16="http://schemas.microsoft.com/office/drawing/2014/main" id="{74D2345C-8A4D-EB0E-3157-384E90AAB3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3</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grpSp>
    </p:spTree>
    <p:extLst>
      <p:ext uri="{BB962C8B-B14F-4D97-AF65-F5344CB8AC3E}">
        <p14:creationId xmlns:p14="http://schemas.microsoft.com/office/powerpoint/2010/main" val="209261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面向轻量化人工智能的软硬件协同优化和研究</a:t>
            </a:r>
            <a:endParaRPr lang="en-US" altLang="zh-CN" sz="32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15</a:t>
            </a:fld>
            <a:endParaRPr lang="zh-CN" altLang="en-US" dirty="0"/>
          </a:p>
        </p:txBody>
      </p:sp>
      <p:sp>
        <p:nvSpPr>
          <p:cNvPr id="6" name="文本框 5">
            <a:extLst>
              <a:ext uri="{FF2B5EF4-FFF2-40B4-BE49-F238E27FC236}">
                <a16:creationId xmlns:a16="http://schemas.microsoft.com/office/drawing/2014/main" id="{3F37740E-2968-6600-551C-EDC187831A68}"/>
              </a:ext>
            </a:extLst>
          </p:cNvPr>
          <p:cNvSpPr txBox="1"/>
          <p:nvPr/>
        </p:nvSpPr>
        <p:spPr>
          <a:xfrm>
            <a:off x="6568788" y="2084628"/>
            <a:ext cx="4731816"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一：自上而下的架构感知优化</a:t>
            </a:r>
            <a:r>
              <a:rPr kumimoji="1" lang="zh-CN" altLang="en-US" dirty="0">
                <a:solidFill>
                  <a:schemeClr val="accent1"/>
                </a:solidFill>
                <a:latin typeface="Songti SC" panose="02010600040101010101" pitchFamily="2" charset="-122"/>
                <a:ea typeface="Songti SC" panose="02010600040101010101" pitchFamily="2" charset="-122"/>
              </a:rPr>
              <a:t>模型稀疏</a:t>
            </a:r>
            <a:endParaRPr lang="zh-CN" altLang="en-US" dirty="0">
              <a:solidFill>
                <a:schemeClr val="accent1"/>
              </a:solidFill>
            </a:endParaRPr>
          </a:p>
        </p:txBody>
      </p:sp>
      <p:sp>
        <p:nvSpPr>
          <p:cNvPr id="7" name="文本框 6">
            <a:extLst>
              <a:ext uri="{FF2B5EF4-FFF2-40B4-BE49-F238E27FC236}">
                <a16:creationId xmlns:a16="http://schemas.microsoft.com/office/drawing/2014/main" id="{EF9FC0DE-08B8-AED9-E557-B0D35DEA3E6C}"/>
              </a:ext>
            </a:extLst>
          </p:cNvPr>
          <p:cNvSpPr txBox="1"/>
          <p:nvPr/>
        </p:nvSpPr>
        <p:spPr>
          <a:xfrm>
            <a:off x="6568788" y="2990656"/>
            <a:ext cx="4662804"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二：自下而上的算法感知优化</a:t>
            </a:r>
            <a:r>
              <a:rPr kumimoji="1" lang="zh-CN" altLang="en-US" dirty="0">
                <a:solidFill>
                  <a:srgbClr val="00B0F0"/>
                </a:solidFill>
                <a:latin typeface="Songti SC" panose="02010600040101010101" pitchFamily="2" charset="-122"/>
                <a:ea typeface="Songti SC" panose="02010600040101010101" pitchFamily="2" charset="-122"/>
              </a:rPr>
              <a:t>模型量化</a:t>
            </a:r>
            <a:endParaRPr lang="zh-CN" altLang="en-US" dirty="0">
              <a:solidFill>
                <a:srgbClr val="00B0F0"/>
              </a:solidFill>
            </a:endParaRPr>
          </a:p>
        </p:txBody>
      </p:sp>
      <p:sp>
        <p:nvSpPr>
          <p:cNvPr id="8" name="文本框 7">
            <a:extLst>
              <a:ext uri="{FF2B5EF4-FFF2-40B4-BE49-F238E27FC236}">
                <a16:creationId xmlns:a16="http://schemas.microsoft.com/office/drawing/2014/main" id="{6BACEF80-CB8E-2EC0-EF1D-468E30576162}"/>
              </a:ext>
            </a:extLst>
          </p:cNvPr>
          <p:cNvSpPr txBox="1"/>
          <p:nvPr/>
        </p:nvSpPr>
        <p:spPr>
          <a:xfrm>
            <a:off x="6568787" y="3896685"/>
            <a:ext cx="4582291"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三：面向新特性的</a:t>
            </a:r>
            <a:r>
              <a:rPr kumimoji="1" lang="zh-CN" altLang="en-US" dirty="0">
                <a:solidFill>
                  <a:schemeClr val="accent1"/>
                </a:solidFill>
                <a:latin typeface="Songti SC" panose="02010600040101010101" pitchFamily="2" charset="-122"/>
                <a:ea typeface="Songti SC" panose="02010600040101010101" pitchFamily="2" charset="-122"/>
              </a:rPr>
              <a:t>稀疏</a:t>
            </a:r>
            <a:r>
              <a:rPr kumimoji="1" lang="zh-CN" altLang="en-US" dirty="0">
                <a:latin typeface="Songti SC" panose="02010600040101010101" pitchFamily="2" charset="-122"/>
                <a:ea typeface="Songti SC" panose="02010600040101010101" pitchFamily="2" charset="-122"/>
              </a:rPr>
              <a:t>和</a:t>
            </a:r>
            <a:r>
              <a:rPr kumimoji="1" lang="zh-CN" altLang="en-US" dirty="0">
                <a:solidFill>
                  <a:srgbClr val="00B0F0"/>
                </a:solidFill>
                <a:latin typeface="Songti SC" panose="02010600040101010101" pitchFamily="2" charset="-122"/>
                <a:ea typeface="Songti SC" panose="02010600040101010101" pitchFamily="2" charset="-122"/>
              </a:rPr>
              <a:t>量化</a:t>
            </a:r>
            <a:r>
              <a:rPr kumimoji="1" lang="zh-CN" altLang="en-US" dirty="0">
                <a:latin typeface="Songti SC" panose="02010600040101010101" pitchFamily="2" charset="-122"/>
                <a:ea typeface="Songti SC" panose="02010600040101010101" pitchFamily="2" charset="-122"/>
              </a:rPr>
              <a:t>统一结合</a:t>
            </a:r>
            <a:endParaRPr lang="zh-CN" altLang="en-US" dirty="0"/>
          </a:p>
        </p:txBody>
      </p:sp>
      <p:sp>
        <p:nvSpPr>
          <p:cNvPr id="9" name="文本框 8">
            <a:extLst>
              <a:ext uri="{FF2B5EF4-FFF2-40B4-BE49-F238E27FC236}">
                <a16:creationId xmlns:a16="http://schemas.microsoft.com/office/drawing/2014/main" id="{0801E6EF-9219-3AA1-57C6-5D94E88C98A3}"/>
              </a:ext>
            </a:extLst>
          </p:cNvPr>
          <p:cNvSpPr txBox="1"/>
          <p:nvPr/>
        </p:nvSpPr>
        <p:spPr>
          <a:xfrm>
            <a:off x="6568787" y="4810469"/>
            <a:ext cx="4898593"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四：敏捷部署对上述方案的基础技术支撑</a:t>
            </a:r>
            <a:endParaRPr lang="zh-CN" altLang="en-US" dirty="0"/>
          </a:p>
        </p:txBody>
      </p:sp>
      <p:pic>
        <p:nvPicPr>
          <p:cNvPr id="11" name="图片 10">
            <a:extLst>
              <a:ext uri="{FF2B5EF4-FFF2-40B4-BE49-F238E27FC236}">
                <a16:creationId xmlns:a16="http://schemas.microsoft.com/office/drawing/2014/main" id="{8D7952EC-B6BB-06D7-5558-210A9B7EDD5D}"/>
              </a:ext>
            </a:extLst>
          </p:cNvPr>
          <p:cNvPicPr>
            <a:picLocks noChangeAspect="1"/>
          </p:cNvPicPr>
          <p:nvPr/>
        </p:nvPicPr>
        <p:blipFill>
          <a:blip r:embed="rId3"/>
          <a:stretch>
            <a:fillRect/>
          </a:stretch>
        </p:blipFill>
        <p:spPr>
          <a:xfrm>
            <a:off x="2218547" y="1699259"/>
            <a:ext cx="731687" cy="737448"/>
          </a:xfrm>
          <a:prstGeom prst="rect">
            <a:avLst/>
          </a:prstGeom>
        </p:spPr>
      </p:pic>
      <p:pic>
        <p:nvPicPr>
          <p:cNvPr id="12" name="图片 11">
            <a:extLst>
              <a:ext uri="{FF2B5EF4-FFF2-40B4-BE49-F238E27FC236}">
                <a16:creationId xmlns:a16="http://schemas.microsoft.com/office/drawing/2014/main" id="{980B4C77-BF89-2E6C-3B68-2B70515EA032}"/>
              </a:ext>
            </a:extLst>
          </p:cNvPr>
          <p:cNvPicPr>
            <a:picLocks noChangeAspect="1"/>
          </p:cNvPicPr>
          <p:nvPr/>
        </p:nvPicPr>
        <p:blipFill>
          <a:blip r:embed="rId4"/>
          <a:stretch>
            <a:fillRect/>
          </a:stretch>
        </p:blipFill>
        <p:spPr>
          <a:xfrm>
            <a:off x="2213256" y="4658273"/>
            <a:ext cx="736978" cy="742736"/>
          </a:xfrm>
          <a:prstGeom prst="rect">
            <a:avLst/>
          </a:prstGeom>
        </p:spPr>
      </p:pic>
      <p:pic>
        <p:nvPicPr>
          <p:cNvPr id="13" name="图片 12">
            <a:extLst>
              <a:ext uri="{FF2B5EF4-FFF2-40B4-BE49-F238E27FC236}">
                <a16:creationId xmlns:a16="http://schemas.microsoft.com/office/drawing/2014/main" id="{641D14DB-9B3B-3DD3-FDCA-60AFD57EDDEE}"/>
              </a:ext>
            </a:extLst>
          </p:cNvPr>
          <p:cNvPicPr>
            <a:picLocks noChangeAspect="1"/>
          </p:cNvPicPr>
          <p:nvPr/>
        </p:nvPicPr>
        <p:blipFill>
          <a:blip r:embed="rId5"/>
          <a:stretch>
            <a:fillRect/>
          </a:stretch>
        </p:blipFill>
        <p:spPr>
          <a:xfrm>
            <a:off x="3767853" y="2351156"/>
            <a:ext cx="731731" cy="737448"/>
          </a:xfrm>
          <a:prstGeom prst="rect">
            <a:avLst/>
          </a:prstGeom>
        </p:spPr>
      </p:pic>
      <p:pic>
        <p:nvPicPr>
          <p:cNvPr id="14" name="图片 13">
            <a:extLst>
              <a:ext uri="{FF2B5EF4-FFF2-40B4-BE49-F238E27FC236}">
                <a16:creationId xmlns:a16="http://schemas.microsoft.com/office/drawing/2014/main" id="{1D74A369-F84B-46B0-F9B4-042A50A2C3DF}"/>
              </a:ext>
            </a:extLst>
          </p:cNvPr>
          <p:cNvPicPr>
            <a:picLocks noChangeAspect="1"/>
          </p:cNvPicPr>
          <p:nvPr/>
        </p:nvPicPr>
        <p:blipFill>
          <a:blip r:embed="rId6"/>
          <a:stretch>
            <a:fillRect/>
          </a:stretch>
        </p:blipFill>
        <p:spPr>
          <a:xfrm>
            <a:off x="1232140" y="2481255"/>
            <a:ext cx="4747157" cy="2132470"/>
          </a:xfrm>
          <a:prstGeom prst="rect">
            <a:avLst/>
          </a:prstGeom>
        </p:spPr>
      </p:pic>
    </p:spTree>
    <p:extLst>
      <p:ext uri="{BB962C8B-B14F-4D97-AF65-F5344CB8AC3E}">
        <p14:creationId xmlns:p14="http://schemas.microsoft.com/office/powerpoint/2010/main" val="3600658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a:extLst>
              <a:ext uri="{FF2B5EF4-FFF2-40B4-BE49-F238E27FC236}">
                <a16:creationId xmlns:a16="http://schemas.microsoft.com/office/drawing/2014/main" id="{80C2569C-3892-40D1-9264-F5FDDEF8C1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688" b="28688"/>
          <a:stretch>
            <a:fillRect/>
          </a:stretch>
        </p:blipFill>
        <p:spPr/>
      </p:pic>
      <p:sp>
        <p:nvSpPr>
          <p:cNvPr id="68" name="标题 67">
            <a:extLst>
              <a:ext uri="{FF2B5EF4-FFF2-40B4-BE49-F238E27FC236}">
                <a16:creationId xmlns:a16="http://schemas.microsoft.com/office/drawing/2014/main" id="{E5089217-EE99-4A8B-872E-52A90760B19F}"/>
              </a:ext>
            </a:extLst>
          </p:cNvPr>
          <p:cNvSpPr>
            <a:spLocks noGrp="1"/>
          </p:cNvSpPr>
          <p:nvPr>
            <p:ph type="title"/>
          </p:nvPr>
        </p:nvSpPr>
        <p:spPr>
          <a:xfrm>
            <a:off x="4654074" y="2450353"/>
            <a:ext cx="6698288" cy="1372024"/>
          </a:xfrm>
        </p:spPr>
        <p:txBody>
          <a:bodyPr/>
          <a:lstStyle/>
          <a:p>
            <a:r>
              <a:rPr lang="zh-CN" altLang="en-US" sz="2800" b="1" dirty="0">
                <a:effectLst/>
                <a:latin typeface="Songti SC" panose="02010600040101010101" pitchFamily="2" charset="-122"/>
                <a:ea typeface="Songti SC" panose="02010600040101010101" pitchFamily="2" charset="-122"/>
              </a:rPr>
              <a:t>研究内容一</a:t>
            </a:r>
            <a:br>
              <a:rPr lang="en-US" altLang="zh-CN" sz="2800" b="1" dirty="0">
                <a:effectLst/>
                <a:latin typeface="Songti SC" panose="02010600040101010101" pitchFamily="2" charset="-122"/>
                <a:ea typeface="Songti SC" panose="02010600040101010101" pitchFamily="2" charset="-122"/>
              </a:rPr>
            </a:br>
            <a:r>
              <a:rPr lang="zh-CN" altLang="en-US" sz="2800" b="1" dirty="0">
                <a:solidFill>
                  <a:schemeClr val="accent2"/>
                </a:solidFill>
                <a:effectLst/>
                <a:latin typeface="Songti SC" panose="02010600040101010101" pitchFamily="2" charset="-122"/>
                <a:ea typeface="Songti SC" panose="02010600040101010101" pitchFamily="2" charset="-122"/>
              </a:rPr>
              <a:t>面向人工智能加速器的新型稀疏加速框架</a:t>
            </a:r>
            <a:endParaRPr lang="zh-CN" altLang="en-US" sz="2800" dirty="0">
              <a:solidFill>
                <a:schemeClr val="accent2"/>
              </a:solidFill>
              <a:effectLst/>
              <a:latin typeface="Songti SC" panose="02010600040101010101" pitchFamily="2" charset="-122"/>
              <a:ea typeface="Songti SC" panose="02010600040101010101" pitchFamily="2" charset="-122"/>
            </a:endParaRPr>
          </a:p>
        </p:txBody>
      </p:sp>
      <p:grpSp>
        <p:nvGrpSpPr>
          <p:cNvPr id="2" name="组合 1">
            <a:extLst>
              <a:ext uri="{FF2B5EF4-FFF2-40B4-BE49-F238E27FC236}">
                <a16:creationId xmlns:a16="http://schemas.microsoft.com/office/drawing/2014/main" id="{B4CE5BB6-06BF-41FD-A1AC-622D2A987800}"/>
              </a:ext>
            </a:extLst>
          </p:cNvPr>
          <p:cNvGrpSpPr/>
          <p:nvPr/>
        </p:nvGrpSpPr>
        <p:grpSpPr>
          <a:xfrm>
            <a:off x="1048224" y="3047028"/>
            <a:ext cx="2895125" cy="3181080"/>
            <a:chOff x="1048225" y="3047028"/>
            <a:chExt cx="2862842" cy="3181080"/>
          </a:xfrm>
        </p:grpSpPr>
        <p:sp>
          <p:nvSpPr>
            <p:cNvPr id="5" name="矩形 4">
              <a:extLst>
                <a:ext uri="{FF2B5EF4-FFF2-40B4-BE49-F238E27FC236}">
                  <a16:creationId xmlns:a16="http://schemas.microsoft.com/office/drawing/2014/main" id="{C278869C-8A9B-484D-A8CD-A418D85E48F5}"/>
                </a:ext>
              </a:extLst>
            </p:cNvPr>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1</a:t>
              </a:r>
              <a:endParaRPr lang="zh-CN" altLang="en-US" sz="13800" b="1" dirty="0">
                <a:solidFill>
                  <a:schemeClr val="accent1"/>
                </a:solidFill>
              </a:endParaRPr>
            </a:p>
          </p:txBody>
        </p:sp>
        <p:sp>
          <p:nvSpPr>
            <p:cNvPr id="6" name="矩形 5">
              <a:extLst>
                <a:ext uri="{FF2B5EF4-FFF2-40B4-BE49-F238E27FC236}">
                  <a16:creationId xmlns:a16="http://schemas.microsoft.com/office/drawing/2014/main" id="{0E2FC511-10FB-41EF-AC21-71C44EA04771}"/>
                </a:ext>
              </a:extLst>
            </p:cNvPr>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49645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稀疏加速存在的问题</a:t>
            </a:r>
          </a:p>
        </p:txBody>
      </p:sp>
      <p:pic>
        <p:nvPicPr>
          <p:cNvPr id="6" name="图片 5">
            <a:extLst>
              <a:ext uri="{FF2B5EF4-FFF2-40B4-BE49-F238E27FC236}">
                <a16:creationId xmlns:a16="http://schemas.microsoft.com/office/drawing/2014/main" id="{EC481644-FB87-93F2-43B4-B938D2BB619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61256" y="3831851"/>
            <a:ext cx="3725687" cy="1996872"/>
          </a:xfrm>
          <a:prstGeom prst="rect">
            <a:avLst/>
          </a:prstGeom>
        </p:spPr>
      </p:pic>
      <p:sp>
        <p:nvSpPr>
          <p:cNvPr id="7" name="矩形 6">
            <a:extLst>
              <a:ext uri="{FF2B5EF4-FFF2-40B4-BE49-F238E27FC236}">
                <a16:creationId xmlns:a16="http://schemas.microsoft.com/office/drawing/2014/main" id="{88B6DAE3-4040-0014-43A5-8C4074ED195F}"/>
              </a:ext>
            </a:extLst>
          </p:cNvPr>
          <p:cNvSpPr/>
          <p:nvPr/>
        </p:nvSpPr>
        <p:spPr>
          <a:xfrm>
            <a:off x="5501526" y="5780562"/>
            <a:ext cx="2245145" cy="307777"/>
          </a:xfrm>
          <a:prstGeom prst="rect">
            <a:avLst/>
          </a:prstGeom>
        </p:spPr>
        <p:txBody>
          <a:bodyPr wrap="square">
            <a:spAutoFit/>
          </a:bodyPr>
          <a:lstStyle/>
          <a:p>
            <a:pPr algn="ctr"/>
            <a:r>
              <a:rPr lang="en-US" altLang="zh-CN" sz="1400" i="1" dirty="0">
                <a:solidFill>
                  <a:schemeClr val="tx1"/>
                </a:solidFill>
                <a:latin typeface="Songti SC" panose="02010600040101010101" pitchFamily="2" charset="-122"/>
                <a:ea typeface="Songti SC" panose="02010600040101010101" pitchFamily="2" charset="-122"/>
                <a:cs typeface="Calibri" panose="020F0502020204030204" pitchFamily="34" charset="0"/>
              </a:rPr>
              <a:t>[Song Han, </a:t>
            </a:r>
            <a:r>
              <a:rPr lang="en-US" altLang="zh-CN" sz="1400" i="1" dirty="0">
                <a:solidFill>
                  <a:schemeClr val="tx1"/>
                </a:solidFill>
                <a:latin typeface="Songti SC" panose="02010600040101010101" pitchFamily="2" charset="-122"/>
                <a:ea typeface="Songti SC" panose="02010600040101010101" pitchFamily="2" charset="-122"/>
                <a:cs typeface="Calibri" panose="020F0502020204030204" pitchFamily="34" charset="0"/>
                <a:sym typeface="Helvetica Neue"/>
              </a:rPr>
              <a:t>etc.</a:t>
            </a:r>
            <a:r>
              <a:rPr lang="zh-CN" altLang="en-US" sz="1400" i="1" dirty="0">
                <a:solidFill>
                  <a:schemeClr val="tx1"/>
                </a:solidFill>
                <a:latin typeface="Songti SC" panose="02010600040101010101" pitchFamily="2" charset="-122"/>
                <a:ea typeface="Songti SC" panose="02010600040101010101" pitchFamily="2" charset="-122"/>
                <a:cs typeface="Calibri" panose="020F0502020204030204" pitchFamily="34" charset="0"/>
              </a:rPr>
              <a:t> </a:t>
            </a:r>
            <a:r>
              <a:rPr lang="en-US" altLang="zh-CN" sz="1400" i="1" dirty="0">
                <a:solidFill>
                  <a:schemeClr val="tx1"/>
                </a:solidFill>
                <a:latin typeface="Songti SC" panose="02010600040101010101" pitchFamily="2" charset="-122"/>
                <a:ea typeface="Songti SC" panose="02010600040101010101" pitchFamily="2" charset="-122"/>
                <a:cs typeface="Calibri" panose="020F0502020204030204" pitchFamily="34" charset="0"/>
              </a:rPr>
              <a:t>NIPS’15]</a:t>
            </a:r>
          </a:p>
        </p:txBody>
      </p:sp>
      <p:sp>
        <p:nvSpPr>
          <p:cNvPr id="12" name="矩形 11">
            <a:extLst>
              <a:ext uri="{FF2B5EF4-FFF2-40B4-BE49-F238E27FC236}">
                <a16:creationId xmlns:a16="http://schemas.microsoft.com/office/drawing/2014/main" id="{49EA0346-349C-1226-CA04-1AAE2C485A01}"/>
              </a:ext>
            </a:extLst>
          </p:cNvPr>
          <p:cNvSpPr/>
          <p:nvPr/>
        </p:nvSpPr>
        <p:spPr>
          <a:xfrm>
            <a:off x="8342958" y="4493207"/>
            <a:ext cx="1373699" cy="923330"/>
          </a:xfrm>
          <a:prstGeom prst="rect">
            <a:avLst/>
          </a:prstGeom>
        </p:spPr>
        <p:txBody>
          <a:bodyPr wrap="square">
            <a:spAutoFit/>
          </a:bodyPr>
          <a:lstStyle/>
          <a:p>
            <a:pPr algn="ctr"/>
            <a:r>
              <a:rPr lang="en-US" altLang="zh-CN" sz="1800" dirty="0">
                <a:solidFill>
                  <a:schemeClr val="tx1"/>
                </a:solidFill>
                <a:latin typeface="Songti SC" panose="02010600040101010101" pitchFamily="2" charset="-122"/>
                <a:ea typeface="Songti SC" panose="02010600040101010101" pitchFamily="2" charset="-122"/>
                <a:cs typeface="Calibri" panose="020F0502020204030204" pitchFamily="34" charset="0"/>
              </a:rPr>
              <a:t>VGG-16</a:t>
            </a:r>
          </a:p>
          <a:p>
            <a:pPr algn="ctr"/>
            <a:r>
              <a:rPr lang="en-US" altLang="zh-CN" sz="1800" dirty="0">
                <a:solidFill>
                  <a:schemeClr val="tx1"/>
                </a:solidFill>
                <a:latin typeface="Songti SC" panose="02010600040101010101" pitchFamily="2" charset="-122"/>
                <a:ea typeface="Songti SC" panose="02010600040101010101" pitchFamily="2" charset="-122"/>
                <a:cs typeface="Calibri" panose="020F0502020204030204" pitchFamily="34" charset="0"/>
              </a:rPr>
              <a:t>92.5%</a:t>
            </a:r>
            <a:r>
              <a:rPr lang="zh-CN" altLang="en-US" sz="1800" dirty="0">
                <a:solidFill>
                  <a:schemeClr val="tx1"/>
                </a:solidFill>
                <a:latin typeface="Songti SC" panose="02010600040101010101" pitchFamily="2" charset="-122"/>
                <a:ea typeface="Songti SC" panose="02010600040101010101" pitchFamily="2" charset="-122"/>
                <a:cs typeface="Calibri" panose="020F0502020204030204" pitchFamily="34" charset="0"/>
              </a:rPr>
              <a:t> </a:t>
            </a:r>
            <a:endParaRPr lang="en-US" altLang="zh-CN" sz="1800" dirty="0">
              <a:solidFill>
                <a:schemeClr val="tx1"/>
              </a:solidFill>
              <a:latin typeface="Songti SC" panose="02010600040101010101" pitchFamily="2" charset="-122"/>
              <a:ea typeface="Songti SC" panose="02010600040101010101" pitchFamily="2" charset="-122"/>
              <a:cs typeface="Calibri" panose="020F0502020204030204" pitchFamily="34" charset="0"/>
            </a:endParaRPr>
          </a:p>
          <a:p>
            <a:pPr algn="ctr"/>
            <a:r>
              <a:rPr lang="en-US" altLang="zh-CN" sz="1800" dirty="0">
                <a:solidFill>
                  <a:schemeClr val="tx1"/>
                </a:solidFill>
                <a:latin typeface="Songti SC" panose="02010600040101010101" pitchFamily="2" charset="-122"/>
                <a:ea typeface="Songti SC" panose="02010600040101010101" pitchFamily="2" charset="-122"/>
                <a:cs typeface="Calibri" panose="020F0502020204030204" pitchFamily="34" charset="0"/>
              </a:rPr>
              <a:t>Sparsity</a:t>
            </a:r>
            <a:endParaRPr lang="zh-CN" altLang="en-US" sz="1800" dirty="0">
              <a:solidFill>
                <a:schemeClr val="tx1"/>
              </a:solidFill>
              <a:latin typeface="Songti SC" panose="02010600040101010101" pitchFamily="2" charset="-122"/>
              <a:ea typeface="Songti SC" panose="02010600040101010101" pitchFamily="2" charset="-122"/>
              <a:cs typeface="Calibri" panose="020F0502020204030204" pitchFamily="34" charset="0"/>
            </a:endParaRPr>
          </a:p>
        </p:txBody>
      </p:sp>
      <p:sp>
        <p:nvSpPr>
          <p:cNvPr id="13" name="矩形 12">
            <a:extLst>
              <a:ext uri="{FF2B5EF4-FFF2-40B4-BE49-F238E27FC236}">
                <a16:creationId xmlns:a16="http://schemas.microsoft.com/office/drawing/2014/main" id="{DF667C8F-3963-77B4-9FBA-732D70E9CA14}"/>
              </a:ext>
            </a:extLst>
          </p:cNvPr>
          <p:cNvSpPr/>
          <p:nvPr/>
        </p:nvSpPr>
        <p:spPr>
          <a:xfrm>
            <a:off x="1167398" y="5016427"/>
            <a:ext cx="3099802" cy="400110"/>
          </a:xfrm>
          <a:prstGeom prst="rect">
            <a:avLst/>
          </a:prstGeom>
        </p:spPr>
        <p:txBody>
          <a:bodyPr wrap="square">
            <a:spAutoFit/>
          </a:bodyPr>
          <a:lstStyle/>
          <a:p>
            <a:r>
              <a:rPr lang="zh-CN" altLang="en-US" sz="2000" dirty="0">
                <a:latin typeface="Songti SC" panose="02010600040101010101" pitchFamily="2" charset="-122"/>
                <a:ea typeface="Songti SC" panose="02010600040101010101" pitchFamily="2" charset="-122"/>
                <a:cs typeface="Calibri" panose="020F0502020204030204" pitchFamily="34" charset="0"/>
              </a:rPr>
              <a:t>较少的内存访问量和计算</a:t>
            </a:r>
            <a:endParaRPr lang="zh-CN" altLang="en-US" sz="2000" dirty="0">
              <a:solidFill>
                <a:schemeClr val="tx1"/>
              </a:solidFill>
              <a:latin typeface="Songti SC" panose="02010600040101010101" pitchFamily="2" charset="-122"/>
              <a:ea typeface="Songti SC" panose="02010600040101010101" pitchFamily="2" charset="-122"/>
              <a:cs typeface="Calibri" panose="020F0502020204030204" pitchFamily="34" charset="0"/>
            </a:endParaRPr>
          </a:p>
        </p:txBody>
      </p:sp>
      <p:sp>
        <p:nvSpPr>
          <p:cNvPr id="15" name="矩形 14">
            <a:extLst>
              <a:ext uri="{FF2B5EF4-FFF2-40B4-BE49-F238E27FC236}">
                <a16:creationId xmlns:a16="http://schemas.microsoft.com/office/drawing/2014/main" id="{FFDDC484-943B-CFFB-9470-D329D1941E99}"/>
              </a:ext>
            </a:extLst>
          </p:cNvPr>
          <p:cNvSpPr/>
          <p:nvPr/>
        </p:nvSpPr>
        <p:spPr>
          <a:xfrm>
            <a:off x="5480409" y="1642139"/>
            <a:ext cx="2143219" cy="646331"/>
          </a:xfrm>
          <a:prstGeom prst="rect">
            <a:avLst/>
          </a:prstGeom>
        </p:spPr>
        <p:txBody>
          <a:bodyPr wrap="square">
            <a:spAutoFit/>
          </a:bodyPr>
          <a:lstStyle/>
          <a:p>
            <a:r>
              <a:rPr lang="en-US" altLang="zh-CN" sz="1800" dirty="0">
                <a:solidFill>
                  <a:schemeClr val="accent4"/>
                </a:solidFill>
                <a:latin typeface="Songti SC" panose="02010600040101010101" pitchFamily="2" charset="-122"/>
                <a:ea typeface="Songti SC" panose="02010600040101010101" pitchFamily="2" charset="-122"/>
                <a:cs typeface="Calibri" panose="020F0502020204030204" pitchFamily="34" charset="0"/>
              </a:rPr>
              <a:t>Explosive Model Size </a:t>
            </a:r>
            <a:endParaRPr lang="en-US" altLang="zh-CN" sz="1800" dirty="0">
              <a:solidFill>
                <a:schemeClr val="accent4"/>
              </a:solidFill>
              <a:effectLst/>
              <a:latin typeface="Songti SC" panose="02010600040101010101" pitchFamily="2" charset="-122"/>
              <a:ea typeface="Songti SC" panose="02010600040101010101" pitchFamily="2" charset="-122"/>
              <a:cs typeface="Calibri" panose="020F0502020204030204" pitchFamily="34" charset="0"/>
            </a:endParaRPr>
          </a:p>
        </p:txBody>
      </p:sp>
      <p:pic>
        <p:nvPicPr>
          <p:cNvPr id="16" name="Picture 1" descr="page3image49388448">
            <a:extLst>
              <a:ext uri="{FF2B5EF4-FFF2-40B4-BE49-F238E27FC236}">
                <a16:creationId xmlns:a16="http://schemas.microsoft.com/office/drawing/2014/main" id="{D3F18B42-2867-73F9-D48E-DDD5AF814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943" y="2220196"/>
            <a:ext cx="6604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age3image49382416">
            <a:extLst>
              <a:ext uri="{FF2B5EF4-FFF2-40B4-BE49-F238E27FC236}">
                <a16:creationId xmlns:a16="http://schemas.microsoft.com/office/drawing/2014/main" id="{A6D048C5-4663-8903-CB3D-B8BF412CBF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5674" y="2741942"/>
            <a:ext cx="520700" cy="444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descr="page3image49388448">
            <a:extLst>
              <a:ext uri="{FF2B5EF4-FFF2-40B4-BE49-F238E27FC236}">
                <a16:creationId xmlns:a16="http://schemas.microsoft.com/office/drawing/2014/main" id="{EB2DED3F-3657-708D-8040-386A64BBA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818" y="2736025"/>
            <a:ext cx="6604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page3image49389488">
            <a:extLst>
              <a:ext uri="{FF2B5EF4-FFF2-40B4-BE49-F238E27FC236}">
                <a16:creationId xmlns:a16="http://schemas.microsoft.com/office/drawing/2014/main" id="{7A2C19F6-DBA3-1B82-730E-630B897413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0228" y="2671002"/>
            <a:ext cx="10668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age3image49389696">
            <a:extLst>
              <a:ext uri="{FF2B5EF4-FFF2-40B4-BE49-F238E27FC236}">
                <a16:creationId xmlns:a16="http://schemas.microsoft.com/office/drawing/2014/main" id="{A67DAA18-83AB-97F1-B09B-3FD734E96A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5000" y="2140535"/>
            <a:ext cx="482600" cy="4064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75305F5B-0E12-EF55-45A2-B1462D11F7A6}"/>
              </a:ext>
            </a:extLst>
          </p:cNvPr>
          <p:cNvSpPr/>
          <p:nvPr/>
        </p:nvSpPr>
        <p:spPr>
          <a:xfrm>
            <a:off x="1143101" y="2535859"/>
            <a:ext cx="2763559" cy="400110"/>
          </a:xfrm>
          <a:prstGeom prst="rect">
            <a:avLst/>
          </a:prstGeom>
        </p:spPr>
        <p:txBody>
          <a:bodyPr wrap="square">
            <a:spAutoFit/>
          </a:bodyPr>
          <a:lstStyle/>
          <a:p>
            <a:r>
              <a:rPr lang="zh-CN" altLang="en-US" sz="2000" dirty="0">
                <a:solidFill>
                  <a:schemeClr val="tx1"/>
                </a:solidFill>
                <a:latin typeface="Songti SC" panose="02010600040101010101" pitchFamily="2" charset="-122"/>
                <a:ea typeface="Songti SC" panose="02010600040101010101" pitchFamily="2" charset="-122"/>
                <a:cs typeface="Calibri" panose="020F0502020204030204" pitchFamily="34" charset="0"/>
              </a:rPr>
              <a:t>大量的计算和内存</a:t>
            </a:r>
            <a:endParaRPr lang="en-US" altLang="zh-CN" sz="2800" dirty="0">
              <a:solidFill>
                <a:schemeClr val="tx1"/>
              </a:solidFill>
              <a:latin typeface="Songti SC" panose="02010600040101010101" pitchFamily="2" charset="-122"/>
              <a:ea typeface="Songti SC" panose="02010600040101010101" pitchFamily="2" charset="-122"/>
              <a:cs typeface="Calibri" panose="020F0502020204030204" pitchFamily="34" charset="0"/>
            </a:endParaRPr>
          </a:p>
        </p:txBody>
      </p:sp>
      <p:cxnSp>
        <p:nvCxnSpPr>
          <p:cNvPr id="22" name="直线箭头连接符 21">
            <a:extLst>
              <a:ext uri="{FF2B5EF4-FFF2-40B4-BE49-F238E27FC236}">
                <a16:creationId xmlns:a16="http://schemas.microsoft.com/office/drawing/2014/main" id="{6F0311A3-37D4-CFA3-0A69-844D2B48999C}"/>
              </a:ext>
            </a:extLst>
          </p:cNvPr>
          <p:cNvCxnSpPr>
            <a:cxnSpLocks/>
          </p:cNvCxnSpPr>
          <p:nvPr/>
        </p:nvCxnSpPr>
        <p:spPr>
          <a:xfrm>
            <a:off x="2450619" y="3623594"/>
            <a:ext cx="0" cy="75177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3" name="矩形 22">
            <a:extLst>
              <a:ext uri="{FF2B5EF4-FFF2-40B4-BE49-F238E27FC236}">
                <a16:creationId xmlns:a16="http://schemas.microsoft.com/office/drawing/2014/main" id="{1CC611E8-3AD6-9C43-E46C-A304E5251266}"/>
              </a:ext>
            </a:extLst>
          </p:cNvPr>
          <p:cNvSpPr/>
          <p:nvPr/>
        </p:nvSpPr>
        <p:spPr>
          <a:xfrm>
            <a:off x="1167398" y="3776143"/>
            <a:ext cx="697627" cy="400110"/>
          </a:xfrm>
          <a:prstGeom prst="rect">
            <a:avLst/>
          </a:prstGeom>
        </p:spPr>
        <p:txBody>
          <a:bodyPr wrap="none">
            <a:spAutoFit/>
          </a:bodyPr>
          <a:lstStyle/>
          <a:p>
            <a:r>
              <a:rPr lang="zh-CN" altLang="en-US" sz="2000" b="1" dirty="0">
                <a:latin typeface="Songti SC" panose="02010600040101010101" pitchFamily="2" charset="-122"/>
                <a:ea typeface="Songti SC" panose="02010600040101010101" pitchFamily="2" charset="-122"/>
                <a:cs typeface="Calibri" panose="020F0502020204030204" pitchFamily="34" charset="0"/>
              </a:rPr>
              <a:t>剪枝</a:t>
            </a:r>
          </a:p>
        </p:txBody>
      </p:sp>
      <p:pic>
        <p:nvPicPr>
          <p:cNvPr id="24" name="图片 23">
            <a:extLst>
              <a:ext uri="{FF2B5EF4-FFF2-40B4-BE49-F238E27FC236}">
                <a16:creationId xmlns:a16="http://schemas.microsoft.com/office/drawing/2014/main" id="{A665DD28-AB55-5CB6-F886-BEB0FB9731FE}"/>
              </a:ext>
            </a:extLst>
          </p:cNvPr>
          <p:cNvPicPr>
            <a:picLocks noChangeAspect="1"/>
          </p:cNvPicPr>
          <p:nvPr/>
        </p:nvPicPr>
        <p:blipFill>
          <a:blip r:embed="rId8"/>
          <a:stretch>
            <a:fillRect/>
          </a:stretch>
        </p:blipFill>
        <p:spPr>
          <a:xfrm>
            <a:off x="3276646" y="1597932"/>
            <a:ext cx="8331200" cy="2324100"/>
          </a:xfrm>
          <a:prstGeom prst="rect">
            <a:avLst/>
          </a:prstGeom>
        </p:spPr>
      </p:pic>
      <p:sp>
        <p:nvSpPr>
          <p:cNvPr id="2" name="灯片编号占位符 1">
            <a:extLst>
              <a:ext uri="{FF2B5EF4-FFF2-40B4-BE49-F238E27FC236}">
                <a16:creationId xmlns:a16="http://schemas.microsoft.com/office/drawing/2014/main" id="{4158BBAE-EAED-A6F4-17E3-FA1ACA99AA08}"/>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17</a:t>
            </a:fld>
            <a:endParaRPr lang="zh-CN" altLang="en-US" dirty="0">
              <a:latin typeface="Songti SC" panose="02010600040101010101" pitchFamily="2" charset="-122"/>
              <a:ea typeface="Songti SC" panose="02010600040101010101" pitchFamily="2" charset="-122"/>
            </a:endParaRPr>
          </a:p>
        </p:txBody>
      </p:sp>
      <p:sp>
        <p:nvSpPr>
          <p:cNvPr id="3" name="文本占位符 4">
            <a:extLst>
              <a:ext uri="{FF2B5EF4-FFF2-40B4-BE49-F238E27FC236}">
                <a16:creationId xmlns:a16="http://schemas.microsoft.com/office/drawing/2014/main" id="{E633EA05-4BFA-020A-FB13-48A610C681B5}"/>
              </a:ext>
            </a:extLst>
          </p:cNvPr>
          <p:cNvSpPr txBox="1">
            <a:spLocks/>
          </p:cNvSpPr>
          <p:nvPr/>
        </p:nvSpPr>
        <p:spPr>
          <a:xfrm>
            <a:off x="801923" y="927778"/>
            <a:ext cx="9794740" cy="1064300"/>
          </a:xfrm>
          <a:prstGeom prst="rect">
            <a:avLst/>
          </a:prstGeom>
          <a:noFill/>
        </p:spPr>
        <p:txBody>
          <a:bodyPr/>
          <a:lstStyle>
            <a:lvl1pPr marL="228600" indent="-228600" algn="l" defTabSz="914400" rtl="0" eaLnBrk="1" latinLnBrk="0" hangingPunct="1">
              <a:lnSpc>
                <a:spcPct val="130000"/>
              </a:lnSpc>
              <a:spcBef>
                <a:spcPts val="1000"/>
              </a:spcBef>
              <a:buFontTx/>
              <a:buBlip>
                <a:blip r:embed="rId9"/>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tx1"/>
                </a:solidFill>
                <a:latin typeface="Songti SC" panose="02010600040101010101" pitchFamily="2" charset="-122"/>
                <a:ea typeface="Songti SC" panose="02010600040101010101" pitchFamily="2" charset="-122"/>
              </a:rPr>
              <a:t>现在神经网络模型，特别是自然语言处理模型，规模急剧增大，给现有计算系统带来巨大挑战</a:t>
            </a:r>
            <a:endParaRPr lang="en-US" altLang="zh-CN" sz="2000" dirty="0">
              <a:solidFill>
                <a:schemeClr val="tx1"/>
              </a:solidFill>
              <a:latin typeface="Songti SC" panose="02010600040101010101" pitchFamily="2" charset="-122"/>
              <a:ea typeface="Songti SC" panose="02010600040101010101" pitchFamily="2" charset="-122"/>
            </a:endParaRPr>
          </a:p>
          <a:p>
            <a:endParaRPr kumimoji="1" lang="zh-CN" altLang="en-US"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66595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稀疏加速存在的问题</a:t>
            </a:r>
          </a:p>
        </p:txBody>
      </p:sp>
      <p:pic>
        <p:nvPicPr>
          <p:cNvPr id="8" name="图片 7">
            <a:extLst>
              <a:ext uri="{FF2B5EF4-FFF2-40B4-BE49-F238E27FC236}">
                <a16:creationId xmlns:a16="http://schemas.microsoft.com/office/drawing/2014/main" id="{2CBAF8A9-AC76-DEB8-A2B3-587FF84DF9F8}"/>
              </a:ext>
            </a:extLst>
          </p:cNvPr>
          <p:cNvPicPr>
            <a:picLocks noChangeAspect="1"/>
          </p:cNvPicPr>
          <p:nvPr/>
        </p:nvPicPr>
        <p:blipFill>
          <a:blip r:embed="rId3"/>
          <a:stretch>
            <a:fillRect/>
          </a:stretch>
        </p:blipFill>
        <p:spPr>
          <a:xfrm>
            <a:off x="655327" y="4830400"/>
            <a:ext cx="2125485" cy="276193"/>
          </a:xfrm>
          <a:prstGeom prst="rect">
            <a:avLst/>
          </a:prstGeom>
        </p:spPr>
      </p:pic>
      <p:sp>
        <p:nvSpPr>
          <p:cNvPr id="13" name="Content Placeholder 2">
            <a:extLst>
              <a:ext uri="{FF2B5EF4-FFF2-40B4-BE49-F238E27FC236}">
                <a16:creationId xmlns:a16="http://schemas.microsoft.com/office/drawing/2014/main" id="{956D9A82-648E-C47B-B3FB-12914ECB837D}"/>
              </a:ext>
            </a:extLst>
          </p:cNvPr>
          <p:cNvSpPr txBox="1">
            <a:spLocks/>
          </p:cNvSpPr>
          <p:nvPr/>
        </p:nvSpPr>
        <p:spPr>
          <a:xfrm>
            <a:off x="3141798" y="4020829"/>
            <a:ext cx="1434455" cy="427009"/>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600" dirty="0">
                <a:latin typeface="Songti SC" panose="02010600040101010101" pitchFamily="2" charset="-122"/>
                <a:ea typeface="Songti SC" panose="02010600040101010101" pitchFamily="2" charset="-122"/>
              </a:rPr>
              <a:t>需要硬件支持</a:t>
            </a:r>
          </a:p>
        </p:txBody>
      </p:sp>
      <p:sp>
        <p:nvSpPr>
          <p:cNvPr id="15" name="Content Placeholder 2">
            <a:extLst>
              <a:ext uri="{FF2B5EF4-FFF2-40B4-BE49-F238E27FC236}">
                <a16:creationId xmlns:a16="http://schemas.microsoft.com/office/drawing/2014/main" id="{C59A84DE-6A3C-E042-DC2E-1E61B9BC80ED}"/>
              </a:ext>
            </a:extLst>
          </p:cNvPr>
          <p:cNvSpPr txBox="1">
            <a:spLocks/>
          </p:cNvSpPr>
          <p:nvPr/>
        </p:nvSpPr>
        <p:spPr>
          <a:xfrm>
            <a:off x="4723944" y="4063845"/>
            <a:ext cx="1935957" cy="702178"/>
          </a:xfr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latin typeface="Songti SC" panose="02010600040101010101" pitchFamily="2" charset="-122"/>
                <a:ea typeface="Songti SC" panose="02010600040101010101" pitchFamily="2" charset="-122"/>
              </a:rPr>
              <a:t>剪枝粒度太大</a:t>
            </a:r>
          </a:p>
          <a:p>
            <a:pPr marL="0" indent="0" algn="ctr">
              <a:lnSpc>
                <a:spcPct val="120000"/>
              </a:lnSpc>
              <a:buNone/>
            </a:pPr>
            <a:r>
              <a:rPr lang="en-US" sz="1600" dirty="0">
                <a:latin typeface="Songti SC" panose="02010600040101010101" pitchFamily="2" charset="-122"/>
                <a:ea typeface="Songti SC" panose="02010600040101010101" pitchFamily="2" charset="-122"/>
              </a:rPr>
              <a:t>实际剪枝粒度为</a:t>
            </a:r>
            <a:r>
              <a:rPr lang="zh-CN" altLang="en-US" sz="1600" dirty="0">
                <a:latin typeface="Songti SC" panose="02010600040101010101" pitchFamily="2" charset="-122"/>
                <a:ea typeface="Songti SC" panose="02010600040101010101" pitchFamily="2" charset="-122"/>
              </a:rPr>
              <a:t> </a:t>
            </a:r>
            <a:r>
              <a:rPr lang="en-US" altLang="zh-CN" sz="1600" dirty="0">
                <a:latin typeface="Songti SC" panose="02010600040101010101" pitchFamily="2" charset="-122"/>
                <a:ea typeface="Songti SC" panose="02010600040101010101" pitchFamily="2" charset="-122"/>
              </a:rPr>
              <a:t>(16</a:t>
            </a:r>
            <a:r>
              <a:rPr lang="zh-CN" altLang="en-US" sz="1600" dirty="0">
                <a:latin typeface="Songti SC" panose="02010600040101010101" pitchFamily="2" charset="-122"/>
                <a:ea typeface="Songti SC" panose="02010600040101010101" pitchFamily="2" charset="-122"/>
              </a:rPr>
              <a:t> </a:t>
            </a:r>
            <a:r>
              <a:rPr lang="en-US" altLang="zh-CN" sz="1600" dirty="0">
                <a:latin typeface="Songti SC" panose="02010600040101010101" pitchFamily="2" charset="-122"/>
                <a:ea typeface="Songti SC" panose="02010600040101010101" pitchFamily="2" charset="-122"/>
              </a:rPr>
              <a:t>x</a:t>
            </a:r>
            <a:r>
              <a:rPr lang="zh-CN" altLang="en-US" sz="1600" dirty="0">
                <a:latin typeface="Songti SC" panose="02010600040101010101" pitchFamily="2" charset="-122"/>
                <a:ea typeface="Songti SC" panose="02010600040101010101" pitchFamily="2" charset="-122"/>
              </a:rPr>
              <a:t> </a:t>
            </a:r>
            <a:r>
              <a:rPr lang="en-US" altLang="zh-CN" sz="1600" dirty="0">
                <a:latin typeface="Songti SC" panose="02010600040101010101" pitchFamily="2" charset="-122"/>
                <a:ea typeface="Songti SC" panose="02010600040101010101" pitchFamily="2" charset="-122"/>
              </a:rPr>
              <a:t>16)</a:t>
            </a:r>
            <a:endParaRPr lang="en-US" sz="1600" dirty="0">
              <a:latin typeface="Songti SC" panose="02010600040101010101" pitchFamily="2" charset="-122"/>
              <a:ea typeface="Songti SC" panose="02010600040101010101" pitchFamily="2" charset="-122"/>
            </a:endParaRPr>
          </a:p>
        </p:txBody>
      </p:sp>
      <p:sp>
        <p:nvSpPr>
          <p:cNvPr id="16" name="Content Placeholder 2">
            <a:extLst>
              <a:ext uri="{FF2B5EF4-FFF2-40B4-BE49-F238E27FC236}">
                <a16:creationId xmlns:a16="http://schemas.microsoft.com/office/drawing/2014/main" id="{391D1885-A01A-6C20-0048-9AE64E13679A}"/>
              </a:ext>
            </a:extLst>
          </p:cNvPr>
          <p:cNvSpPr txBox="1">
            <a:spLocks/>
          </p:cNvSpPr>
          <p:nvPr/>
        </p:nvSpPr>
        <p:spPr>
          <a:xfrm>
            <a:off x="1298834" y="4103241"/>
            <a:ext cx="1434455" cy="390219"/>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600" dirty="0">
                <a:latin typeface="Songti SC" panose="02010600040101010101" pitchFamily="2" charset="-122"/>
                <a:ea typeface="Songti SC" panose="02010600040101010101" pitchFamily="2" charset="-122"/>
              </a:rPr>
              <a:t>效率很低</a:t>
            </a:r>
          </a:p>
        </p:txBody>
      </p:sp>
      <p:pic>
        <p:nvPicPr>
          <p:cNvPr id="20" name="图片 19">
            <a:extLst>
              <a:ext uri="{FF2B5EF4-FFF2-40B4-BE49-F238E27FC236}">
                <a16:creationId xmlns:a16="http://schemas.microsoft.com/office/drawing/2014/main" id="{F2326CB7-5C5F-1453-FDE9-BA87A23C482A}"/>
              </a:ext>
            </a:extLst>
          </p:cNvPr>
          <p:cNvPicPr>
            <a:picLocks noChangeAspect="1"/>
          </p:cNvPicPr>
          <p:nvPr/>
        </p:nvPicPr>
        <p:blipFill>
          <a:blip r:embed="rId4"/>
          <a:stretch>
            <a:fillRect/>
          </a:stretch>
        </p:blipFill>
        <p:spPr>
          <a:xfrm>
            <a:off x="4132726" y="4825395"/>
            <a:ext cx="2244160" cy="291614"/>
          </a:xfrm>
          <a:prstGeom prst="rect">
            <a:avLst/>
          </a:prstGeom>
        </p:spPr>
      </p:pic>
      <p:cxnSp>
        <p:nvCxnSpPr>
          <p:cNvPr id="23" name="直线箭头连接符 22">
            <a:extLst>
              <a:ext uri="{FF2B5EF4-FFF2-40B4-BE49-F238E27FC236}">
                <a16:creationId xmlns:a16="http://schemas.microsoft.com/office/drawing/2014/main" id="{B92CCF82-1E0F-A24B-4110-2E64FD8F34A7}"/>
              </a:ext>
            </a:extLst>
          </p:cNvPr>
          <p:cNvCxnSpPr/>
          <p:nvPr/>
        </p:nvCxnSpPr>
        <p:spPr>
          <a:xfrm>
            <a:off x="3141798" y="4971202"/>
            <a:ext cx="78468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Content Placeholder 2">
            <a:extLst>
              <a:ext uri="{FF2B5EF4-FFF2-40B4-BE49-F238E27FC236}">
                <a16:creationId xmlns:a16="http://schemas.microsoft.com/office/drawing/2014/main" id="{E75245AB-D197-A061-8A7F-928158F4A205}"/>
              </a:ext>
            </a:extLst>
          </p:cNvPr>
          <p:cNvSpPr txBox="1">
            <a:spLocks/>
          </p:cNvSpPr>
          <p:nvPr/>
        </p:nvSpPr>
        <p:spPr>
          <a:xfrm>
            <a:off x="722646" y="5264912"/>
            <a:ext cx="1990846" cy="492364"/>
          </a:xfr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dirty="0">
                <a:solidFill>
                  <a:schemeClr val="accent1"/>
                </a:solidFill>
                <a:latin typeface="Songti SC" panose="02010600040101010101" pitchFamily="2" charset="-122"/>
                <a:ea typeface="Songti SC" panose="02010600040101010101" pitchFamily="2" charset="-122"/>
              </a:rPr>
              <a:t>一次</a:t>
            </a:r>
            <a:r>
              <a:rPr lang="en-US" altLang="zh-CN" sz="2000" dirty="0">
                <a:latin typeface="Songti SC" panose="02010600040101010101" pitchFamily="2" charset="-122"/>
                <a:ea typeface="Songti SC" panose="02010600040101010101" pitchFamily="2" charset="-122"/>
              </a:rPr>
              <a:t>GPU</a:t>
            </a:r>
            <a:r>
              <a:rPr lang="zh-CN" altLang="en-US" sz="2000" dirty="0">
                <a:latin typeface="Songti SC" panose="02010600040101010101" pitchFamily="2" charset="-122"/>
                <a:ea typeface="Songti SC" panose="02010600040101010101" pitchFamily="2" charset="-122"/>
              </a:rPr>
              <a:t>内存访问</a:t>
            </a:r>
            <a:endParaRPr lang="en-US" sz="2000" dirty="0">
              <a:latin typeface="Songti SC" panose="02010600040101010101" pitchFamily="2" charset="-122"/>
              <a:ea typeface="Songti SC" panose="02010600040101010101" pitchFamily="2" charset="-122"/>
            </a:endParaRPr>
          </a:p>
        </p:txBody>
      </p:sp>
      <p:sp>
        <p:nvSpPr>
          <p:cNvPr id="27" name="Content Placeholder 2">
            <a:extLst>
              <a:ext uri="{FF2B5EF4-FFF2-40B4-BE49-F238E27FC236}">
                <a16:creationId xmlns:a16="http://schemas.microsoft.com/office/drawing/2014/main" id="{7FA0039F-825D-2C4B-3ED3-D1BB8F6E0B20}"/>
              </a:ext>
            </a:extLst>
          </p:cNvPr>
          <p:cNvSpPr txBox="1">
            <a:spLocks/>
          </p:cNvSpPr>
          <p:nvPr/>
        </p:nvSpPr>
        <p:spPr>
          <a:xfrm>
            <a:off x="3757205" y="5281246"/>
            <a:ext cx="3401536" cy="492364"/>
          </a:xfr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dirty="0">
                <a:latin typeface="Songti SC" panose="02010600040101010101" pitchFamily="2" charset="-122"/>
                <a:ea typeface="Songti SC" panose="02010600040101010101" pitchFamily="2" charset="-122"/>
              </a:rPr>
              <a:t>剪枝一个元素：导致</a:t>
            </a:r>
            <a:r>
              <a:rPr lang="zh-CN" altLang="en-US" sz="2000" dirty="0">
                <a:solidFill>
                  <a:schemeClr val="accent1"/>
                </a:solidFill>
                <a:latin typeface="Songti SC" panose="02010600040101010101" pitchFamily="2" charset="-122"/>
                <a:ea typeface="Songti SC" panose="02010600040101010101" pitchFamily="2" charset="-122"/>
              </a:rPr>
              <a:t>两次</a:t>
            </a:r>
            <a:r>
              <a:rPr lang="zh-CN" altLang="en-US" sz="2000" dirty="0">
                <a:latin typeface="Songti SC" panose="02010600040101010101" pitchFamily="2" charset="-122"/>
                <a:ea typeface="Songti SC" panose="02010600040101010101" pitchFamily="2" charset="-122"/>
              </a:rPr>
              <a:t>内存访问</a:t>
            </a:r>
            <a:endParaRPr lang="en-US" sz="2000" dirty="0">
              <a:latin typeface="Songti SC" panose="02010600040101010101" pitchFamily="2" charset="-122"/>
              <a:ea typeface="Songti SC" panose="02010600040101010101" pitchFamily="2" charset="-122"/>
            </a:endParaRPr>
          </a:p>
        </p:txBody>
      </p:sp>
      <p:sp>
        <p:nvSpPr>
          <p:cNvPr id="4" name="灯片编号占位符 3">
            <a:extLst>
              <a:ext uri="{FF2B5EF4-FFF2-40B4-BE49-F238E27FC236}">
                <a16:creationId xmlns:a16="http://schemas.microsoft.com/office/drawing/2014/main" id="{055660B7-A5E7-8AE2-9680-115A480532D3}"/>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18</a:t>
            </a:fld>
            <a:endParaRPr lang="zh-CN" altLang="en-US" dirty="0">
              <a:latin typeface="Songti SC" panose="02010600040101010101" pitchFamily="2" charset="-122"/>
              <a:ea typeface="Songti SC" panose="02010600040101010101" pitchFamily="2" charset="-122"/>
            </a:endParaRPr>
          </a:p>
        </p:txBody>
      </p:sp>
      <p:sp>
        <p:nvSpPr>
          <p:cNvPr id="9" name="文本占位符 4">
            <a:extLst>
              <a:ext uri="{FF2B5EF4-FFF2-40B4-BE49-F238E27FC236}">
                <a16:creationId xmlns:a16="http://schemas.microsoft.com/office/drawing/2014/main" id="{FB06DC9D-57F3-2E21-4575-3AA9D533AF33}"/>
              </a:ext>
            </a:extLst>
          </p:cNvPr>
          <p:cNvSpPr txBox="1">
            <a:spLocks/>
          </p:cNvSpPr>
          <p:nvPr/>
        </p:nvSpPr>
        <p:spPr>
          <a:xfrm>
            <a:off x="7411410" y="4318731"/>
            <a:ext cx="4057944" cy="1515177"/>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tx1"/>
                </a:solidFill>
                <a:latin typeface="Songti SC" panose="02010600040101010101" pitchFamily="2" charset="-122"/>
                <a:ea typeface="Songti SC" panose="02010600040101010101" pitchFamily="2" charset="-122"/>
              </a:rPr>
              <a:t>由于稀疏剪枝的不规则性，现有的剪枝工作很难在稠密加速器上得到实际的加速效果</a:t>
            </a:r>
            <a:endParaRPr lang="en-US" altLang="zh-CN" sz="2000" dirty="0">
              <a:solidFill>
                <a:schemeClr val="tx1"/>
              </a:solidFill>
              <a:latin typeface="Songti SC" panose="02010600040101010101" pitchFamily="2" charset="-122"/>
              <a:ea typeface="Songti SC" panose="02010600040101010101" pitchFamily="2" charset="-122"/>
            </a:endParaRPr>
          </a:p>
          <a:p>
            <a:endParaRPr lang="en-US" altLang="zh-CN" sz="2000" dirty="0">
              <a:solidFill>
                <a:schemeClr val="tx1"/>
              </a:solidFill>
              <a:latin typeface="Songti SC" panose="02010600040101010101" pitchFamily="2" charset="-122"/>
              <a:ea typeface="Songti SC" panose="02010600040101010101" pitchFamily="2" charset="-122"/>
            </a:endParaRPr>
          </a:p>
          <a:p>
            <a:endParaRPr kumimoji="1" lang="zh-CN" altLang="en-US"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0E0D6457-AFF4-3EAC-1D5B-D8364C6CF8E9}"/>
              </a:ext>
            </a:extLst>
          </p:cNvPr>
          <p:cNvPicPr>
            <a:picLocks noChangeAspect="1"/>
          </p:cNvPicPr>
          <p:nvPr/>
        </p:nvPicPr>
        <p:blipFill>
          <a:blip r:embed="rId6"/>
          <a:stretch>
            <a:fillRect/>
          </a:stretch>
        </p:blipFill>
        <p:spPr>
          <a:xfrm>
            <a:off x="8037752" y="1227654"/>
            <a:ext cx="2875587" cy="2875587"/>
          </a:xfrm>
          <a:prstGeom prst="rect">
            <a:avLst/>
          </a:prstGeom>
        </p:spPr>
      </p:pic>
      <p:pic>
        <p:nvPicPr>
          <p:cNvPr id="6" name="图片 5">
            <a:extLst>
              <a:ext uri="{FF2B5EF4-FFF2-40B4-BE49-F238E27FC236}">
                <a16:creationId xmlns:a16="http://schemas.microsoft.com/office/drawing/2014/main" id="{98082189-7020-5F33-C5AD-A91A19D61734}"/>
              </a:ext>
            </a:extLst>
          </p:cNvPr>
          <p:cNvPicPr>
            <a:picLocks noChangeAspect="1"/>
          </p:cNvPicPr>
          <p:nvPr/>
        </p:nvPicPr>
        <p:blipFill>
          <a:blip r:embed="rId7"/>
          <a:stretch>
            <a:fillRect/>
          </a:stretch>
        </p:blipFill>
        <p:spPr>
          <a:xfrm>
            <a:off x="1145777" y="2097124"/>
            <a:ext cx="5363883" cy="1976431"/>
          </a:xfrm>
          <a:prstGeom prst="rect">
            <a:avLst/>
          </a:prstGeom>
        </p:spPr>
      </p:pic>
      <p:pic>
        <p:nvPicPr>
          <p:cNvPr id="7" name="图片 6">
            <a:extLst>
              <a:ext uri="{FF2B5EF4-FFF2-40B4-BE49-F238E27FC236}">
                <a16:creationId xmlns:a16="http://schemas.microsoft.com/office/drawing/2014/main" id="{48F61EBD-B507-570D-657A-CAA51AFB3FF0}"/>
              </a:ext>
            </a:extLst>
          </p:cNvPr>
          <p:cNvPicPr>
            <a:picLocks noChangeAspect="1"/>
          </p:cNvPicPr>
          <p:nvPr/>
        </p:nvPicPr>
        <p:blipFill>
          <a:blip r:embed="rId8"/>
          <a:stretch>
            <a:fillRect/>
          </a:stretch>
        </p:blipFill>
        <p:spPr>
          <a:xfrm>
            <a:off x="2027347" y="1481699"/>
            <a:ext cx="3798272" cy="516565"/>
          </a:xfrm>
          <a:prstGeom prst="rect">
            <a:avLst/>
          </a:prstGeom>
        </p:spPr>
      </p:pic>
    </p:spTree>
    <p:extLst>
      <p:ext uri="{BB962C8B-B14F-4D97-AF65-F5344CB8AC3E}">
        <p14:creationId xmlns:p14="http://schemas.microsoft.com/office/powerpoint/2010/main" val="301520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基于矩阵分片算法的稀疏神经网络</a:t>
            </a:r>
          </a:p>
        </p:txBody>
      </p:sp>
      <p:sp>
        <p:nvSpPr>
          <p:cNvPr id="4" name="矩形 3">
            <a:extLst>
              <a:ext uri="{FF2B5EF4-FFF2-40B4-BE49-F238E27FC236}">
                <a16:creationId xmlns:a16="http://schemas.microsoft.com/office/drawing/2014/main" id="{2ECE5727-9694-C180-6AA1-B170D0A29F1B}"/>
              </a:ext>
            </a:extLst>
          </p:cNvPr>
          <p:cNvSpPr/>
          <p:nvPr/>
        </p:nvSpPr>
        <p:spPr>
          <a:xfrm>
            <a:off x="1622815" y="3134406"/>
            <a:ext cx="518514" cy="35155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sp>
        <p:nvSpPr>
          <p:cNvPr id="7" name="矩形 6">
            <a:extLst>
              <a:ext uri="{FF2B5EF4-FFF2-40B4-BE49-F238E27FC236}">
                <a16:creationId xmlns:a16="http://schemas.microsoft.com/office/drawing/2014/main" id="{A8B684EE-2C70-79F4-C84D-8A176E70D1C0}"/>
              </a:ext>
            </a:extLst>
          </p:cNvPr>
          <p:cNvSpPr/>
          <p:nvPr/>
        </p:nvSpPr>
        <p:spPr>
          <a:xfrm>
            <a:off x="3976582" y="5347676"/>
            <a:ext cx="518514" cy="35155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sp>
        <p:nvSpPr>
          <p:cNvPr id="2" name="矩形 1">
            <a:extLst>
              <a:ext uri="{FF2B5EF4-FFF2-40B4-BE49-F238E27FC236}">
                <a16:creationId xmlns:a16="http://schemas.microsoft.com/office/drawing/2014/main" id="{8FEE828D-7CFE-9E89-6C6F-CFA6A67FE60A}"/>
              </a:ext>
            </a:extLst>
          </p:cNvPr>
          <p:cNvSpPr/>
          <p:nvPr/>
        </p:nvSpPr>
        <p:spPr>
          <a:xfrm>
            <a:off x="4668135" y="5787499"/>
            <a:ext cx="1673856" cy="369332"/>
          </a:xfrm>
          <a:prstGeom prst="rect">
            <a:avLst/>
          </a:prstGeom>
        </p:spPr>
        <p:txBody>
          <a:bodyPr wrap="none">
            <a:spAutoFit/>
          </a:bodyPr>
          <a:lstStyle/>
          <a:p>
            <a:r>
              <a:rPr lang="en-US" altLang="zh-CN" dirty="0">
                <a:latin typeface="Songti SC" panose="02010600040101010101" pitchFamily="2" charset="-122"/>
                <a:ea typeface="Songti SC" panose="02010600040101010101" pitchFamily="2" charset="-122"/>
              </a:rPr>
              <a:t>TW</a:t>
            </a:r>
            <a:r>
              <a:rPr lang="zh-CN" altLang="en-US" dirty="0">
                <a:latin typeface="Songti SC" panose="02010600040101010101" pitchFamily="2" charset="-122"/>
                <a:ea typeface="Songti SC" panose="02010600040101010101" pitchFamily="2" charset="-122"/>
              </a:rPr>
              <a:t>的不规则性</a:t>
            </a:r>
            <a:endParaRPr lang="en-US" altLang="zh-CN" dirty="0">
              <a:latin typeface="Songti SC" panose="02010600040101010101" pitchFamily="2" charset="-122"/>
              <a:ea typeface="Songti SC" panose="02010600040101010101" pitchFamily="2" charset="-122"/>
            </a:endParaRPr>
          </a:p>
        </p:txBody>
      </p:sp>
      <p:sp>
        <p:nvSpPr>
          <p:cNvPr id="9" name="灯片编号占位符 8">
            <a:extLst>
              <a:ext uri="{FF2B5EF4-FFF2-40B4-BE49-F238E27FC236}">
                <a16:creationId xmlns:a16="http://schemas.microsoft.com/office/drawing/2014/main" id="{0518E9C0-CD9E-FAFC-7C7D-E88B9A03D5CB}"/>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19</a:t>
            </a:fld>
            <a:endParaRPr lang="zh-CN" altLang="en-US" dirty="0">
              <a:latin typeface="Songti SC" panose="02010600040101010101" pitchFamily="2" charset="-122"/>
              <a:ea typeface="Songti SC" panose="02010600040101010101" pitchFamily="2" charset="-122"/>
            </a:endParaRPr>
          </a:p>
        </p:txBody>
      </p:sp>
      <p:sp>
        <p:nvSpPr>
          <p:cNvPr id="10" name="文本占位符 4">
            <a:extLst>
              <a:ext uri="{FF2B5EF4-FFF2-40B4-BE49-F238E27FC236}">
                <a16:creationId xmlns:a16="http://schemas.microsoft.com/office/drawing/2014/main" id="{EF5327B0-E744-F1E6-2C1D-00F6FD46C3D4}"/>
              </a:ext>
            </a:extLst>
          </p:cNvPr>
          <p:cNvSpPr txBox="1">
            <a:spLocks/>
          </p:cNvSpPr>
          <p:nvPr/>
        </p:nvSpPr>
        <p:spPr>
          <a:xfrm>
            <a:off x="486451" y="885835"/>
            <a:ext cx="10655681" cy="1515177"/>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tx1"/>
                </a:solidFill>
                <a:latin typeface="Songti SC" panose="02010600040101010101" pitchFamily="2" charset="-122"/>
                <a:ea typeface="Songti SC" panose="02010600040101010101" pitchFamily="2" charset="-122"/>
              </a:rPr>
              <a:t>利用矩阵分片的思想进行新型稀疏神经网络设计</a:t>
            </a:r>
            <a:r>
              <a:rPr lang="en-US" altLang="zh-CN" sz="2400" dirty="0">
                <a:solidFill>
                  <a:schemeClr val="tx1"/>
                </a:solidFill>
                <a:latin typeface="Songti SC" panose="02010600040101010101" pitchFamily="2" charset="-122"/>
                <a:ea typeface="Songti SC" panose="02010600040101010101" pitchFamily="2" charset="-122"/>
              </a:rPr>
              <a:t> (Tile-Wise</a:t>
            </a:r>
            <a:r>
              <a:rPr lang="zh-CN" altLang="en-US" sz="2400" dirty="0">
                <a:solidFill>
                  <a:schemeClr val="tx1"/>
                </a:solidFill>
                <a:latin typeface="Songti SC" panose="02010600040101010101" pitchFamily="2" charset="-122"/>
                <a:ea typeface="Songti SC" panose="02010600040101010101" pitchFamily="2" charset="-122"/>
              </a:rPr>
              <a:t>，</a:t>
            </a:r>
            <a:r>
              <a:rPr lang="en-US" altLang="zh-CN" sz="2400" dirty="0">
                <a:solidFill>
                  <a:schemeClr val="tx1"/>
                </a:solidFill>
                <a:latin typeface="Songti SC" panose="02010600040101010101" pitchFamily="2" charset="-122"/>
                <a:ea typeface="Songti SC" panose="02010600040101010101" pitchFamily="2" charset="-122"/>
              </a:rPr>
              <a:t>TW)</a:t>
            </a:r>
          </a:p>
          <a:p>
            <a:pPr lvl="1"/>
            <a:r>
              <a:rPr lang="zh-CN" altLang="en-US" sz="2000" dirty="0">
                <a:solidFill>
                  <a:schemeClr val="tx1"/>
                </a:solidFill>
                <a:latin typeface="Songti SC" panose="02010600040101010101" pitchFamily="2" charset="-122"/>
                <a:ea typeface="Songti SC" panose="02010600040101010101" pitchFamily="2" charset="-122"/>
              </a:rPr>
              <a:t>精度保证 </a:t>
            </a:r>
            <a:r>
              <a:rPr lang="en-US" altLang="zh-CN" sz="2000" dirty="0">
                <a:solidFill>
                  <a:schemeClr val="tx1"/>
                </a:solidFill>
                <a:latin typeface="Songti SC" panose="02010600040101010101" pitchFamily="2" charset="-122"/>
                <a:ea typeface="Songti SC" panose="02010600040101010101" pitchFamily="2" charset="-122"/>
              </a:rPr>
              <a:t>→</a:t>
            </a:r>
            <a:r>
              <a:rPr lang="zh-CN" altLang="en-US" sz="2000" dirty="0">
                <a:solidFill>
                  <a:schemeClr val="tx1"/>
                </a:solidFill>
                <a:latin typeface="Songti SC" panose="02010600040101010101" pitchFamily="2" charset="-122"/>
                <a:ea typeface="Songti SC" panose="02010600040101010101" pitchFamily="2" charset="-122"/>
              </a:rPr>
              <a:t> 对于</a:t>
            </a:r>
            <a:r>
              <a:rPr lang="en-US" altLang="zh-CN" sz="2000" dirty="0" err="1">
                <a:solidFill>
                  <a:schemeClr val="tx1"/>
                </a:solidFill>
                <a:latin typeface="Songti SC" panose="02010600040101010101" pitchFamily="2" charset="-122"/>
                <a:ea typeface="Songti SC" panose="02010600040101010101" pitchFamily="2" charset="-122"/>
              </a:rPr>
              <a:t>每个</a:t>
            </a:r>
            <a:r>
              <a:rPr lang="zh-CN" altLang="en-US" sz="2000" dirty="0">
                <a:solidFill>
                  <a:schemeClr val="tx1"/>
                </a:solidFill>
                <a:latin typeface="Songti SC" panose="02010600040101010101" pitchFamily="2" charset="-122"/>
                <a:ea typeface="Songti SC" panose="02010600040101010101" pitchFamily="2" charset="-122"/>
              </a:rPr>
              <a:t>分片，进行</a:t>
            </a:r>
            <a:r>
              <a:rPr lang="zh-CN" altLang="en-US" sz="2000" dirty="0">
                <a:solidFill>
                  <a:schemeClr val="accent1"/>
                </a:solidFill>
                <a:latin typeface="Songti SC" panose="02010600040101010101" pitchFamily="2" charset="-122"/>
                <a:ea typeface="Songti SC" panose="02010600040101010101" pitchFamily="2" charset="-122"/>
              </a:rPr>
              <a:t>任意数量</a:t>
            </a:r>
            <a:r>
              <a:rPr lang="zh-CN" altLang="en-US" sz="2000" dirty="0">
                <a:solidFill>
                  <a:schemeClr val="tx1"/>
                </a:solidFill>
                <a:latin typeface="Songti SC" panose="02010600040101010101" pitchFamily="2" charset="-122"/>
                <a:ea typeface="Songti SC" panose="02010600040101010101" pitchFamily="2" charset="-122"/>
              </a:rPr>
              <a:t>行和列剪枝，实现</a:t>
            </a:r>
            <a:r>
              <a:rPr lang="zh-CN" altLang="en-US" sz="2000" dirty="0">
                <a:solidFill>
                  <a:schemeClr val="accent1"/>
                </a:solidFill>
                <a:latin typeface="Songti SC" panose="02010600040101010101" pitchFamily="2" charset="-122"/>
                <a:ea typeface="Songti SC" panose="02010600040101010101" pitchFamily="2" charset="-122"/>
              </a:rPr>
              <a:t>不规则</a:t>
            </a:r>
            <a:r>
              <a:rPr lang="zh-CN" altLang="en-US" sz="2000" dirty="0">
                <a:solidFill>
                  <a:schemeClr val="tx1"/>
                </a:solidFill>
                <a:latin typeface="Songti SC" panose="02010600040101010101" pitchFamily="2" charset="-122"/>
                <a:ea typeface="Songti SC" panose="02010600040101010101" pitchFamily="2" charset="-122"/>
              </a:rPr>
              <a:t>的稀疏性</a:t>
            </a:r>
            <a:endParaRPr lang="en-US" altLang="zh-CN" sz="2000" dirty="0">
              <a:solidFill>
                <a:schemeClr val="tx1"/>
              </a:solidFill>
              <a:latin typeface="Songti SC" panose="02010600040101010101" pitchFamily="2" charset="-122"/>
              <a:ea typeface="Songti SC" panose="02010600040101010101" pitchFamily="2" charset="-122"/>
            </a:endParaRPr>
          </a:p>
          <a:p>
            <a:pPr marL="0" indent="0">
              <a:buNone/>
            </a:pPr>
            <a:endParaRPr kumimoji="1" lang="en-US" altLang="zh-CN" dirty="0">
              <a:latin typeface="Songti SC" panose="02010600040101010101" pitchFamily="2" charset="-122"/>
              <a:ea typeface="Songti SC" panose="02010600040101010101" pitchFamily="2" charset="-122"/>
            </a:endParaRPr>
          </a:p>
        </p:txBody>
      </p:sp>
      <p:pic>
        <p:nvPicPr>
          <p:cNvPr id="11" name="图片 10">
            <a:extLst>
              <a:ext uri="{FF2B5EF4-FFF2-40B4-BE49-F238E27FC236}">
                <a16:creationId xmlns:a16="http://schemas.microsoft.com/office/drawing/2014/main" id="{75D549B9-B33F-0470-3BAD-B0F04C824171}"/>
              </a:ext>
            </a:extLst>
          </p:cNvPr>
          <p:cNvPicPr>
            <a:picLocks noChangeAspect="1"/>
          </p:cNvPicPr>
          <p:nvPr/>
        </p:nvPicPr>
        <p:blipFill>
          <a:blip r:embed="rId4"/>
          <a:stretch>
            <a:fillRect/>
          </a:stretch>
        </p:blipFill>
        <p:spPr>
          <a:xfrm>
            <a:off x="413749" y="2240183"/>
            <a:ext cx="6367805" cy="2954365"/>
          </a:xfrm>
          <a:prstGeom prst="rect">
            <a:avLst/>
          </a:prstGeom>
        </p:spPr>
      </p:pic>
      <p:pic>
        <p:nvPicPr>
          <p:cNvPr id="3" name="图片 2">
            <a:extLst>
              <a:ext uri="{FF2B5EF4-FFF2-40B4-BE49-F238E27FC236}">
                <a16:creationId xmlns:a16="http://schemas.microsoft.com/office/drawing/2014/main" id="{299FF0AC-A710-2849-317C-57745106A27A}"/>
              </a:ext>
            </a:extLst>
          </p:cNvPr>
          <p:cNvPicPr>
            <a:picLocks noChangeAspect="1"/>
          </p:cNvPicPr>
          <p:nvPr/>
        </p:nvPicPr>
        <p:blipFill>
          <a:blip r:embed="rId5"/>
          <a:stretch>
            <a:fillRect/>
          </a:stretch>
        </p:blipFill>
        <p:spPr>
          <a:xfrm>
            <a:off x="7552920" y="2085021"/>
            <a:ext cx="3661914" cy="2098769"/>
          </a:xfrm>
          <a:prstGeom prst="rect">
            <a:avLst/>
          </a:prstGeom>
        </p:spPr>
      </p:pic>
      <p:pic>
        <p:nvPicPr>
          <p:cNvPr id="6" name="图片 5">
            <a:extLst>
              <a:ext uri="{FF2B5EF4-FFF2-40B4-BE49-F238E27FC236}">
                <a16:creationId xmlns:a16="http://schemas.microsoft.com/office/drawing/2014/main" id="{B87B9D99-802E-EC24-AB64-E9C5DD4CD9B5}"/>
              </a:ext>
            </a:extLst>
          </p:cNvPr>
          <p:cNvPicPr>
            <a:picLocks noChangeAspect="1"/>
          </p:cNvPicPr>
          <p:nvPr/>
        </p:nvPicPr>
        <p:blipFill rotWithShape="1">
          <a:blip r:embed="rId6"/>
          <a:srcRect b="5094"/>
          <a:stretch/>
        </p:blipFill>
        <p:spPr>
          <a:xfrm>
            <a:off x="8741910" y="4232265"/>
            <a:ext cx="1602477" cy="1924566"/>
          </a:xfrm>
          <a:prstGeom prst="rect">
            <a:avLst/>
          </a:prstGeom>
        </p:spPr>
      </p:pic>
    </p:spTree>
    <p:extLst>
      <p:ext uri="{BB962C8B-B14F-4D97-AF65-F5344CB8AC3E}">
        <p14:creationId xmlns:p14="http://schemas.microsoft.com/office/powerpoint/2010/main" val="3185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olidFill>
                  <a:srgbClr val="C9151E"/>
                </a:solidFill>
                <a:latin typeface="Songti SC" panose="02010600040101010101" pitchFamily="2" charset="-122"/>
                <a:ea typeface="Songti SC" panose="02010600040101010101" pitchFamily="2" charset="-122"/>
              </a:rPr>
              <a:t>目录 </a:t>
            </a:r>
            <a:r>
              <a:rPr lang="en-US" altLang="zh-CN" sz="2800" dirty="0">
                <a:solidFill>
                  <a:srgbClr val="C9151E"/>
                </a:solidFill>
                <a:latin typeface="Songti SC" panose="02010600040101010101" pitchFamily="2" charset="-122"/>
                <a:ea typeface="Songti SC" panose="02010600040101010101" pitchFamily="2" charset="-122"/>
              </a:rPr>
              <a:t>Contents</a:t>
            </a:r>
            <a:endParaRPr lang="zh-CN" altLang="en-US" sz="2800" dirty="0">
              <a:solidFill>
                <a:srgbClr val="C9151E"/>
              </a:solidFill>
              <a:latin typeface="Songti SC" panose="02010600040101010101" pitchFamily="2" charset="-122"/>
              <a:ea typeface="Songti SC" panose="02010600040101010101" pitchFamily="2" charset="-122"/>
            </a:endParaRPr>
          </a:p>
        </p:txBody>
      </p:sp>
      <p:grpSp>
        <p:nvGrpSpPr>
          <p:cNvPr id="6" name="组合 5">
            <a:extLst>
              <a:ext uri="{FF2B5EF4-FFF2-40B4-BE49-F238E27FC236}">
                <a16:creationId xmlns:a16="http://schemas.microsoft.com/office/drawing/2014/main" id="{F3E49BE1-99E8-FE5D-D2FC-BF2C5E9D06AF}"/>
              </a:ext>
            </a:extLst>
          </p:cNvPr>
          <p:cNvGrpSpPr/>
          <p:nvPr/>
        </p:nvGrpSpPr>
        <p:grpSpPr>
          <a:xfrm>
            <a:off x="3174870" y="1754333"/>
            <a:ext cx="5555083" cy="520983"/>
            <a:chOff x="3174870" y="1645473"/>
            <a:chExt cx="5555083" cy="520983"/>
          </a:xfrm>
        </p:grpSpPr>
        <p:grpSp>
          <p:nvGrpSpPr>
            <p:cNvPr id="3" name="组合 2"/>
            <p:cNvGrpSpPr/>
            <p:nvPr/>
          </p:nvGrpSpPr>
          <p:grpSpPr>
            <a:xfrm>
              <a:off x="3174870" y="1677276"/>
              <a:ext cx="902323" cy="489180"/>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1</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cxnSp>
          <p:nvCxnSpPr>
            <p:cNvPr id="7" name="直接连接符 6"/>
            <p:cNvCxnSpPr>
              <a:stCxn id="4" idx="6"/>
            </p:cNvCxnSpPr>
            <p:nvPr/>
          </p:nvCxnSpPr>
          <p:spPr>
            <a:xfrm>
              <a:off x="3915723" y="2127208"/>
              <a:ext cx="481423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437909" y="1645473"/>
              <a:ext cx="1769858" cy="461665"/>
            </a:xfrm>
            <a:prstGeom prst="rect">
              <a:avLst/>
            </a:prstGeom>
            <a:noFill/>
          </p:spPr>
          <p:txBody>
            <a:bodyPr wrap="square" rtlCol="0">
              <a:spAutoFit/>
            </a:bodyPr>
            <a:lstStyle/>
            <a:p>
              <a:r>
                <a:rPr lang="zh-CN" altLang="en-US" sz="2400" dirty="0">
                  <a:latin typeface="Songti SC" panose="02010600040101010101" pitchFamily="2" charset="-122"/>
                  <a:ea typeface="Songti SC" panose="02010600040101010101" pitchFamily="2" charset="-122"/>
                </a:rPr>
                <a:t>背景和挑战</a:t>
              </a:r>
            </a:p>
          </p:txBody>
        </p:sp>
      </p:grpSp>
      <p:grpSp>
        <p:nvGrpSpPr>
          <p:cNvPr id="9" name="组合 8">
            <a:extLst>
              <a:ext uri="{FF2B5EF4-FFF2-40B4-BE49-F238E27FC236}">
                <a16:creationId xmlns:a16="http://schemas.microsoft.com/office/drawing/2014/main" id="{9EE338FC-FC1B-862F-35A9-B86D3230DEEE}"/>
              </a:ext>
            </a:extLst>
          </p:cNvPr>
          <p:cNvGrpSpPr/>
          <p:nvPr/>
        </p:nvGrpSpPr>
        <p:grpSpPr>
          <a:xfrm>
            <a:off x="3171736" y="3038791"/>
            <a:ext cx="5558217" cy="547711"/>
            <a:chOff x="3171736" y="3649459"/>
            <a:chExt cx="5558217" cy="547711"/>
          </a:xfrm>
        </p:grpSpPr>
        <p:grpSp>
          <p:nvGrpSpPr>
            <p:cNvPr id="17" name="组合 16"/>
            <p:cNvGrpSpPr/>
            <p:nvPr/>
          </p:nvGrpSpPr>
          <p:grpSpPr>
            <a:xfrm>
              <a:off x="3174870" y="3707990"/>
              <a:ext cx="902323" cy="489180"/>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3</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cxnSp>
          <p:nvCxnSpPr>
            <p:cNvPr id="20" name="直接连接符 19"/>
            <p:cNvCxnSpPr>
              <a:stCxn id="18" idx="6"/>
            </p:cNvCxnSpPr>
            <p:nvPr/>
          </p:nvCxnSpPr>
          <p:spPr>
            <a:xfrm>
              <a:off x="3915723" y="4157922"/>
              <a:ext cx="481423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437909" y="3649459"/>
              <a:ext cx="1894549" cy="461665"/>
            </a:xfrm>
            <a:prstGeom prst="rect">
              <a:avLst/>
            </a:prstGeom>
            <a:noFill/>
          </p:spPr>
          <p:txBody>
            <a:bodyPr wrap="square" rtlCol="0">
              <a:spAutoFit/>
            </a:bodyPr>
            <a:lstStyle/>
            <a:p>
              <a:r>
                <a:rPr lang="zh-CN" altLang="en-US" sz="2400" dirty="0">
                  <a:latin typeface="Songti SC" panose="02010600040101010101" pitchFamily="2" charset="-122"/>
                  <a:ea typeface="Songti SC" panose="02010600040101010101" pitchFamily="2" charset="-122"/>
                </a:rPr>
                <a:t>工作和成果</a:t>
              </a:r>
            </a:p>
          </p:txBody>
        </p:sp>
        <p:grpSp>
          <p:nvGrpSpPr>
            <p:cNvPr id="30" name="组合 29">
              <a:extLst>
                <a:ext uri="{FF2B5EF4-FFF2-40B4-BE49-F238E27FC236}">
                  <a16:creationId xmlns:a16="http://schemas.microsoft.com/office/drawing/2014/main" id="{402EB449-56C5-B815-C02F-6AEBA9541FE3}"/>
                </a:ext>
              </a:extLst>
            </p:cNvPr>
            <p:cNvGrpSpPr/>
            <p:nvPr/>
          </p:nvGrpSpPr>
          <p:grpSpPr>
            <a:xfrm>
              <a:off x="3171736" y="3707071"/>
              <a:ext cx="902323" cy="489180"/>
              <a:chOff x="666810" y="2586037"/>
              <a:chExt cx="468000" cy="245937"/>
            </a:xfrm>
            <a:solidFill>
              <a:schemeClr val="bg2"/>
            </a:solidFill>
          </p:grpSpPr>
          <p:sp>
            <p:nvSpPr>
              <p:cNvPr id="31" name="Freeform 10">
                <a:extLst>
                  <a:ext uri="{FF2B5EF4-FFF2-40B4-BE49-F238E27FC236}">
                    <a16:creationId xmlns:a16="http://schemas.microsoft.com/office/drawing/2014/main" id="{03A25922-D419-883D-CE3C-50E00BCAA66C}"/>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32" name="文本框 31">
                <a:extLst>
                  <a:ext uri="{FF2B5EF4-FFF2-40B4-BE49-F238E27FC236}">
                    <a16:creationId xmlns:a16="http://schemas.microsoft.com/office/drawing/2014/main" id="{93D3B2E0-5C8E-E21E-B190-BD3C3B17DC93}"/>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2</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grpSp>
      <p:grpSp>
        <p:nvGrpSpPr>
          <p:cNvPr id="10" name="组合 9">
            <a:extLst>
              <a:ext uri="{FF2B5EF4-FFF2-40B4-BE49-F238E27FC236}">
                <a16:creationId xmlns:a16="http://schemas.microsoft.com/office/drawing/2014/main" id="{9E41E2ED-8288-7225-16DF-ECEABEBB0A9A}"/>
              </a:ext>
            </a:extLst>
          </p:cNvPr>
          <p:cNvGrpSpPr/>
          <p:nvPr/>
        </p:nvGrpSpPr>
        <p:grpSpPr>
          <a:xfrm>
            <a:off x="3174866" y="4440307"/>
            <a:ext cx="5555087" cy="489184"/>
            <a:chOff x="3174866" y="4723343"/>
            <a:chExt cx="5555087" cy="489184"/>
          </a:xfrm>
        </p:grpSpPr>
        <p:grpSp>
          <p:nvGrpSpPr>
            <p:cNvPr id="22" name="组合 21"/>
            <p:cNvGrpSpPr/>
            <p:nvPr/>
          </p:nvGrpSpPr>
          <p:grpSpPr>
            <a:xfrm>
              <a:off x="3174870" y="4723347"/>
              <a:ext cx="902323" cy="489180"/>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4</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cxnSp>
          <p:nvCxnSpPr>
            <p:cNvPr id="25" name="直接连接符 24"/>
            <p:cNvCxnSpPr>
              <a:stCxn id="23" idx="6"/>
            </p:cNvCxnSpPr>
            <p:nvPr/>
          </p:nvCxnSpPr>
          <p:spPr>
            <a:xfrm>
              <a:off x="3915723" y="5173279"/>
              <a:ext cx="481423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437909" y="4723343"/>
              <a:ext cx="1927800" cy="461665"/>
            </a:xfrm>
            <a:prstGeom prst="rect">
              <a:avLst/>
            </a:prstGeom>
            <a:noFill/>
          </p:spPr>
          <p:txBody>
            <a:bodyPr wrap="square" rtlCol="0">
              <a:spAutoFit/>
            </a:bodyPr>
            <a:lstStyle/>
            <a:p>
              <a:r>
                <a:rPr lang="zh-CN" altLang="en-US" sz="2400" dirty="0">
                  <a:latin typeface="Songti SC" panose="02010600040101010101" pitchFamily="2" charset="-122"/>
                  <a:ea typeface="Songti SC" panose="02010600040101010101" pitchFamily="2" charset="-122"/>
                </a:rPr>
                <a:t>总结和致谢</a:t>
              </a:r>
            </a:p>
          </p:txBody>
        </p:sp>
        <p:grpSp>
          <p:nvGrpSpPr>
            <p:cNvPr id="36" name="组合 35">
              <a:extLst>
                <a:ext uri="{FF2B5EF4-FFF2-40B4-BE49-F238E27FC236}">
                  <a16:creationId xmlns:a16="http://schemas.microsoft.com/office/drawing/2014/main" id="{42FE6C17-2B18-DEC9-70E3-3F8495E73DBE}"/>
                </a:ext>
              </a:extLst>
            </p:cNvPr>
            <p:cNvGrpSpPr/>
            <p:nvPr/>
          </p:nvGrpSpPr>
          <p:grpSpPr>
            <a:xfrm>
              <a:off x="3174866" y="4723343"/>
              <a:ext cx="902323" cy="489180"/>
              <a:chOff x="666810" y="2586037"/>
              <a:chExt cx="468000" cy="245937"/>
            </a:xfrm>
            <a:solidFill>
              <a:schemeClr val="bg2"/>
            </a:solidFill>
          </p:grpSpPr>
          <p:sp>
            <p:nvSpPr>
              <p:cNvPr id="37" name="Freeform 10">
                <a:extLst>
                  <a:ext uri="{FF2B5EF4-FFF2-40B4-BE49-F238E27FC236}">
                    <a16:creationId xmlns:a16="http://schemas.microsoft.com/office/drawing/2014/main" id="{039DEAFF-A37B-7674-8EAB-5FBA829662E7}"/>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38" name="文本框 37">
                <a:extLst>
                  <a:ext uri="{FF2B5EF4-FFF2-40B4-BE49-F238E27FC236}">
                    <a16:creationId xmlns:a16="http://schemas.microsoft.com/office/drawing/2014/main" id="{74D2345C-8A4D-EB0E-3157-384E90AAB3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3</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grpSp>
    </p:spTree>
    <p:extLst>
      <p:ext uri="{BB962C8B-B14F-4D97-AF65-F5344CB8AC3E}">
        <p14:creationId xmlns:p14="http://schemas.microsoft.com/office/powerpoint/2010/main" val="1337918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效果评估：剪枝权重结果观察</a:t>
            </a:r>
          </a:p>
        </p:txBody>
      </p:sp>
      <p:sp>
        <p:nvSpPr>
          <p:cNvPr id="4" name="矩形 3">
            <a:extLst>
              <a:ext uri="{FF2B5EF4-FFF2-40B4-BE49-F238E27FC236}">
                <a16:creationId xmlns:a16="http://schemas.microsoft.com/office/drawing/2014/main" id="{AD5B86E5-88C1-9AAA-FD5A-35DFEE3D6275}"/>
              </a:ext>
            </a:extLst>
          </p:cNvPr>
          <p:cNvSpPr/>
          <p:nvPr/>
        </p:nvSpPr>
        <p:spPr>
          <a:xfrm>
            <a:off x="1044570" y="5716733"/>
            <a:ext cx="10102857" cy="461665"/>
          </a:xfrm>
          <a:prstGeom prst="rect">
            <a:avLst/>
          </a:prstGeom>
        </p:spPr>
        <p:txBody>
          <a:bodyPr wrap="square">
            <a:spAutoFit/>
          </a:bodyPr>
          <a:lstStyle/>
          <a:p>
            <a:r>
              <a:rPr lang="en-US" altLang="zh-CN" sz="2400" dirty="0">
                <a:solidFill>
                  <a:schemeClr val="tx2"/>
                </a:solidFill>
                <a:latin typeface="Songti SC" panose="02010600040101010101" pitchFamily="2" charset="-122"/>
                <a:ea typeface="Songti SC" panose="02010600040101010101" pitchFamily="2" charset="-122"/>
                <a:cs typeface="Calibri" panose="020F0502020204030204" pitchFamily="34" charset="0"/>
              </a:rPr>
              <a:t>BERT </a:t>
            </a:r>
            <a:r>
              <a:rPr lang="zh-CN" altLang="en-US" sz="2400" dirty="0">
                <a:solidFill>
                  <a:schemeClr val="tx2"/>
                </a:solidFill>
                <a:latin typeface="Songti SC" panose="02010600040101010101" pitchFamily="2" charset="-122"/>
                <a:ea typeface="Songti SC" panose="02010600040101010101" pitchFamily="2" charset="-122"/>
                <a:cs typeface="Calibri" panose="020F0502020204030204" pitchFamily="34" charset="0"/>
              </a:rPr>
              <a:t>模型的第一层权重矩阵在 </a:t>
            </a:r>
            <a:r>
              <a:rPr lang="en-US" altLang="zh-CN" sz="2400" dirty="0">
                <a:solidFill>
                  <a:schemeClr val="tx2"/>
                </a:solidFill>
                <a:latin typeface="Songti SC" panose="02010600040101010101" pitchFamily="2" charset="-122"/>
                <a:ea typeface="Songti SC" panose="02010600040101010101" pitchFamily="2" charset="-122"/>
                <a:cs typeface="Calibri" panose="020F0502020204030204" pitchFamily="34" charset="0"/>
              </a:rPr>
              <a:t>75% </a:t>
            </a:r>
            <a:r>
              <a:rPr lang="zh-CN" altLang="en-US" sz="2400" dirty="0">
                <a:solidFill>
                  <a:schemeClr val="tx2"/>
                </a:solidFill>
                <a:latin typeface="Songti SC" panose="02010600040101010101" pitchFamily="2" charset="-122"/>
                <a:ea typeface="Songti SC" panose="02010600040101010101" pitchFamily="2" charset="-122"/>
                <a:cs typeface="Calibri" panose="020F0502020204030204" pitchFamily="34" charset="0"/>
              </a:rPr>
              <a:t>稀疏度剪枝时不同稀疏模式的结果</a:t>
            </a:r>
            <a:endParaRPr lang="en-US" altLang="zh-CN" sz="2400" dirty="0">
              <a:solidFill>
                <a:schemeClr val="tx2"/>
              </a:solidFill>
              <a:latin typeface="Songti SC" panose="02010600040101010101" pitchFamily="2" charset="-122"/>
              <a:ea typeface="Songti SC" panose="02010600040101010101" pitchFamily="2" charset="-122"/>
              <a:cs typeface="Calibri" panose="020F0502020204030204" pitchFamily="34" charset="0"/>
            </a:endParaRPr>
          </a:p>
        </p:txBody>
      </p:sp>
      <p:sp>
        <p:nvSpPr>
          <p:cNvPr id="7" name="灯片编号占位符 6">
            <a:extLst>
              <a:ext uri="{FF2B5EF4-FFF2-40B4-BE49-F238E27FC236}">
                <a16:creationId xmlns:a16="http://schemas.microsoft.com/office/drawing/2014/main" id="{065AAFE6-4CD9-5C18-B1B9-4E3C44081C1C}"/>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20</a:t>
            </a:fld>
            <a:endParaRPr lang="zh-CN" altLang="en-US" dirty="0">
              <a:latin typeface="Songti SC" panose="02010600040101010101" pitchFamily="2" charset="-122"/>
              <a:ea typeface="Songti SC" panose="02010600040101010101" pitchFamily="2" charset="-122"/>
            </a:endParaRPr>
          </a:p>
        </p:txBody>
      </p:sp>
      <p:pic>
        <p:nvPicPr>
          <p:cNvPr id="8" name="图片 7">
            <a:extLst>
              <a:ext uri="{FF2B5EF4-FFF2-40B4-BE49-F238E27FC236}">
                <a16:creationId xmlns:a16="http://schemas.microsoft.com/office/drawing/2014/main" id="{9F5D3279-1EAF-601C-20A5-D9061D78B383}"/>
              </a:ext>
            </a:extLst>
          </p:cNvPr>
          <p:cNvPicPr>
            <a:picLocks noChangeAspect="1"/>
          </p:cNvPicPr>
          <p:nvPr/>
        </p:nvPicPr>
        <p:blipFill>
          <a:blip r:embed="rId3"/>
          <a:stretch>
            <a:fillRect/>
          </a:stretch>
        </p:blipFill>
        <p:spPr>
          <a:xfrm>
            <a:off x="70448" y="1059051"/>
            <a:ext cx="5899030" cy="4417445"/>
          </a:xfrm>
          <a:prstGeom prst="rect">
            <a:avLst/>
          </a:prstGeom>
        </p:spPr>
      </p:pic>
      <p:sp>
        <p:nvSpPr>
          <p:cNvPr id="9" name="文本框 8">
            <a:extLst>
              <a:ext uri="{FF2B5EF4-FFF2-40B4-BE49-F238E27FC236}">
                <a16:creationId xmlns:a16="http://schemas.microsoft.com/office/drawing/2014/main" id="{F591F3C7-8826-6F8A-33CA-20ED6144C665}"/>
              </a:ext>
            </a:extLst>
          </p:cNvPr>
          <p:cNvSpPr txBox="1"/>
          <p:nvPr/>
        </p:nvSpPr>
        <p:spPr>
          <a:xfrm>
            <a:off x="6095999" y="1941197"/>
            <a:ext cx="5939446" cy="3170099"/>
          </a:xfrm>
          <a:prstGeom prst="rect">
            <a:avLst/>
          </a:prstGeom>
          <a:noFill/>
        </p:spPr>
        <p:txBody>
          <a:bodyPr wrap="none" rtlCol="0">
            <a:spAutoFit/>
          </a:bodyPr>
          <a:lstStyle/>
          <a:p>
            <a:r>
              <a:rPr kumimoji="1" lang="en-US" altLang="zh-CN" sz="2000" dirty="0">
                <a:latin typeface="Songti SC" panose="02010600040101010101" pitchFamily="2" charset="-122"/>
                <a:ea typeface="Songti SC" panose="02010600040101010101" pitchFamily="2" charset="-122"/>
              </a:rPr>
              <a:t>EW</a:t>
            </a:r>
            <a:r>
              <a:rPr kumimoji="1" lang="zh-CN" altLang="en-US" sz="2000" dirty="0">
                <a:latin typeface="Songti SC" panose="02010600040101010101" pitchFamily="2" charset="-122"/>
                <a:ea typeface="Songti SC" panose="02010600040101010101" pitchFamily="2" charset="-122"/>
              </a:rPr>
              <a:t> （元素剪枝）最不规则，计算效率最低</a:t>
            </a:r>
            <a:endParaRPr kumimoji="1" lang="en-US" altLang="zh-CN" sz="2000" dirty="0">
              <a:latin typeface="Songti SC" panose="02010600040101010101" pitchFamily="2" charset="-122"/>
              <a:ea typeface="Songti SC" panose="02010600040101010101" pitchFamily="2" charset="-122"/>
            </a:endParaRPr>
          </a:p>
          <a:p>
            <a:endParaRPr kumimoji="1" lang="en-US" altLang="zh-CN" sz="2000" dirty="0">
              <a:latin typeface="Songti SC" panose="02010600040101010101" pitchFamily="2" charset="-122"/>
              <a:ea typeface="Songti SC" panose="02010600040101010101" pitchFamily="2" charset="-122"/>
            </a:endParaRPr>
          </a:p>
          <a:p>
            <a:r>
              <a:rPr kumimoji="1" lang="en-US" altLang="zh-CN" sz="2000" dirty="0">
                <a:latin typeface="Songti SC" panose="02010600040101010101" pitchFamily="2" charset="-122"/>
                <a:ea typeface="Songti SC" panose="02010600040101010101" pitchFamily="2" charset="-122"/>
              </a:rPr>
              <a:t>VW</a:t>
            </a:r>
            <a:r>
              <a:rPr kumimoji="1" lang="zh-CN" altLang="en-US" sz="2000" dirty="0">
                <a:latin typeface="Songti SC" panose="02010600040101010101" pitchFamily="2" charset="-122"/>
                <a:ea typeface="Songti SC" panose="02010600040101010101" pitchFamily="2" charset="-122"/>
              </a:rPr>
              <a:t> （向量剪枝）剪枝均匀分布</a:t>
            </a:r>
            <a:endParaRPr kumimoji="1" lang="en-US" altLang="zh-CN" sz="2000" dirty="0">
              <a:latin typeface="Songti SC" panose="02010600040101010101" pitchFamily="2" charset="-122"/>
              <a:ea typeface="Songti SC" panose="02010600040101010101" pitchFamily="2" charset="-122"/>
            </a:endParaRPr>
          </a:p>
          <a:p>
            <a:endParaRPr kumimoji="1" lang="en-US" altLang="zh-CN" sz="2000" dirty="0">
              <a:latin typeface="Songti SC" panose="02010600040101010101" pitchFamily="2" charset="-122"/>
              <a:ea typeface="Songti SC" panose="02010600040101010101" pitchFamily="2" charset="-122"/>
            </a:endParaRPr>
          </a:p>
          <a:p>
            <a:r>
              <a:rPr kumimoji="1" lang="en-US" altLang="zh-CN" sz="2000" dirty="0">
                <a:latin typeface="Songti SC" panose="02010600040101010101" pitchFamily="2" charset="-122"/>
                <a:ea typeface="Songti SC" panose="02010600040101010101" pitchFamily="2" charset="-122"/>
              </a:rPr>
              <a:t>BW</a:t>
            </a:r>
            <a:r>
              <a:rPr kumimoji="1" lang="zh-CN" altLang="en-US" sz="2000" dirty="0">
                <a:latin typeface="Songti SC" panose="02010600040101010101" pitchFamily="2" charset="-122"/>
                <a:ea typeface="Songti SC" panose="02010600040101010101" pitchFamily="2" charset="-122"/>
              </a:rPr>
              <a:t> （分块剪枝）粒度非常大</a:t>
            </a:r>
            <a:endParaRPr kumimoji="1" lang="en-US" altLang="zh-CN" sz="2000" dirty="0">
              <a:latin typeface="Songti SC" panose="02010600040101010101" pitchFamily="2" charset="-122"/>
              <a:ea typeface="Songti SC" panose="02010600040101010101" pitchFamily="2" charset="-122"/>
            </a:endParaRPr>
          </a:p>
          <a:p>
            <a:endParaRPr kumimoji="1" lang="en-US" altLang="zh-CN" sz="2000" dirty="0">
              <a:latin typeface="Songti SC" panose="02010600040101010101" pitchFamily="2" charset="-122"/>
              <a:ea typeface="Songti SC" panose="02010600040101010101" pitchFamily="2" charset="-122"/>
            </a:endParaRPr>
          </a:p>
          <a:p>
            <a:r>
              <a:rPr kumimoji="1" lang="en-US" altLang="zh-CN" sz="2000" dirty="0">
                <a:latin typeface="Songti SC" panose="02010600040101010101" pitchFamily="2" charset="-122"/>
                <a:ea typeface="Songti SC" panose="02010600040101010101" pitchFamily="2" charset="-122"/>
              </a:rPr>
              <a:t>TW</a:t>
            </a:r>
            <a:r>
              <a:rPr kumimoji="1" lang="zh-CN" altLang="en-US" sz="2000" dirty="0">
                <a:latin typeface="Songti SC" panose="02010600040101010101" pitchFamily="2" charset="-122"/>
                <a:ea typeface="Songti SC" panose="02010600040101010101" pitchFamily="2" charset="-122"/>
              </a:rPr>
              <a:t> （分片剪枝）相对不规则，计算效率最高</a:t>
            </a:r>
            <a:endParaRPr kumimoji="1" lang="en-US" altLang="zh-CN" sz="2000" dirty="0">
              <a:latin typeface="Songti SC" panose="02010600040101010101" pitchFamily="2" charset="-122"/>
              <a:ea typeface="Songti SC" panose="02010600040101010101" pitchFamily="2" charset="-122"/>
            </a:endParaRPr>
          </a:p>
          <a:p>
            <a:endParaRPr kumimoji="1" lang="en-US" altLang="zh-CN" sz="2000" dirty="0">
              <a:latin typeface="Songti SC" panose="02010600040101010101" pitchFamily="2" charset="-122"/>
              <a:ea typeface="Songti SC" panose="02010600040101010101" pitchFamily="2" charset="-122"/>
            </a:endParaRPr>
          </a:p>
          <a:p>
            <a:r>
              <a:rPr kumimoji="1" lang="en-US" altLang="zh-CN" sz="2000" dirty="0">
                <a:latin typeface="Songti SC" panose="02010600040101010101" pitchFamily="2" charset="-122"/>
                <a:ea typeface="Songti SC" panose="02010600040101010101" pitchFamily="2" charset="-122"/>
              </a:rPr>
              <a:t>TVW</a:t>
            </a:r>
            <a:r>
              <a:rPr kumimoji="1" lang="zh-CN" altLang="en-US" sz="2000" dirty="0">
                <a:latin typeface="Songti SC" panose="02010600040101010101" pitchFamily="2" charset="-122"/>
                <a:ea typeface="Songti SC" panose="02010600040101010101" pitchFamily="2" charset="-122"/>
              </a:rPr>
              <a:t> （混合分片向量剪枝）很不规则，计算效率高</a:t>
            </a:r>
          </a:p>
          <a:p>
            <a:endParaRPr kumimoji="1" lang="zh-CN" altLang="en-US" sz="20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761516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基于矩阵分片算法的稀疏神经网络</a:t>
            </a:r>
          </a:p>
        </p:txBody>
      </p:sp>
      <p:sp>
        <p:nvSpPr>
          <p:cNvPr id="2" name="灯片编号占位符 1">
            <a:extLst>
              <a:ext uri="{FF2B5EF4-FFF2-40B4-BE49-F238E27FC236}">
                <a16:creationId xmlns:a16="http://schemas.microsoft.com/office/drawing/2014/main" id="{F1B12BB0-2AB6-7D5A-4042-5104A57043B9}"/>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21</a:t>
            </a:fld>
            <a:endParaRPr lang="zh-CN" altLang="en-US" dirty="0">
              <a:latin typeface="Songti SC" panose="02010600040101010101" pitchFamily="2" charset="-122"/>
              <a:ea typeface="Songti SC" panose="02010600040101010101" pitchFamily="2" charset="-122"/>
            </a:endParaRPr>
          </a:p>
        </p:txBody>
      </p:sp>
      <p:sp>
        <p:nvSpPr>
          <p:cNvPr id="3" name="文本占位符 4">
            <a:extLst>
              <a:ext uri="{FF2B5EF4-FFF2-40B4-BE49-F238E27FC236}">
                <a16:creationId xmlns:a16="http://schemas.microsoft.com/office/drawing/2014/main" id="{DFF0DCBB-525C-ECD4-1017-8C344B7A8971}"/>
              </a:ext>
            </a:extLst>
          </p:cNvPr>
          <p:cNvSpPr txBox="1">
            <a:spLocks/>
          </p:cNvSpPr>
          <p:nvPr/>
        </p:nvSpPr>
        <p:spPr>
          <a:xfrm>
            <a:off x="486451" y="885835"/>
            <a:ext cx="10655681" cy="1515177"/>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tx1"/>
                </a:solidFill>
                <a:latin typeface="Songti SC" panose="02010600040101010101" pitchFamily="2" charset="-122"/>
                <a:ea typeface="Songti SC" panose="02010600040101010101" pitchFamily="2" charset="-122"/>
              </a:rPr>
              <a:t>利用矩阵分片的思想进行新型稀疏神经网络设计</a:t>
            </a:r>
            <a:r>
              <a:rPr lang="en-US" altLang="zh-CN" sz="2400" dirty="0">
                <a:solidFill>
                  <a:schemeClr val="tx1"/>
                </a:solidFill>
                <a:latin typeface="Songti SC" panose="02010600040101010101" pitchFamily="2" charset="-122"/>
                <a:ea typeface="Songti SC" panose="02010600040101010101" pitchFamily="2" charset="-122"/>
              </a:rPr>
              <a:t> (Tile-Wise</a:t>
            </a:r>
            <a:r>
              <a:rPr lang="zh-CN" altLang="en-US" sz="2400" dirty="0">
                <a:solidFill>
                  <a:schemeClr val="tx1"/>
                </a:solidFill>
                <a:latin typeface="Songti SC" panose="02010600040101010101" pitchFamily="2" charset="-122"/>
                <a:ea typeface="Songti SC" panose="02010600040101010101" pitchFamily="2" charset="-122"/>
              </a:rPr>
              <a:t>，</a:t>
            </a:r>
            <a:r>
              <a:rPr lang="en-US" altLang="zh-CN" sz="2400" dirty="0">
                <a:solidFill>
                  <a:schemeClr val="tx1"/>
                </a:solidFill>
                <a:latin typeface="Songti SC" panose="02010600040101010101" pitchFamily="2" charset="-122"/>
                <a:ea typeface="Songti SC" panose="02010600040101010101" pitchFamily="2" charset="-122"/>
              </a:rPr>
              <a:t>TW)</a:t>
            </a:r>
          </a:p>
          <a:p>
            <a:pPr lvl="1"/>
            <a:r>
              <a:rPr lang="zh-CN" altLang="en-US" sz="2000" dirty="0">
                <a:solidFill>
                  <a:schemeClr val="tx1"/>
                </a:solidFill>
                <a:latin typeface="Songti SC" panose="02010600040101010101" pitchFamily="2" charset="-122"/>
                <a:ea typeface="Songti SC" panose="02010600040101010101" pitchFamily="2" charset="-122"/>
              </a:rPr>
              <a:t>精度保证 </a:t>
            </a:r>
            <a:r>
              <a:rPr lang="en-US" altLang="zh-CN" sz="2000" dirty="0">
                <a:solidFill>
                  <a:schemeClr val="tx1"/>
                </a:solidFill>
                <a:latin typeface="Songti SC" panose="02010600040101010101" pitchFamily="2" charset="-122"/>
                <a:ea typeface="Songti SC" panose="02010600040101010101" pitchFamily="2" charset="-122"/>
              </a:rPr>
              <a:t>→</a:t>
            </a:r>
            <a:r>
              <a:rPr lang="zh-CN" altLang="en-US" sz="2000" dirty="0">
                <a:solidFill>
                  <a:schemeClr val="tx1"/>
                </a:solidFill>
                <a:latin typeface="Songti SC" panose="02010600040101010101" pitchFamily="2" charset="-122"/>
                <a:ea typeface="Songti SC" panose="02010600040101010101" pitchFamily="2" charset="-122"/>
              </a:rPr>
              <a:t> 对于</a:t>
            </a:r>
            <a:r>
              <a:rPr lang="en-US" altLang="zh-CN" sz="2000" dirty="0" err="1">
                <a:solidFill>
                  <a:schemeClr val="tx1"/>
                </a:solidFill>
                <a:latin typeface="Songti SC" panose="02010600040101010101" pitchFamily="2" charset="-122"/>
                <a:ea typeface="Songti SC" panose="02010600040101010101" pitchFamily="2" charset="-122"/>
              </a:rPr>
              <a:t>每个</a:t>
            </a:r>
            <a:r>
              <a:rPr lang="zh-CN" altLang="en-US" sz="2000" dirty="0">
                <a:solidFill>
                  <a:schemeClr val="tx1"/>
                </a:solidFill>
                <a:latin typeface="Songti SC" panose="02010600040101010101" pitchFamily="2" charset="-122"/>
                <a:ea typeface="Songti SC" panose="02010600040101010101" pitchFamily="2" charset="-122"/>
              </a:rPr>
              <a:t>分片，进行</a:t>
            </a:r>
            <a:r>
              <a:rPr lang="zh-CN" altLang="en-US" sz="2000" dirty="0">
                <a:solidFill>
                  <a:schemeClr val="accent1"/>
                </a:solidFill>
                <a:latin typeface="Songti SC" panose="02010600040101010101" pitchFamily="2" charset="-122"/>
                <a:ea typeface="Songti SC" panose="02010600040101010101" pitchFamily="2" charset="-122"/>
              </a:rPr>
              <a:t>任意数量</a:t>
            </a:r>
            <a:r>
              <a:rPr lang="zh-CN" altLang="en-US" sz="2000" dirty="0">
                <a:solidFill>
                  <a:schemeClr val="tx1"/>
                </a:solidFill>
                <a:latin typeface="Songti SC" panose="02010600040101010101" pitchFamily="2" charset="-122"/>
                <a:ea typeface="Songti SC" panose="02010600040101010101" pitchFamily="2" charset="-122"/>
              </a:rPr>
              <a:t>行和列剪枝，实现</a:t>
            </a:r>
            <a:r>
              <a:rPr lang="zh-CN" altLang="en-US" sz="2000" dirty="0">
                <a:solidFill>
                  <a:schemeClr val="accent1"/>
                </a:solidFill>
                <a:latin typeface="Songti SC" panose="02010600040101010101" pitchFamily="2" charset="-122"/>
                <a:ea typeface="Songti SC" panose="02010600040101010101" pitchFamily="2" charset="-122"/>
              </a:rPr>
              <a:t>不规则</a:t>
            </a:r>
            <a:r>
              <a:rPr lang="zh-CN" altLang="en-US" sz="2000" dirty="0">
                <a:solidFill>
                  <a:schemeClr val="tx1"/>
                </a:solidFill>
                <a:latin typeface="Songti SC" panose="02010600040101010101" pitchFamily="2" charset="-122"/>
                <a:ea typeface="Songti SC" panose="02010600040101010101" pitchFamily="2" charset="-122"/>
              </a:rPr>
              <a:t>的稀疏性</a:t>
            </a:r>
            <a:endParaRPr lang="en-US" altLang="zh-CN" sz="2000" dirty="0">
              <a:solidFill>
                <a:schemeClr val="tx1"/>
              </a:solidFill>
              <a:latin typeface="Songti SC" panose="02010600040101010101" pitchFamily="2" charset="-122"/>
              <a:ea typeface="Songti SC" panose="02010600040101010101" pitchFamily="2" charset="-122"/>
            </a:endParaRPr>
          </a:p>
          <a:p>
            <a:pPr lvl="1"/>
            <a:r>
              <a:rPr lang="zh-CN" altLang="en-US" sz="2000" dirty="0">
                <a:solidFill>
                  <a:schemeClr val="tx1"/>
                </a:solidFill>
                <a:latin typeface="Songti SC" panose="02010600040101010101" pitchFamily="2" charset="-122"/>
                <a:ea typeface="Songti SC" panose="02010600040101010101" pitchFamily="2" charset="-122"/>
              </a:rPr>
              <a:t>速度保证 </a:t>
            </a:r>
            <a:r>
              <a:rPr lang="en-US" altLang="zh-CN" sz="2000" dirty="0">
                <a:solidFill>
                  <a:schemeClr val="tx1"/>
                </a:solidFill>
                <a:latin typeface="Songti SC" panose="02010600040101010101" pitchFamily="2" charset="-122"/>
                <a:ea typeface="Songti SC" panose="02010600040101010101" pitchFamily="2" charset="-122"/>
              </a:rPr>
              <a:t>→</a:t>
            </a:r>
            <a:r>
              <a:rPr lang="zh-CN" altLang="en-US" sz="2000" dirty="0">
                <a:solidFill>
                  <a:schemeClr val="tx1"/>
                </a:solidFill>
                <a:latin typeface="Songti SC" panose="02010600040101010101" pitchFamily="2" charset="-122"/>
                <a:ea typeface="Songti SC" panose="02010600040101010101" pitchFamily="2" charset="-122"/>
              </a:rPr>
              <a:t> 通过算法优化，核心计算以及访存保持了</a:t>
            </a:r>
            <a:r>
              <a:rPr lang="zh-CN" altLang="en-US" sz="2000" dirty="0">
                <a:solidFill>
                  <a:schemeClr val="accent1"/>
                </a:solidFill>
                <a:latin typeface="Songti SC" panose="02010600040101010101" pitchFamily="2" charset="-122"/>
                <a:ea typeface="Songti SC" panose="02010600040101010101" pitchFamily="2" charset="-122"/>
              </a:rPr>
              <a:t>稠密计算</a:t>
            </a:r>
            <a:r>
              <a:rPr lang="zh-CN" altLang="en-US" sz="2000" dirty="0">
                <a:solidFill>
                  <a:schemeClr val="tx1"/>
                </a:solidFill>
                <a:latin typeface="Songti SC" panose="02010600040101010101" pitchFamily="2" charset="-122"/>
                <a:ea typeface="Songti SC" panose="02010600040101010101" pitchFamily="2" charset="-122"/>
              </a:rPr>
              <a:t>，提高了总体性能</a:t>
            </a:r>
            <a:endParaRPr kumimoji="1" lang="zh-CN" altLang="en-US"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p:txBody>
      </p:sp>
      <p:sp>
        <p:nvSpPr>
          <p:cNvPr id="6" name="矩形 5">
            <a:extLst>
              <a:ext uri="{FF2B5EF4-FFF2-40B4-BE49-F238E27FC236}">
                <a16:creationId xmlns:a16="http://schemas.microsoft.com/office/drawing/2014/main" id="{7284575E-CEC3-8E02-4E9C-0A766A6F72E8}"/>
              </a:ext>
            </a:extLst>
          </p:cNvPr>
          <p:cNvSpPr/>
          <p:nvPr/>
        </p:nvSpPr>
        <p:spPr>
          <a:xfrm>
            <a:off x="7398043" y="2910731"/>
            <a:ext cx="4397358" cy="2585323"/>
          </a:xfrm>
          <a:prstGeom prst="rect">
            <a:avLst/>
          </a:prstGeom>
        </p:spPr>
        <p:txBody>
          <a:bodyPr wrap="none">
            <a:spAutoFit/>
          </a:bodyPr>
          <a:lstStyle/>
          <a:p>
            <a:r>
              <a:rPr lang="en-US" altLang="zh-CN" dirty="0">
                <a:latin typeface="Songti SC" panose="02010600040101010101" pitchFamily="2" charset="-122"/>
                <a:ea typeface="Songti SC" panose="02010600040101010101" pitchFamily="2" charset="-122"/>
              </a:rPr>
              <a:t>①</a:t>
            </a:r>
            <a:r>
              <a:rPr lang="zh-CN" altLang="en-US" dirty="0">
                <a:latin typeface="Songti SC" panose="02010600040101010101" pitchFamily="2" charset="-122"/>
                <a:ea typeface="Songti SC" panose="02010600040101010101" pitchFamily="2" charset="-122"/>
              </a:rPr>
              <a:t>矩阵压缩整合 </a:t>
            </a:r>
            <a:r>
              <a:rPr lang="zh-CN" altLang="en-US" sz="1800" dirty="0">
                <a:solidFill>
                  <a:schemeClr val="tx1"/>
                </a:solidFill>
                <a:latin typeface="Songti SC" panose="02010600040101010101" pitchFamily="2" charset="-122"/>
                <a:ea typeface="Songti SC" panose="02010600040101010101" pitchFamily="2" charset="-122"/>
              </a:rPr>
              <a:t> </a:t>
            </a:r>
            <a:r>
              <a:rPr lang="en-US" altLang="zh-CN" sz="1800" dirty="0">
                <a:solidFill>
                  <a:schemeClr val="tx1"/>
                </a:solidFill>
                <a:latin typeface="Songti SC" panose="02010600040101010101" pitchFamily="2" charset="-122"/>
                <a:ea typeface="Songti SC" panose="02010600040101010101" pitchFamily="2" charset="-122"/>
              </a:rPr>
              <a:t>→</a:t>
            </a:r>
            <a:r>
              <a:rPr lang="zh-CN" altLang="en-US" sz="1800" dirty="0">
                <a:solidFill>
                  <a:schemeClr val="tx1"/>
                </a:solidFill>
                <a:latin typeface="Songti SC" panose="02010600040101010101" pitchFamily="2" charset="-122"/>
                <a:ea typeface="Songti SC" panose="02010600040101010101" pitchFamily="2" charset="-122"/>
              </a:rPr>
              <a:t> 降低参数量</a:t>
            </a:r>
            <a:endParaRPr lang="en-US" altLang="zh-CN" sz="1800" dirty="0">
              <a:solidFill>
                <a:schemeClr val="tx1"/>
              </a:solidFill>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②</a:t>
            </a:r>
            <a:r>
              <a:rPr lang="zh-CN" altLang="en-US" dirty="0">
                <a:latin typeface="Songti SC" panose="02010600040101010101" pitchFamily="2" charset="-122"/>
                <a:ea typeface="Songti SC" panose="02010600040101010101" pitchFamily="2" charset="-122"/>
              </a:rPr>
              <a:t>计算转置融合 </a:t>
            </a:r>
            <a:r>
              <a:rPr lang="zh-CN" altLang="en-US" sz="1800" dirty="0">
                <a:solidFill>
                  <a:schemeClr val="tx1"/>
                </a:solidFill>
                <a:latin typeface="Songti SC" panose="02010600040101010101" pitchFamily="2" charset="-122"/>
                <a:ea typeface="Songti SC" panose="02010600040101010101" pitchFamily="2" charset="-122"/>
              </a:rPr>
              <a:t> </a:t>
            </a:r>
            <a:r>
              <a:rPr lang="en-US" altLang="zh-CN" sz="1800" dirty="0">
                <a:solidFill>
                  <a:schemeClr val="tx1"/>
                </a:solidFill>
                <a:latin typeface="Songti SC" panose="02010600040101010101" pitchFamily="2" charset="-122"/>
                <a:ea typeface="Songti SC" panose="02010600040101010101" pitchFamily="2" charset="-122"/>
              </a:rPr>
              <a:t>→</a:t>
            </a:r>
            <a:r>
              <a:rPr lang="zh-CN" altLang="en-US" sz="1800" dirty="0">
                <a:solidFill>
                  <a:schemeClr val="tx1"/>
                </a:solidFill>
                <a:latin typeface="Songti SC" panose="02010600040101010101" pitchFamily="2" charset="-122"/>
                <a:ea typeface="Songti SC" panose="02010600040101010101" pitchFamily="2" charset="-122"/>
              </a:rPr>
              <a:t> 内存合并访问</a:t>
            </a:r>
            <a:endParaRPr lang="en-US" altLang="zh-CN" sz="1800" dirty="0">
              <a:solidFill>
                <a:schemeClr val="tx1"/>
              </a:solidFill>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③</a:t>
            </a:r>
            <a:r>
              <a:rPr lang="zh-CN" altLang="en-US" dirty="0">
                <a:latin typeface="Songti SC" panose="02010600040101010101" pitchFamily="2" charset="-122"/>
                <a:ea typeface="Songti SC" panose="02010600040101010101" pitchFamily="2" charset="-122"/>
              </a:rPr>
              <a:t>分片式批处理  </a:t>
            </a:r>
            <a:r>
              <a:rPr lang="en-US" altLang="zh-CN" sz="1800" dirty="0">
                <a:solidFill>
                  <a:schemeClr val="tx1"/>
                </a:solidFill>
                <a:latin typeface="Songti SC" panose="02010600040101010101" pitchFamily="2" charset="-122"/>
                <a:ea typeface="Songti SC" panose="02010600040101010101" pitchFamily="2" charset="-122"/>
              </a:rPr>
              <a:t>→</a:t>
            </a:r>
            <a:r>
              <a:rPr lang="zh-CN" altLang="en-US" sz="1800" dirty="0">
                <a:solidFill>
                  <a:schemeClr val="tx1"/>
                </a:solidFill>
                <a:latin typeface="Songti SC" panose="02010600040101010101" pitchFamily="2" charset="-122"/>
                <a:ea typeface="Songti SC" panose="02010600040101010101" pitchFamily="2" charset="-122"/>
              </a:rPr>
              <a:t> 提高利用率</a:t>
            </a:r>
            <a:endParaRPr lang="en-US" altLang="zh-CN" sz="1800" dirty="0">
              <a:solidFill>
                <a:schemeClr val="tx1"/>
              </a:solidFill>
              <a:latin typeface="Songti SC" panose="02010600040101010101" pitchFamily="2" charset="-122"/>
              <a:ea typeface="Songti SC" panose="02010600040101010101" pitchFamily="2" charset="-122"/>
            </a:endParaRPr>
          </a:p>
          <a:p>
            <a:endParaRPr lang="en-US" altLang="zh-CN" sz="1800" dirty="0">
              <a:solidFill>
                <a:schemeClr val="tx1"/>
              </a:solidFill>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④</a:t>
            </a:r>
            <a:r>
              <a:rPr lang="zh-CN" altLang="en-US" dirty="0">
                <a:latin typeface="Songti SC" panose="02010600040101010101" pitchFamily="2" charset="-122"/>
                <a:ea typeface="Songti SC" panose="02010600040101010101" pitchFamily="2" charset="-122"/>
              </a:rPr>
              <a:t>提出新型压缩格式</a:t>
            </a:r>
            <a:r>
              <a:rPr lang="en-US" altLang="zh-CN" sz="1800" dirty="0">
                <a:solidFill>
                  <a:schemeClr val="tx1"/>
                </a:solidFill>
                <a:latin typeface="Songti SC" panose="02010600040101010101" pitchFamily="2" charset="-122"/>
                <a:ea typeface="Songti SC" panose="02010600040101010101" pitchFamily="2" charset="-122"/>
              </a:rPr>
              <a:t>→</a:t>
            </a:r>
            <a:r>
              <a:rPr lang="zh-CN" altLang="en-US" sz="1800" dirty="0">
                <a:solidFill>
                  <a:schemeClr val="tx1"/>
                </a:solidFill>
                <a:latin typeface="Songti SC" panose="02010600040101010101" pitchFamily="2" charset="-122"/>
                <a:ea typeface="Songti SC" panose="02010600040101010101" pitchFamily="2" charset="-122"/>
              </a:rPr>
              <a:t>提高访存效率</a:t>
            </a:r>
            <a:endParaRPr lang="en-US" altLang="zh-CN" sz="1800" dirty="0">
              <a:solidFill>
                <a:schemeClr val="tx1"/>
              </a:solidFill>
              <a:latin typeface="Songti SC" panose="02010600040101010101" pitchFamily="2" charset="-122"/>
              <a:ea typeface="Songti SC" panose="02010600040101010101" pitchFamily="2" charset="-122"/>
            </a:endParaRPr>
          </a:p>
          <a:p>
            <a:endParaRPr lang="en-US" altLang="zh-CN" sz="1800" dirty="0">
              <a:solidFill>
                <a:schemeClr val="tx1"/>
              </a:solidFill>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⑤</a:t>
            </a:r>
            <a:r>
              <a:rPr lang="zh-CN" altLang="en-US" dirty="0">
                <a:latin typeface="Songti SC" panose="02010600040101010101" pitchFamily="2" charset="-122"/>
                <a:ea typeface="Songti SC" panose="02010600040101010101" pitchFamily="2" charset="-122"/>
              </a:rPr>
              <a:t> 多种执行方式对比</a:t>
            </a:r>
            <a:r>
              <a:rPr lang="en-US" altLang="zh-CN" sz="1800" dirty="0">
                <a:solidFill>
                  <a:schemeClr val="tx1"/>
                </a:solidFill>
                <a:latin typeface="Songti SC" panose="02010600040101010101" pitchFamily="2" charset="-122"/>
                <a:ea typeface="Songti SC" panose="02010600040101010101" pitchFamily="2" charset="-122"/>
              </a:rPr>
              <a:t>→</a:t>
            </a:r>
            <a:r>
              <a:rPr lang="zh-CN" altLang="en-US" sz="1800" dirty="0">
                <a:solidFill>
                  <a:schemeClr val="tx1"/>
                </a:solidFill>
                <a:latin typeface="Songti SC" panose="02010600040101010101" pitchFamily="2" charset="-122"/>
                <a:ea typeface="Songti SC" panose="02010600040101010101" pitchFamily="2" charset="-122"/>
              </a:rPr>
              <a:t>分片融合效率最高</a:t>
            </a:r>
            <a:endParaRPr lang="en-US" altLang="zh-CN" dirty="0">
              <a:latin typeface="Songti SC" panose="02010600040101010101" pitchFamily="2" charset="-122"/>
              <a:ea typeface="Songti SC" panose="02010600040101010101" pitchFamily="2" charset="-122"/>
            </a:endParaRPr>
          </a:p>
        </p:txBody>
      </p:sp>
      <p:pic>
        <p:nvPicPr>
          <p:cNvPr id="7" name="图片 6">
            <a:extLst>
              <a:ext uri="{FF2B5EF4-FFF2-40B4-BE49-F238E27FC236}">
                <a16:creationId xmlns:a16="http://schemas.microsoft.com/office/drawing/2014/main" id="{5C171071-9F96-7CE5-2EF5-E063C3A1DDBE}"/>
              </a:ext>
            </a:extLst>
          </p:cNvPr>
          <p:cNvPicPr>
            <a:picLocks noChangeAspect="1"/>
          </p:cNvPicPr>
          <p:nvPr/>
        </p:nvPicPr>
        <p:blipFill>
          <a:blip r:embed="rId4"/>
          <a:stretch>
            <a:fillRect/>
          </a:stretch>
        </p:blipFill>
        <p:spPr>
          <a:xfrm>
            <a:off x="668548" y="2910731"/>
            <a:ext cx="6387860" cy="2817072"/>
          </a:xfrm>
          <a:prstGeom prst="rect">
            <a:avLst/>
          </a:prstGeom>
        </p:spPr>
      </p:pic>
    </p:spTree>
    <p:extLst>
      <p:ext uri="{BB962C8B-B14F-4D97-AF65-F5344CB8AC3E}">
        <p14:creationId xmlns:p14="http://schemas.microsoft.com/office/powerpoint/2010/main" val="2164970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剪枝精度结果对比</a:t>
            </a:r>
          </a:p>
        </p:txBody>
      </p:sp>
      <p:sp>
        <p:nvSpPr>
          <p:cNvPr id="15" name="Content Placeholder 2">
            <a:extLst>
              <a:ext uri="{FF2B5EF4-FFF2-40B4-BE49-F238E27FC236}">
                <a16:creationId xmlns:a16="http://schemas.microsoft.com/office/drawing/2014/main" id="{81AE515C-A466-D2DA-7617-75E67C5ADEF5}"/>
              </a:ext>
            </a:extLst>
          </p:cNvPr>
          <p:cNvSpPr txBox="1">
            <a:spLocks/>
          </p:cNvSpPr>
          <p:nvPr/>
        </p:nvSpPr>
        <p:spPr>
          <a:xfrm>
            <a:off x="127054" y="2328147"/>
            <a:ext cx="3900794" cy="2353121"/>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altLang="zh-CN" sz="1800" dirty="0">
                <a:latin typeface="Songti SC" panose="02010600040101010101" pitchFamily="2" charset="-122"/>
                <a:ea typeface="Songti SC" panose="02010600040101010101" pitchFamily="2" charset="-122"/>
              </a:rPr>
              <a:t>EW</a:t>
            </a:r>
            <a:r>
              <a:rPr lang="zh-CN" altLang="en-US" sz="1800" dirty="0">
                <a:latin typeface="Songti SC" panose="02010600040101010101" pitchFamily="2" charset="-122"/>
                <a:ea typeface="Songti SC" panose="02010600040101010101" pitchFamily="2" charset="-122"/>
              </a:rPr>
              <a:t>的精度最好</a:t>
            </a:r>
            <a:endParaRPr lang="en-US" altLang="zh-CN" sz="1800" dirty="0">
              <a:latin typeface="Songti SC" panose="02010600040101010101" pitchFamily="2" charset="-122"/>
              <a:ea typeface="Songti SC" panose="02010600040101010101" pitchFamily="2" charset="-122"/>
            </a:endParaRPr>
          </a:p>
          <a:p>
            <a:pPr lvl="1">
              <a:lnSpc>
                <a:spcPct val="150000"/>
              </a:lnSpc>
            </a:pPr>
            <a:r>
              <a:rPr lang="en-US" altLang="zh-CN" sz="1800" dirty="0">
                <a:solidFill>
                  <a:schemeClr val="accent1"/>
                </a:solidFill>
                <a:latin typeface="Songti SC" panose="02010600040101010101" pitchFamily="2" charset="-122"/>
                <a:ea typeface="Songti SC" panose="02010600040101010101" pitchFamily="2" charset="-122"/>
              </a:rPr>
              <a:t>TW</a:t>
            </a:r>
            <a:r>
              <a:rPr lang="zh-CN" altLang="en-US" sz="1800" dirty="0">
                <a:latin typeface="Songti SC" panose="02010600040101010101" pitchFamily="2" charset="-122"/>
                <a:ea typeface="Songti SC" panose="02010600040101010101" pitchFamily="2" charset="-122"/>
              </a:rPr>
              <a:t>和</a:t>
            </a:r>
            <a:r>
              <a:rPr lang="en-US" altLang="zh-CN" sz="1800" dirty="0">
                <a:latin typeface="Songti SC" panose="02010600040101010101" pitchFamily="2" charset="-122"/>
                <a:ea typeface="Songti SC" panose="02010600040101010101" pitchFamily="2" charset="-122"/>
              </a:rPr>
              <a:t>VW</a:t>
            </a:r>
            <a:r>
              <a:rPr lang="zh-CN" altLang="en-US" sz="1800" dirty="0">
                <a:latin typeface="Songti SC" panose="02010600040101010101" pitchFamily="2" charset="-122"/>
                <a:ea typeface="Songti SC" panose="02010600040101010101" pitchFamily="2" charset="-122"/>
              </a:rPr>
              <a:t>的精度结果较为相似</a:t>
            </a:r>
            <a:endParaRPr lang="en-US" altLang="zh-CN" sz="1800" dirty="0">
              <a:latin typeface="Songti SC" panose="02010600040101010101" pitchFamily="2" charset="-122"/>
              <a:ea typeface="Songti SC" panose="02010600040101010101" pitchFamily="2" charset="-122"/>
            </a:endParaRPr>
          </a:p>
          <a:p>
            <a:pPr lvl="1">
              <a:lnSpc>
                <a:spcPct val="150000"/>
              </a:lnSpc>
            </a:pPr>
            <a:r>
              <a:rPr lang="en-US" altLang="zh-CN" sz="1800" dirty="0">
                <a:solidFill>
                  <a:schemeClr val="accent1"/>
                </a:solidFill>
                <a:latin typeface="Songti SC" panose="02010600040101010101" pitchFamily="2" charset="-122"/>
                <a:ea typeface="Songti SC" panose="02010600040101010101" pitchFamily="2" charset="-122"/>
              </a:rPr>
              <a:t>TVW</a:t>
            </a:r>
            <a:r>
              <a:rPr lang="zh-CN" altLang="en-US" sz="1800" dirty="0">
                <a:latin typeface="Songti SC" panose="02010600040101010101" pitchFamily="2" charset="-122"/>
                <a:ea typeface="Songti SC" panose="02010600040101010101" pitchFamily="2" charset="-122"/>
              </a:rPr>
              <a:t>好于</a:t>
            </a:r>
            <a:r>
              <a:rPr lang="en-US" altLang="zh-CN" sz="1800" dirty="0">
                <a:latin typeface="Songti SC" panose="02010600040101010101" pitchFamily="2" charset="-122"/>
                <a:ea typeface="Songti SC" panose="02010600040101010101" pitchFamily="2" charset="-122"/>
              </a:rPr>
              <a:t>VW</a:t>
            </a:r>
            <a:r>
              <a:rPr lang="zh-CN" altLang="en-US" sz="1800" dirty="0">
                <a:latin typeface="Songti SC" panose="02010600040101010101" pitchFamily="2" charset="-122"/>
                <a:ea typeface="Songti SC" panose="02010600040101010101" pitchFamily="2" charset="-122"/>
              </a:rPr>
              <a:t>的结果</a:t>
            </a:r>
            <a:endParaRPr lang="en-US" altLang="zh-CN" sz="1800" dirty="0">
              <a:latin typeface="Songti SC" panose="02010600040101010101" pitchFamily="2" charset="-122"/>
              <a:ea typeface="Songti SC" panose="02010600040101010101" pitchFamily="2" charset="-122"/>
            </a:endParaRPr>
          </a:p>
          <a:p>
            <a:pPr lvl="1">
              <a:lnSpc>
                <a:spcPct val="150000"/>
              </a:lnSpc>
            </a:pPr>
            <a:r>
              <a:rPr lang="en-US" altLang="zh-CN" sz="1800" dirty="0">
                <a:solidFill>
                  <a:schemeClr val="accent1"/>
                </a:solidFill>
                <a:latin typeface="Songti SC" panose="02010600040101010101" pitchFamily="2" charset="-122"/>
                <a:ea typeface="Songti SC" panose="02010600040101010101" pitchFamily="2" charset="-122"/>
              </a:rPr>
              <a:t>TVW</a:t>
            </a:r>
            <a:r>
              <a:rPr lang="zh-CN" altLang="en-US" sz="1800" dirty="0">
                <a:latin typeface="Songti SC" panose="02010600040101010101" pitchFamily="2" charset="-122"/>
                <a:ea typeface="Songti SC" panose="02010600040101010101" pitchFamily="2" charset="-122"/>
              </a:rPr>
              <a:t>的精度远好于</a:t>
            </a:r>
            <a:r>
              <a:rPr lang="en-US" altLang="zh-CN" sz="1800" dirty="0">
                <a:latin typeface="Songti SC" panose="02010600040101010101" pitchFamily="2" charset="-122"/>
                <a:ea typeface="Songti SC" panose="02010600040101010101" pitchFamily="2" charset="-122"/>
              </a:rPr>
              <a:t>BW</a:t>
            </a:r>
            <a:r>
              <a:rPr lang="zh-CN" altLang="en-US" sz="1800" dirty="0">
                <a:latin typeface="Songti SC" panose="02010600040101010101" pitchFamily="2" charset="-122"/>
                <a:ea typeface="Songti SC" panose="02010600040101010101" pitchFamily="2" charset="-122"/>
              </a:rPr>
              <a:t>的精度</a:t>
            </a:r>
            <a:endParaRPr lang="en-US" sz="1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D0971CC1-69BA-4F99-D523-B450FC670010}"/>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22</a:t>
            </a:fld>
            <a:endParaRPr lang="zh-CN" altLang="en-US" dirty="0">
              <a:latin typeface="Songti SC" panose="02010600040101010101" pitchFamily="2" charset="-122"/>
              <a:ea typeface="Songti SC" panose="02010600040101010101" pitchFamily="2" charset="-122"/>
            </a:endParaRPr>
          </a:p>
        </p:txBody>
      </p:sp>
      <p:pic>
        <p:nvPicPr>
          <p:cNvPr id="8" name="图片 7">
            <a:extLst>
              <a:ext uri="{FF2B5EF4-FFF2-40B4-BE49-F238E27FC236}">
                <a16:creationId xmlns:a16="http://schemas.microsoft.com/office/drawing/2014/main" id="{6AEFD0F6-D15F-9784-11CB-86B747454AAB}"/>
              </a:ext>
            </a:extLst>
          </p:cNvPr>
          <p:cNvPicPr>
            <a:picLocks noChangeAspect="1"/>
          </p:cNvPicPr>
          <p:nvPr/>
        </p:nvPicPr>
        <p:blipFill>
          <a:blip r:embed="rId3"/>
          <a:stretch>
            <a:fillRect/>
          </a:stretch>
        </p:blipFill>
        <p:spPr>
          <a:xfrm>
            <a:off x="4297392" y="915811"/>
            <a:ext cx="7146986" cy="5026377"/>
          </a:xfrm>
          <a:prstGeom prst="rect">
            <a:avLst/>
          </a:prstGeom>
        </p:spPr>
      </p:pic>
    </p:spTree>
    <p:extLst>
      <p:ext uri="{BB962C8B-B14F-4D97-AF65-F5344CB8AC3E}">
        <p14:creationId xmlns:p14="http://schemas.microsoft.com/office/powerpoint/2010/main" val="261577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性能对比</a:t>
            </a:r>
          </a:p>
        </p:txBody>
      </p:sp>
      <p:sp>
        <p:nvSpPr>
          <p:cNvPr id="2" name="Content Placeholder 2">
            <a:extLst>
              <a:ext uri="{FF2B5EF4-FFF2-40B4-BE49-F238E27FC236}">
                <a16:creationId xmlns:a16="http://schemas.microsoft.com/office/drawing/2014/main" id="{1CAAB527-46F5-4DFF-0A05-8E5957A57575}"/>
              </a:ext>
            </a:extLst>
          </p:cNvPr>
          <p:cNvSpPr txBox="1">
            <a:spLocks/>
          </p:cNvSpPr>
          <p:nvPr/>
        </p:nvSpPr>
        <p:spPr>
          <a:xfrm>
            <a:off x="2026221" y="4989760"/>
            <a:ext cx="8139557" cy="1067034"/>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Songti SC" panose="02010600040101010101" pitchFamily="2" charset="-122"/>
                <a:ea typeface="Songti SC" panose="02010600040101010101" pitchFamily="2" charset="-122"/>
              </a:rPr>
              <a:t>TW</a:t>
            </a:r>
            <a:r>
              <a:rPr lang="zh-CN" altLang="en-US" sz="2000" dirty="0">
                <a:latin typeface="Songti SC" panose="02010600040101010101" pitchFamily="2" charset="-122"/>
                <a:ea typeface="Songti SC" panose="02010600040101010101" pitchFamily="2" charset="-122"/>
              </a:rPr>
              <a:t>的实现要优于</a:t>
            </a:r>
            <a:r>
              <a:rPr lang="en-US" altLang="zh-CN" sz="2000" dirty="0">
                <a:latin typeface="Songti SC" panose="02010600040101010101" pitchFamily="2" charset="-122"/>
                <a:ea typeface="Songti SC" panose="02010600040101010101" pitchFamily="2" charset="-122"/>
              </a:rPr>
              <a:t>BW</a:t>
            </a:r>
            <a:r>
              <a:rPr lang="zh-CN" altLang="en-US" sz="2000" dirty="0">
                <a:latin typeface="Songti SC" panose="02010600040101010101" pitchFamily="2" charset="-122"/>
                <a:ea typeface="Songti SC" panose="02010600040101010101" pitchFamily="2" charset="-122"/>
              </a:rPr>
              <a:t>（</a:t>
            </a:r>
            <a:r>
              <a:rPr lang="en-US" altLang="zh-CN" sz="2000" dirty="0">
                <a:latin typeface="Songti SC" panose="02010600040101010101" pitchFamily="2" charset="-122"/>
                <a:ea typeface="Songti SC" panose="02010600040101010101" pitchFamily="2" charset="-122"/>
              </a:rPr>
              <a:t>32</a:t>
            </a:r>
            <a:r>
              <a:rPr lang="zh-CN" altLang="en-US" sz="2000" dirty="0">
                <a:latin typeface="Songti SC" panose="02010600040101010101" pitchFamily="2" charset="-122"/>
                <a:ea typeface="Songti SC" panose="02010600040101010101" pitchFamily="2" charset="-122"/>
              </a:rPr>
              <a:t>*</a:t>
            </a:r>
            <a:r>
              <a:rPr lang="en-US" altLang="zh-CN" sz="2000" dirty="0">
                <a:latin typeface="Songti SC" panose="02010600040101010101" pitchFamily="2" charset="-122"/>
                <a:ea typeface="Songti SC" panose="02010600040101010101" pitchFamily="2" charset="-122"/>
              </a:rPr>
              <a:t>32</a:t>
            </a:r>
            <a:r>
              <a:rPr lang="zh-CN" altLang="en-US" sz="2000" dirty="0">
                <a:latin typeface="Songti SC" panose="02010600040101010101" pitchFamily="2" charset="-122"/>
                <a:ea typeface="Songti SC" panose="02010600040101010101" pitchFamily="2" charset="-122"/>
              </a:rPr>
              <a:t>分块），远远优于</a:t>
            </a:r>
            <a:r>
              <a:rPr lang="en-US" altLang="zh-CN" sz="2000" dirty="0">
                <a:latin typeface="Songti SC" panose="02010600040101010101" pitchFamily="2" charset="-122"/>
                <a:ea typeface="Songti SC" panose="02010600040101010101" pitchFamily="2" charset="-122"/>
              </a:rPr>
              <a:t>EW</a:t>
            </a:r>
            <a:r>
              <a:rPr lang="zh-CN" altLang="en-US" sz="2000" dirty="0">
                <a:latin typeface="Songti SC" panose="02010600040101010101" pitchFamily="2" charset="-122"/>
                <a:ea typeface="Songti SC" panose="02010600040101010101" pitchFamily="2" charset="-122"/>
              </a:rPr>
              <a:t>（</a:t>
            </a:r>
            <a:r>
              <a:rPr lang="en-US" altLang="zh-CN" sz="2000" dirty="0" err="1">
                <a:latin typeface="Songti SC" panose="02010600040101010101" pitchFamily="2" charset="-122"/>
                <a:ea typeface="Songti SC" panose="02010600040101010101" pitchFamily="2" charset="-122"/>
              </a:rPr>
              <a:t>cuSparse</a:t>
            </a:r>
            <a:r>
              <a:rPr lang="zh-CN" altLang="en-US" sz="2000" dirty="0">
                <a:latin typeface="Songti SC" panose="02010600040101010101" pitchFamily="2" charset="-122"/>
                <a:ea typeface="Songti SC" panose="02010600040101010101" pitchFamily="2" charset="-122"/>
              </a:rPr>
              <a:t>）；</a:t>
            </a:r>
            <a:endParaRPr lang="en-US" altLang="zh-CN" sz="2000" dirty="0">
              <a:latin typeface="Songti SC" panose="02010600040101010101" pitchFamily="2" charset="-122"/>
              <a:ea typeface="Songti SC" panose="02010600040101010101" pitchFamily="2" charset="-122"/>
            </a:endParaRPr>
          </a:p>
          <a:p>
            <a:r>
              <a:rPr lang="zh-CN" altLang="en-US" sz="2000" dirty="0">
                <a:latin typeface="Songti SC" panose="02010600040101010101" pitchFamily="2" charset="-122"/>
                <a:ea typeface="Songti SC" panose="02010600040101010101" pitchFamily="2" charset="-122"/>
              </a:rPr>
              <a:t>相比于</a:t>
            </a:r>
            <a:r>
              <a:rPr lang="en-US" altLang="zh-CN" sz="2000" dirty="0">
                <a:latin typeface="Songti SC" panose="02010600040101010101" pitchFamily="2" charset="-122"/>
                <a:ea typeface="Songti SC" panose="02010600040101010101" pitchFamily="2" charset="-122"/>
              </a:rPr>
              <a:t>BW</a:t>
            </a:r>
            <a:r>
              <a:rPr lang="zh-CN" altLang="en-US" sz="2000" dirty="0">
                <a:latin typeface="Songti SC" panose="02010600040101010101" pitchFamily="2" charset="-122"/>
                <a:ea typeface="Songti SC" panose="02010600040101010101" pitchFamily="2" charset="-122"/>
              </a:rPr>
              <a:t>，在</a:t>
            </a:r>
            <a:r>
              <a:rPr lang="en-US" altLang="zh-CN" sz="2000" dirty="0">
                <a:latin typeface="Songti SC" panose="02010600040101010101" pitchFamily="2" charset="-122"/>
                <a:ea typeface="Songti SC" panose="02010600040101010101" pitchFamily="2" charset="-122"/>
              </a:rPr>
              <a:t>Tensor</a:t>
            </a:r>
            <a:r>
              <a:rPr lang="zh-CN" altLang="en-US" sz="2000" dirty="0">
                <a:latin typeface="Songti SC" panose="02010600040101010101" pitchFamily="2" charset="-122"/>
                <a:ea typeface="Songti SC" panose="02010600040101010101" pitchFamily="2" charset="-122"/>
              </a:rPr>
              <a:t> </a:t>
            </a:r>
            <a:r>
              <a:rPr lang="en-US" altLang="zh-CN" sz="2000" dirty="0">
                <a:latin typeface="Songti SC" panose="02010600040101010101" pitchFamily="2" charset="-122"/>
                <a:ea typeface="Songti SC" panose="02010600040101010101" pitchFamily="2" charset="-122"/>
              </a:rPr>
              <a:t>Core</a:t>
            </a:r>
            <a:r>
              <a:rPr lang="zh-CN" altLang="en-US" sz="2000" dirty="0">
                <a:latin typeface="Songti SC" panose="02010600040101010101" pitchFamily="2" charset="-122"/>
                <a:ea typeface="Songti SC" panose="02010600040101010101" pitchFamily="2" charset="-122"/>
              </a:rPr>
              <a:t>上达到</a:t>
            </a:r>
            <a:r>
              <a:rPr lang="en-US" altLang="zh-CN" sz="2000" b="1" u="sng" dirty="0">
                <a:solidFill>
                  <a:srgbClr val="FF0000"/>
                </a:solidFill>
                <a:latin typeface="Songti SC" panose="02010600040101010101" pitchFamily="2" charset="-122"/>
                <a:ea typeface="Songti SC" panose="02010600040101010101" pitchFamily="2" charset="-122"/>
              </a:rPr>
              <a:t>1.9</a:t>
            </a:r>
            <a:r>
              <a:rPr lang="zh-CN" altLang="en-US" sz="2000" b="1" u="sng" dirty="0">
                <a:solidFill>
                  <a:srgbClr val="FF0000"/>
                </a:solidFill>
                <a:latin typeface="Songti SC" panose="02010600040101010101" pitchFamily="2" charset="-122"/>
                <a:ea typeface="Songti SC" panose="02010600040101010101" pitchFamily="2" charset="-122"/>
              </a:rPr>
              <a:t>倍左右</a:t>
            </a:r>
            <a:r>
              <a:rPr lang="zh-CN" altLang="en-US" sz="2000" dirty="0">
                <a:latin typeface="Songti SC" panose="02010600040101010101" pitchFamily="2" charset="-122"/>
                <a:ea typeface="Songti SC" panose="02010600040101010101" pitchFamily="2" charset="-122"/>
              </a:rPr>
              <a:t>的加速效果；</a:t>
            </a:r>
            <a:endParaRPr lang="en-US" altLang="zh-CN" sz="2000" dirty="0">
              <a:latin typeface="Songti SC" panose="02010600040101010101" pitchFamily="2" charset="-122"/>
              <a:ea typeface="Songti SC" panose="02010600040101010101" pitchFamily="2" charset="-122"/>
            </a:endParaRPr>
          </a:p>
          <a:p>
            <a:r>
              <a:rPr lang="zh-CN" altLang="en-US" sz="2000" dirty="0">
                <a:latin typeface="Songti SC" panose="02010600040101010101" pitchFamily="2" charset="-122"/>
                <a:ea typeface="Songti SC" panose="02010600040101010101" pitchFamily="2" charset="-122"/>
              </a:rPr>
              <a:t>相比于</a:t>
            </a:r>
            <a:r>
              <a:rPr lang="en-US" altLang="zh-CN" sz="2000" dirty="0">
                <a:latin typeface="Songti SC" panose="02010600040101010101" pitchFamily="2" charset="-122"/>
                <a:ea typeface="Songti SC" panose="02010600040101010101" pitchFamily="2" charset="-122"/>
              </a:rPr>
              <a:t>EW</a:t>
            </a:r>
            <a:r>
              <a:rPr lang="zh-CN" altLang="en-US" sz="2000" dirty="0">
                <a:latin typeface="Songti SC" panose="02010600040101010101" pitchFamily="2" charset="-122"/>
                <a:ea typeface="Songti SC" panose="02010600040101010101" pitchFamily="2" charset="-122"/>
              </a:rPr>
              <a:t>，在</a:t>
            </a:r>
            <a:r>
              <a:rPr lang="en-US" altLang="zh-CN" sz="2000" dirty="0">
                <a:latin typeface="Songti SC" panose="02010600040101010101" pitchFamily="2" charset="-122"/>
                <a:ea typeface="Songti SC" panose="02010600040101010101" pitchFamily="2" charset="-122"/>
              </a:rPr>
              <a:t>CUDA</a:t>
            </a:r>
            <a:r>
              <a:rPr lang="zh-CN" altLang="en-US" sz="2000" dirty="0">
                <a:latin typeface="Songti SC" panose="02010600040101010101" pitchFamily="2" charset="-122"/>
                <a:ea typeface="Songti SC" panose="02010600040101010101" pitchFamily="2" charset="-122"/>
              </a:rPr>
              <a:t> </a:t>
            </a:r>
            <a:r>
              <a:rPr lang="en-US" altLang="zh-CN" sz="2000" dirty="0">
                <a:latin typeface="Songti SC" panose="02010600040101010101" pitchFamily="2" charset="-122"/>
                <a:ea typeface="Songti SC" panose="02010600040101010101" pitchFamily="2" charset="-122"/>
              </a:rPr>
              <a:t>Core</a:t>
            </a:r>
            <a:r>
              <a:rPr lang="zh-CN" altLang="en-US" sz="2000" dirty="0">
                <a:latin typeface="Songti SC" panose="02010600040101010101" pitchFamily="2" charset="-122"/>
                <a:ea typeface="Songti SC" panose="02010600040101010101" pitchFamily="2" charset="-122"/>
              </a:rPr>
              <a:t>上达到</a:t>
            </a:r>
            <a:r>
              <a:rPr lang="en-US" altLang="zh-CN" sz="2000" b="1" u="sng" dirty="0">
                <a:solidFill>
                  <a:srgbClr val="FF0000"/>
                </a:solidFill>
                <a:latin typeface="Songti SC" panose="02010600040101010101" pitchFamily="2" charset="-122"/>
                <a:ea typeface="Songti SC" panose="02010600040101010101" pitchFamily="2" charset="-122"/>
              </a:rPr>
              <a:t>22</a:t>
            </a:r>
            <a:r>
              <a:rPr lang="zh-CN" altLang="en-US" sz="2000" b="1" u="sng" dirty="0">
                <a:solidFill>
                  <a:srgbClr val="FF0000"/>
                </a:solidFill>
                <a:latin typeface="Songti SC" panose="02010600040101010101" pitchFamily="2" charset="-122"/>
                <a:ea typeface="Songti SC" panose="02010600040101010101" pitchFamily="2" charset="-122"/>
              </a:rPr>
              <a:t>倍左右</a:t>
            </a:r>
            <a:r>
              <a:rPr lang="zh-CN" altLang="en-US" sz="2000" dirty="0">
                <a:latin typeface="Songti SC" panose="02010600040101010101" pitchFamily="2" charset="-122"/>
                <a:ea typeface="Songti SC" panose="02010600040101010101" pitchFamily="2" charset="-122"/>
              </a:rPr>
              <a:t>的加速效果。</a:t>
            </a:r>
            <a:endParaRPr lang="en-US" altLang="zh-CN" sz="2000" dirty="0">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7CB63325-77E0-687A-36D1-AFDACA98C939}"/>
              </a:ext>
            </a:extLst>
          </p:cNvPr>
          <p:cNvPicPr>
            <a:picLocks noChangeAspect="1"/>
          </p:cNvPicPr>
          <p:nvPr/>
        </p:nvPicPr>
        <p:blipFill rotWithShape="1">
          <a:blip r:embed="rId3"/>
          <a:srcRect b="11560"/>
          <a:stretch/>
        </p:blipFill>
        <p:spPr>
          <a:xfrm>
            <a:off x="1961982" y="913403"/>
            <a:ext cx="7420558" cy="3510309"/>
          </a:xfrm>
          <a:prstGeom prst="rect">
            <a:avLst/>
          </a:prstGeom>
        </p:spPr>
      </p:pic>
      <p:sp>
        <p:nvSpPr>
          <p:cNvPr id="4" name="Content Placeholder 2">
            <a:extLst>
              <a:ext uri="{FF2B5EF4-FFF2-40B4-BE49-F238E27FC236}">
                <a16:creationId xmlns:a16="http://schemas.microsoft.com/office/drawing/2014/main" id="{E167591D-8A20-6F25-C157-F29F3B7A7D5C}"/>
              </a:ext>
            </a:extLst>
          </p:cNvPr>
          <p:cNvSpPr txBox="1">
            <a:spLocks/>
          </p:cNvSpPr>
          <p:nvPr/>
        </p:nvSpPr>
        <p:spPr>
          <a:xfrm>
            <a:off x="3052551" y="4370116"/>
            <a:ext cx="1599436" cy="43529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ongti SC" panose="02010600040101010101" pitchFamily="2" charset="-122"/>
                <a:ea typeface="Songti SC" panose="02010600040101010101" pitchFamily="2" charset="-122"/>
              </a:rPr>
              <a:t>Tensor</a:t>
            </a:r>
            <a:r>
              <a:rPr lang="zh-CN" altLang="en-US" sz="2000" dirty="0">
                <a:latin typeface="Songti SC" panose="02010600040101010101" pitchFamily="2" charset="-122"/>
                <a:ea typeface="Songti SC" panose="02010600040101010101" pitchFamily="2" charset="-122"/>
              </a:rPr>
              <a:t> </a:t>
            </a:r>
            <a:r>
              <a:rPr lang="en-US" altLang="zh-CN" sz="2000" dirty="0">
                <a:latin typeface="Songti SC" panose="02010600040101010101" pitchFamily="2" charset="-122"/>
                <a:ea typeface="Songti SC" panose="02010600040101010101" pitchFamily="2" charset="-122"/>
              </a:rPr>
              <a:t>Core</a:t>
            </a:r>
            <a:endParaRPr lang="en-US" sz="1800" dirty="0">
              <a:latin typeface="Songti SC" panose="02010600040101010101" pitchFamily="2" charset="-122"/>
              <a:ea typeface="Songti SC" panose="02010600040101010101" pitchFamily="2" charset="-122"/>
            </a:endParaRPr>
          </a:p>
        </p:txBody>
      </p:sp>
      <p:sp>
        <p:nvSpPr>
          <p:cNvPr id="6" name="Content Placeholder 2">
            <a:extLst>
              <a:ext uri="{FF2B5EF4-FFF2-40B4-BE49-F238E27FC236}">
                <a16:creationId xmlns:a16="http://schemas.microsoft.com/office/drawing/2014/main" id="{25BAD590-11D6-5114-DDD7-B674BDFEE849}"/>
              </a:ext>
            </a:extLst>
          </p:cNvPr>
          <p:cNvSpPr txBox="1">
            <a:spLocks/>
          </p:cNvSpPr>
          <p:nvPr/>
        </p:nvSpPr>
        <p:spPr>
          <a:xfrm>
            <a:off x="7086851" y="4370116"/>
            <a:ext cx="1599436" cy="43529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ongti SC" panose="02010600040101010101" pitchFamily="2" charset="-122"/>
                <a:ea typeface="Songti SC" panose="02010600040101010101" pitchFamily="2" charset="-122"/>
              </a:rPr>
              <a:t>CUDA</a:t>
            </a:r>
            <a:r>
              <a:rPr lang="zh-CN" altLang="en-US" sz="2000" dirty="0">
                <a:latin typeface="Songti SC" panose="02010600040101010101" pitchFamily="2" charset="-122"/>
                <a:ea typeface="Songti SC" panose="02010600040101010101" pitchFamily="2" charset="-122"/>
              </a:rPr>
              <a:t> </a:t>
            </a:r>
            <a:r>
              <a:rPr lang="en-US" altLang="zh-CN" sz="2000" dirty="0">
                <a:latin typeface="Songti SC" panose="02010600040101010101" pitchFamily="2" charset="-122"/>
                <a:ea typeface="Songti SC" panose="02010600040101010101" pitchFamily="2" charset="-122"/>
              </a:rPr>
              <a:t>Core</a:t>
            </a:r>
            <a:endParaRPr lang="en-US" sz="1800" dirty="0">
              <a:latin typeface="Songti SC" panose="02010600040101010101" pitchFamily="2" charset="-122"/>
              <a:ea typeface="Songti SC" panose="02010600040101010101" pitchFamily="2" charset="-122"/>
            </a:endParaRPr>
          </a:p>
        </p:txBody>
      </p:sp>
      <p:sp>
        <p:nvSpPr>
          <p:cNvPr id="7" name="灯片编号占位符 6">
            <a:extLst>
              <a:ext uri="{FF2B5EF4-FFF2-40B4-BE49-F238E27FC236}">
                <a16:creationId xmlns:a16="http://schemas.microsoft.com/office/drawing/2014/main" id="{11DB23E8-7C15-5DC4-6804-7A9385C75EAB}"/>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23</a:t>
            </a:fld>
            <a:endParaRPr lang="zh-CN" altLang="en-US"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722261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小结</a:t>
            </a:r>
          </a:p>
        </p:txBody>
      </p:sp>
      <p:sp>
        <p:nvSpPr>
          <p:cNvPr id="9" name="矩形: 圆角 8">
            <a:extLst>
              <a:ext uri="{FF2B5EF4-FFF2-40B4-BE49-F238E27FC236}">
                <a16:creationId xmlns:a16="http://schemas.microsoft.com/office/drawing/2014/main" id="{8F74F224-48EC-462B-BF6E-875C52DAA32F}"/>
              </a:ext>
            </a:extLst>
          </p:cNvPr>
          <p:cNvSpPr/>
          <p:nvPr/>
        </p:nvSpPr>
        <p:spPr>
          <a:xfrm>
            <a:off x="1060190" y="936661"/>
            <a:ext cx="10071620" cy="329603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latin typeface="Songti SC" panose="02010600040101010101" pitchFamily="2" charset="-122"/>
              <a:ea typeface="Songti SC" panose="02010600040101010101" pitchFamily="2" charset="-122"/>
            </a:endParaRPr>
          </a:p>
        </p:txBody>
      </p:sp>
      <p:sp>
        <p:nvSpPr>
          <p:cNvPr id="11" name="平行四边形 10">
            <a:extLst>
              <a:ext uri="{FF2B5EF4-FFF2-40B4-BE49-F238E27FC236}">
                <a16:creationId xmlns:a16="http://schemas.microsoft.com/office/drawing/2014/main" id="{46DCB084-08AF-4AB1-B64F-F8BDCCAD3953}"/>
              </a:ext>
            </a:extLst>
          </p:cNvPr>
          <p:cNvSpPr/>
          <p:nvPr/>
        </p:nvSpPr>
        <p:spPr>
          <a:xfrm>
            <a:off x="1236415" y="104738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1126B569-29BD-45FA-B041-68D15E4ECCCD}"/>
              </a:ext>
            </a:extLst>
          </p:cNvPr>
          <p:cNvSpPr txBox="1"/>
          <p:nvPr/>
        </p:nvSpPr>
        <p:spPr>
          <a:xfrm>
            <a:off x="1709984" y="1579597"/>
            <a:ext cx="9108649" cy="2590261"/>
          </a:xfrm>
          <a:prstGeom prst="rect">
            <a:avLst/>
          </a:prstGeom>
          <a:noFill/>
        </p:spPr>
        <p:txBody>
          <a:bodyPr wrap="square" rtlCol="0">
            <a:spAutoFit/>
          </a:bodyPr>
          <a:lstStyle/>
          <a:p>
            <a:pPr>
              <a:lnSpc>
                <a:spcPct val="130000"/>
              </a:lnSpc>
            </a:pPr>
            <a:r>
              <a:rPr lang="en-US" altLang="zh-CN" b="1" dirty="0">
                <a:solidFill>
                  <a:schemeClr val="accent1"/>
                </a:solidFill>
                <a:latin typeface="Songti SC" panose="02010600040101010101" pitchFamily="2" charset="-122"/>
                <a:ea typeface="Songti SC" panose="02010600040101010101" pitchFamily="2" charset="-122"/>
              </a:rPr>
              <a:t>Guo, Cong, </a:t>
            </a:r>
            <a:r>
              <a:rPr lang="en-US" altLang="zh-CN" dirty="0">
                <a:latin typeface="Songti SC" panose="02010600040101010101" pitchFamily="2" charset="-122"/>
                <a:ea typeface="Songti SC" panose="02010600040101010101" pitchFamily="2" charset="-122"/>
              </a:rPr>
              <a:t>Bo Yang Hsueh, </a:t>
            </a:r>
            <a:r>
              <a:rPr lang="en-US" altLang="zh-CN" dirty="0" err="1">
                <a:latin typeface="Songti SC" panose="02010600040101010101" pitchFamily="2" charset="-122"/>
                <a:ea typeface="Songti SC" panose="02010600040101010101" pitchFamily="2" charset="-122"/>
              </a:rPr>
              <a:t>Jingwen</a:t>
            </a:r>
            <a:r>
              <a:rPr lang="en-US" altLang="zh-CN" dirty="0">
                <a:latin typeface="Songti SC" panose="02010600040101010101" pitchFamily="2" charset="-122"/>
                <a:ea typeface="Songti SC" panose="02010600040101010101" pitchFamily="2" charset="-122"/>
              </a:rPr>
              <a:t> </a:t>
            </a:r>
            <a:r>
              <a:rPr lang="en-US" altLang="zh-CN" dirty="0" err="1">
                <a:latin typeface="Songti SC" panose="02010600040101010101" pitchFamily="2" charset="-122"/>
                <a:ea typeface="Songti SC" panose="02010600040101010101" pitchFamily="2" charset="-122"/>
              </a:rPr>
              <a:t>Leng</a:t>
            </a:r>
            <a:r>
              <a:rPr lang="en-US" altLang="zh-CN" dirty="0">
                <a:latin typeface="Songti SC" panose="02010600040101010101" pitchFamily="2" charset="-122"/>
                <a:ea typeface="Songti SC" panose="02010600040101010101" pitchFamily="2" charset="-122"/>
              </a:rPr>
              <a:t>, </a:t>
            </a:r>
            <a:r>
              <a:rPr lang="en-US" altLang="zh-CN" dirty="0" err="1">
                <a:latin typeface="Songti SC" panose="02010600040101010101" pitchFamily="2" charset="-122"/>
                <a:ea typeface="Songti SC" panose="02010600040101010101" pitchFamily="2" charset="-122"/>
              </a:rPr>
              <a:t>Yuxian</a:t>
            </a:r>
            <a:r>
              <a:rPr lang="en-US" altLang="zh-CN" dirty="0">
                <a:latin typeface="Songti SC" panose="02010600040101010101" pitchFamily="2" charset="-122"/>
                <a:ea typeface="Songti SC" panose="02010600040101010101" pitchFamily="2" charset="-122"/>
              </a:rPr>
              <a:t> </a:t>
            </a:r>
            <a:r>
              <a:rPr lang="en-US" altLang="zh-CN" dirty="0" err="1">
                <a:latin typeface="Songti SC" panose="02010600040101010101" pitchFamily="2" charset="-122"/>
                <a:ea typeface="Songti SC" panose="02010600040101010101" pitchFamily="2" charset="-122"/>
              </a:rPr>
              <a:t>Qiu</a:t>
            </a:r>
            <a:r>
              <a:rPr lang="en-US" altLang="zh-CN" dirty="0">
                <a:latin typeface="Songti SC" panose="02010600040101010101" pitchFamily="2" charset="-122"/>
                <a:ea typeface="Songti SC" panose="02010600040101010101" pitchFamily="2" charset="-122"/>
              </a:rPr>
              <a:t>, Yue Guan, </a:t>
            </a:r>
            <a:r>
              <a:rPr lang="en-US" altLang="zh-CN" dirty="0" err="1">
                <a:latin typeface="Songti SC" panose="02010600040101010101" pitchFamily="2" charset="-122"/>
                <a:ea typeface="Songti SC" panose="02010600040101010101" pitchFamily="2" charset="-122"/>
              </a:rPr>
              <a:t>Zehuan</a:t>
            </a:r>
            <a:r>
              <a:rPr lang="en-US" altLang="zh-CN" dirty="0">
                <a:latin typeface="Songti SC" panose="02010600040101010101" pitchFamily="2" charset="-122"/>
                <a:ea typeface="Songti SC" panose="02010600040101010101" pitchFamily="2" charset="-122"/>
              </a:rPr>
              <a:t> Wang, </a:t>
            </a:r>
            <a:r>
              <a:rPr lang="en-US" altLang="zh-CN" dirty="0" err="1">
                <a:latin typeface="Songti SC" panose="02010600040101010101" pitchFamily="2" charset="-122"/>
                <a:ea typeface="Songti SC" panose="02010600040101010101" pitchFamily="2" charset="-122"/>
              </a:rPr>
              <a:t>Xiaoying</a:t>
            </a:r>
            <a:r>
              <a:rPr lang="en-US" altLang="zh-CN" dirty="0">
                <a:latin typeface="Songti SC" panose="02010600040101010101" pitchFamily="2" charset="-122"/>
                <a:ea typeface="Songti SC" panose="02010600040101010101" pitchFamily="2" charset="-122"/>
              </a:rPr>
              <a:t> Jia, </a:t>
            </a:r>
            <a:r>
              <a:rPr lang="en-US" altLang="zh-CN" dirty="0" err="1">
                <a:latin typeface="Songti SC" panose="02010600040101010101" pitchFamily="2" charset="-122"/>
                <a:ea typeface="Songti SC" panose="02010600040101010101" pitchFamily="2" charset="-122"/>
              </a:rPr>
              <a:t>Xipeng</a:t>
            </a:r>
            <a:r>
              <a:rPr lang="en-US" altLang="zh-CN" dirty="0">
                <a:latin typeface="Songti SC" panose="02010600040101010101" pitchFamily="2" charset="-122"/>
                <a:ea typeface="Songti SC" panose="02010600040101010101" pitchFamily="2" charset="-122"/>
              </a:rPr>
              <a:t> Li, </a:t>
            </a:r>
            <a:r>
              <a:rPr lang="en-US" altLang="zh-CN" dirty="0" err="1">
                <a:latin typeface="Songti SC" panose="02010600040101010101" pitchFamily="2" charset="-122"/>
                <a:ea typeface="Songti SC" panose="02010600040101010101" pitchFamily="2" charset="-122"/>
              </a:rPr>
              <a:t>Minyi</a:t>
            </a:r>
            <a:r>
              <a:rPr lang="en-US" altLang="zh-CN" dirty="0">
                <a:latin typeface="Songti SC" panose="02010600040101010101" pitchFamily="2" charset="-122"/>
                <a:ea typeface="Songti SC" panose="02010600040101010101" pitchFamily="2" charset="-122"/>
              </a:rPr>
              <a:t> Guo, and </a:t>
            </a:r>
            <a:r>
              <a:rPr lang="en-US" altLang="zh-CN" dirty="0" err="1">
                <a:latin typeface="Songti SC" panose="02010600040101010101" pitchFamily="2" charset="-122"/>
                <a:ea typeface="Songti SC" panose="02010600040101010101" pitchFamily="2" charset="-122"/>
              </a:rPr>
              <a:t>Yuhao</a:t>
            </a:r>
            <a:r>
              <a:rPr lang="en-US" altLang="zh-CN" dirty="0">
                <a:latin typeface="Songti SC" panose="02010600040101010101" pitchFamily="2" charset="-122"/>
                <a:ea typeface="Songti SC" panose="02010600040101010101" pitchFamily="2" charset="-122"/>
              </a:rPr>
              <a:t> Zhu. "Accelerating sparse DNN models without hardware-support via tile-wise sparsity." </a:t>
            </a:r>
            <a:r>
              <a:rPr lang="en-US" altLang="zh-CN" dirty="0">
                <a:solidFill>
                  <a:schemeClr val="accent1"/>
                </a:solidFill>
                <a:latin typeface="Songti SC" panose="02010600040101010101" pitchFamily="2" charset="-122"/>
                <a:ea typeface="Songti SC" panose="02010600040101010101" pitchFamily="2" charset="-122"/>
              </a:rPr>
              <a:t>SC20</a:t>
            </a:r>
            <a:r>
              <a:rPr lang="en-US" altLang="zh-CN" dirty="0">
                <a:latin typeface="Songti SC" panose="02010600040101010101" pitchFamily="2" charset="-122"/>
                <a:ea typeface="Songti SC" panose="02010600040101010101" pitchFamily="2" charset="-122"/>
              </a:rPr>
              <a:t>. </a:t>
            </a:r>
            <a:endParaRPr lang="en-US" altLang="zh-CN" dirty="0">
              <a:solidFill>
                <a:schemeClr val="tx1">
                  <a:lumMod val="75000"/>
                  <a:lumOff val="25000"/>
                </a:schemeClr>
              </a:solidFill>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zh-CN" altLang="en-US" b="1" dirty="0">
                <a:solidFill>
                  <a:schemeClr val="tx1">
                    <a:lumMod val="75000"/>
                    <a:lumOff val="25000"/>
                  </a:schemeClr>
                </a:solidFill>
                <a:latin typeface="Songti SC" panose="02010600040101010101" pitchFamily="2" charset="-122"/>
                <a:ea typeface="Songti SC" panose="02010600040101010101" pitchFamily="2" charset="-122"/>
              </a:rPr>
              <a:t>作者序：</a:t>
            </a:r>
            <a:r>
              <a:rPr lang="zh-CN" altLang="en-US" b="1" dirty="0">
                <a:solidFill>
                  <a:schemeClr val="accent1"/>
                </a:solidFill>
                <a:latin typeface="Songti SC" panose="02010600040101010101" pitchFamily="2" charset="-122"/>
                <a:ea typeface="Songti SC" panose="02010600040101010101" pitchFamily="2" charset="-122"/>
              </a:rPr>
              <a:t>第一作者</a:t>
            </a:r>
            <a:endParaRPr lang="en-US" altLang="zh-CN" b="1" dirty="0">
              <a:solidFill>
                <a:schemeClr val="accent1"/>
              </a:solidFill>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en-US" altLang="zh-CN" b="1" dirty="0">
                <a:latin typeface="Songti SC" panose="02010600040101010101" pitchFamily="2" charset="-122"/>
                <a:ea typeface="Songti SC" panose="02010600040101010101" pitchFamily="2" charset="-122"/>
              </a:rPr>
              <a:t>CCF-A</a:t>
            </a:r>
            <a:r>
              <a:rPr lang="zh-CN" altLang="en-US" b="1" dirty="0">
                <a:latin typeface="Songti SC" panose="02010600040101010101" pitchFamily="2" charset="-122"/>
                <a:ea typeface="Songti SC" panose="02010600040101010101" pitchFamily="2" charset="-122"/>
              </a:rPr>
              <a:t>类会议</a:t>
            </a:r>
            <a:endParaRPr lang="en-US" altLang="zh-CN" b="1" dirty="0">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zh-CN" altLang="en-US" b="1" dirty="0">
                <a:latin typeface="Songti SC" panose="02010600040101010101" pitchFamily="2" charset="-122"/>
                <a:ea typeface="Songti SC" panose="02010600040101010101" pitchFamily="2" charset="-122"/>
              </a:rPr>
              <a:t>代码已开源，超过</a:t>
            </a:r>
            <a:r>
              <a:rPr lang="en-US" altLang="zh-CN" b="1" dirty="0">
                <a:latin typeface="Songti SC" panose="02010600040101010101" pitchFamily="2" charset="-122"/>
                <a:ea typeface="Songti SC" panose="02010600040101010101" pitchFamily="2" charset="-122"/>
              </a:rPr>
              <a:t>130</a:t>
            </a:r>
            <a:r>
              <a:rPr lang="zh-CN" altLang="en-US" b="1" dirty="0">
                <a:latin typeface="Songti SC" panose="02010600040101010101" pitchFamily="2" charset="-122"/>
                <a:ea typeface="Songti SC" panose="02010600040101010101" pitchFamily="2" charset="-122"/>
              </a:rPr>
              <a:t>星</a:t>
            </a:r>
            <a:endParaRPr lang="en-US" altLang="zh-CN" b="1" dirty="0">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zh-CN" altLang="en-US" b="1" dirty="0">
                <a:latin typeface="Songti SC" panose="02010600040101010101" pitchFamily="2" charset="-122"/>
                <a:ea typeface="Songti SC" panose="02010600040101010101" pitchFamily="2" charset="-122"/>
              </a:rPr>
              <a:t>文章引用量超过</a:t>
            </a:r>
            <a:r>
              <a:rPr lang="en-US" altLang="zh-CN" b="1" dirty="0">
                <a:latin typeface="Songti SC" panose="02010600040101010101" pitchFamily="2" charset="-122"/>
                <a:ea typeface="Songti SC" panose="02010600040101010101" pitchFamily="2" charset="-122"/>
              </a:rPr>
              <a:t>60</a:t>
            </a:r>
            <a:r>
              <a:rPr lang="zh-CN" altLang="en-US" b="1" dirty="0">
                <a:latin typeface="Songti SC" panose="02010600040101010101" pitchFamily="2" charset="-122"/>
                <a:ea typeface="Songti SC" panose="02010600040101010101" pitchFamily="2" charset="-122"/>
              </a:rPr>
              <a:t>个</a:t>
            </a:r>
            <a:endParaRPr lang="en-US" altLang="zh-CN" b="1" dirty="0">
              <a:latin typeface="Songti SC" panose="02010600040101010101" pitchFamily="2" charset="-122"/>
              <a:ea typeface="Songti SC" panose="02010600040101010101" pitchFamily="2" charset="-122"/>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725129" y="392367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0" name="文本框 45">
            <a:extLst>
              <a:ext uri="{FF2B5EF4-FFF2-40B4-BE49-F238E27FC236}">
                <a16:creationId xmlns:a16="http://schemas.microsoft.com/office/drawing/2014/main" id="{EDAF6616-CE5C-C541-876A-6799C675BA3D}"/>
              </a:ext>
            </a:extLst>
          </p:cNvPr>
          <p:cNvSpPr txBox="1"/>
          <p:nvPr/>
        </p:nvSpPr>
        <p:spPr>
          <a:xfrm>
            <a:off x="1757423" y="1047384"/>
            <a:ext cx="7038914" cy="584775"/>
          </a:xfrm>
          <a:prstGeom prst="rect">
            <a:avLst/>
          </a:prstGeom>
          <a:noFill/>
        </p:spPr>
        <p:txBody>
          <a:bodyPr wrap="square" rtlCol="0">
            <a:spAutoFit/>
          </a:bodyPr>
          <a:lstStyle/>
          <a:p>
            <a:r>
              <a:rPr lang="en-US" altLang="zh-CN" sz="3200" b="1" dirty="0">
                <a:solidFill>
                  <a:schemeClr val="tx1">
                    <a:lumMod val="75000"/>
                    <a:lumOff val="25000"/>
                  </a:schemeClr>
                </a:solidFill>
                <a:latin typeface="Songti SC" panose="02010600040101010101" pitchFamily="2" charset="-122"/>
                <a:ea typeface="Songti SC" panose="02010600040101010101" pitchFamily="2" charset="-122"/>
              </a:rPr>
              <a:t>SC</a:t>
            </a:r>
            <a:r>
              <a:rPr lang="zh-CN" altLang="en-US" sz="3200" b="1" dirty="0">
                <a:solidFill>
                  <a:schemeClr val="tx1">
                    <a:lumMod val="75000"/>
                    <a:lumOff val="25000"/>
                  </a:schemeClr>
                </a:solidFill>
                <a:latin typeface="Songti SC" panose="02010600040101010101" pitchFamily="2" charset="-122"/>
                <a:ea typeface="Songti SC" panose="02010600040101010101" pitchFamily="2" charset="-122"/>
              </a:rPr>
              <a:t> </a:t>
            </a:r>
            <a:r>
              <a:rPr lang="en-US" altLang="zh-CN" sz="3200" b="1" dirty="0">
                <a:solidFill>
                  <a:schemeClr val="tx1">
                    <a:lumMod val="75000"/>
                    <a:lumOff val="25000"/>
                  </a:schemeClr>
                </a:solidFill>
                <a:latin typeface="Songti SC" panose="02010600040101010101" pitchFamily="2" charset="-122"/>
                <a:ea typeface="Songti SC" panose="02010600040101010101" pitchFamily="2" charset="-122"/>
              </a:rPr>
              <a:t>2020 </a:t>
            </a:r>
            <a:endParaRPr lang="zh-CN" altLang="en-US" sz="3200" b="1" dirty="0">
              <a:solidFill>
                <a:schemeClr val="tx1">
                  <a:lumMod val="75000"/>
                  <a:lumOff val="25000"/>
                </a:schemeClr>
              </a:solidFill>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2CAD80CD-CA67-10CF-0944-954CA45B4F83}"/>
              </a:ext>
            </a:extLst>
          </p:cNvPr>
          <p:cNvPicPr>
            <a:picLocks noChangeAspect="1"/>
          </p:cNvPicPr>
          <p:nvPr/>
        </p:nvPicPr>
        <p:blipFill>
          <a:blip r:embed="rId3"/>
          <a:stretch>
            <a:fillRect/>
          </a:stretch>
        </p:blipFill>
        <p:spPr>
          <a:xfrm>
            <a:off x="6616372" y="2821239"/>
            <a:ext cx="3409538" cy="957321"/>
          </a:xfrm>
          <a:prstGeom prst="rect">
            <a:avLst/>
          </a:prstGeom>
        </p:spPr>
      </p:pic>
      <p:sp>
        <p:nvSpPr>
          <p:cNvPr id="6" name="灯片编号占位符 5">
            <a:extLst>
              <a:ext uri="{FF2B5EF4-FFF2-40B4-BE49-F238E27FC236}">
                <a16:creationId xmlns:a16="http://schemas.microsoft.com/office/drawing/2014/main" id="{3DBEE119-4DEE-5068-B8AF-DC1579C3CC08}"/>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24</a:t>
            </a:fld>
            <a:endParaRPr lang="zh-CN" altLang="en-US"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BDEC8108-AEFF-BE12-5F0D-35002A428E97}"/>
              </a:ext>
            </a:extLst>
          </p:cNvPr>
          <p:cNvPicPr>
            <a:picLocks noChangeAspect="1"/>
          </p:cNvPicPr>
          <p:nvPr/>
        </p:nvPicPr>
        <p:blipFill>
          <a:blip r:embed="rId4"/>
          <a:stretch>
            <a:fillRect/>
          </a:stretch>
        </p:blipFill>
        <p:spPr>
          <a:xfrm>
            <a:off x="2247301" y="4614071"/>
            <a:ext cx="1318284" cy="1328664"/>
          </a:xfrm>
          <a:prstGeom prst="rect">
            <a:avLst/>
          </a:prstGeom>
        </p:spPr>
      </p:pic>
      <p:pic>
        <p:nvPicPr>
          <p:cNvPr id="7" name="图片 6">
            <a:extLst>
              <a:ext uri="{FF2B5EF4-FFF2-40B4-BE49-F238E27FC236}">
                <a16:creationId xmlns:a16="http://schemas.microsoft.com/office/drawing/2014/main" id="{13180C2E-2885-322C-E934-CA558277F86A}"/>
              </a:ext>
            </a:extLst>
          </p:cNvPr>
          <p:cNvPicPr>
            <a:picLocks noChangeAspect="1"/>
          </p:cNvPicPr>
          <p:nvPr/>
        </p:nvPicPr>
        <p:blipFill>
          <a:blip r:embed="rId5"/>
          <a:stretch>
            <a:fillRect/>
          </a:stretch>
        </p:blipFill>
        <p:spPr>
          <a:xfrm>
            <a:off x="5375814" y="4636134"/>
            <a:ext cx="1318284" cy="1328664"/>
          </a:xfrm>
          <a:prstGeom prst="rect">
            <a:avLst/>
          </a:prstGeom>
        </p:spPr>
      </p:pic>
      <p:pic>
        <p:nvPicPr>
          <p:cNvPr id="8" name="图片 7">
            <a:extLst>
              <a:ext uri="{FF2B5EF4-FFF2-40B4-BE49-F238E27FC236}">
                <a16:creationId xmlns:a16="http://schemas.microsoft.com/office/drawing/2014/main" id="{75EC54B8-26B0-B900-8A72-1AF664C459BB}"/>
              </a:ext>
            </a:extLst>
          </p:cNvPr>
          <p:cNvPicPr>
            <a:picLocks noChangeAspect="1"/>
          </p:cNvPicPr>
          <p:nvPr/>
        </p:nvPicPr>
        <p:blipFill>
          <a:blip r:embed="rId6"/>
          <a:stretch>
            <a:fillRect/>
          </a:stretch>
        </p:blipFill>
        <p:spPr>
          <a:xfrm rot="16200000">
            <a:off x="4343699" y="4925816"/>
            <a:ext cx="254000" cy="749300"/>
          </a:xfrm>
          <a:prstGeom prst="rect">
            <a:avLst/>
          </a:prstGeom>
        </p:spPr>
      </p:pic>
      <p:sp>
        <p:nvSpPr>
          <p:cNvPr id="13" name="文本框 12">
            <a:extLst>
              <a:ext uri="{FF2B5EF4-FFF2-40B4-BE49-F238E27FC236}">
                <a16:creationId xmlns:a16="http://schemas.microsoft.com/office/drawing/2014/main" id="{61D7CE58-CD58-22A7-3DE8-BCAC66D734D3}"/>
              </a:ext>
            </a:extLst>
          </p:cNvPr>
          <p:cNvSpPr txBox="1"/>
          <p:nvPr/>
        </p:nvSpPr>
        <p:spPr>
          <a:xfrm>
            <a:off x="7081601" y="4955237"/>
            <a:ext cx="2150853" cy="646331"/>
          </a:xfrm>
          <a:prstGeom prst="rect">
            <a:avLst/>
          </a:prstGeom>
          <a:noFill/>
        </p:spPr>
        <p:txBody>
          <a:bodyPr wrap="square">
            <a:spAutoFit/>
          </a:bodyPr>
          <a:lstStyle/>
          <a:p>
            <a:pPr algn="ctr"/>
            <a:r>
              <a:rPr lang="zh-CN" altLang="en-US" dirty="0">
                <a:solidFill>
                  <a:srgbClr val="000000"/>
                </a:solidFill>
                <a:effectLst/>
                <a:latin typeface="Songti SC" panose="02010600040101010101" pitchFamily="2" charset="-122"/>
                <a:ea typeface="Songti SC" panose="02010600040101010101" pitchFamily="2" charset="-122"/>
              </a:rPr>
              <a:t>结构化稀疏</a:t>
            </a:r>
          </a:p>
          <a:p>
            <a:pPr algn="ctr"/>
            <a:r>
              <a:rPr lang="zh-CN" altLang="en-US" dirty="0">
                <a:solidFill>
                  <a:srgbClr val="000000"/>
                </a:solidFill>
                <a:effectLst/>
                <a:latin typeface="Songti SC" panose="02010600040101010101" pitchFamily="2" charset="-122"/>
                <a:ea typeface="Songti SC" panose="02010600040101010101" pitchFamily="2" charset="-122"/>
              </a:rPr>
              <a:t>综合性能提升</a:t>
            </a:r>
          </a:p>
        </p:txBody>
      </p:sp>
      <p:sp>
        <p:nvSpPr>
          <p:cNvPr id="16" name="文本框 15">
            <a:extLst>
              <a:ext uri="{FF2B5EF4-FFF2-40B4-BE49-F238E27FC236}">
                <a16:creationId xmlns:a16="http://schemas.microsoft.com/office/drawing/2014/main" id="{2C40717D-453E-FD39-C136-0DCF90C3CA2C}"/>
              </a:ext>
            </a:extLst>
          </p:cNvPr>
          <p:cNvSpPr txBox="1"/>
          <p:nvPr/>
        </p:nvSpPr>
        <p:spPr>
          <a:xfrm>
            <a:off x="2353665" y="6075007"/>
            <a:ext cx="3910643" cy="369332"/>
          </a:xfrm>
          <a:prstGeom prst="rect">
            <a:avLst/>
          </a:prstGeom>
          <a:noFill/>
        </p:spPr>
        <p:txBody>
          <a:bodyPr wrap="square">
            <a:spAutoFit/>
          </a:bodyPr>
          <a:lstStyle/>
          <a:p>
            <a:pPr algn="ctr"/>
            <a:r>
              <a:rPr lang="zh-CN" altLang="en-US" dirty="0">
                <a:solidFill>
                  <a:srgbClr val="000000"/>
                </a:solidFill>
                <a:effectLst/>
                <a:latin typeface="Songti SC" panose="02010600040101010101" pitchFamily="2" charset="-122"/>
                <a:ea typeface="Songti SC" panose="02010600040101010101" pitchFamily="2" charset="-122"/>
              </a:rPr>
              <a:t>自上而下架构感知稀疏模式设计</a:t>
            </a:r>
          </a:p>
        </p:txBody>
      </p:sp>
    </p:spTree>
    <p:extLst>
      <p:ext uri="{BB962C8B-B14F-4D97-AF65-F5344CB8AC3E}">
        <p14:creationId xmlns:p14="http://schemas.microsoft.com/office/powerpoint/2010/main" val="1231262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a:extLst>
              <a:ext uri="{FF2B5EF4-FFF2-40B4-BE49-F238E27FC236}">
                <a16:creationId xmlns:a16="http://schemas.microsoft.com/office/drawing/2014/main" id="{80C2569C-3892-40D1-9264-F5FDDEF8C1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688" b="28688"/>
          <a:stretch>
            <a:fillRect/>
          </a:stretch>
        </p:blipFill>
        <p:spPr/>
      </p:pic>
      <p:sp>
        <p:nvSpPr>
          <p:cNvPr id="68" name="标题 67">
            <a:extLst>
              <a:ext uri="{FF2B5EF4-FFF2-40B4-BE49-F238E27FC236}">
                <a16:creationId xmlns:a16="http://schemas.microsoft.com/office/drawing/2014/main" id="{E5089217-EE99-4A8B-872E-52A90760B19F}"/>
              </a:ext>
            </a:extLst>
          </p:cNvPr>
          <p:cNvSpPr>
            <a:spLocks noGrp="1"/>
          </p:cNvSpPr>
          <p:nvPr>
            <p:ph type="title"/>
          </p:nvPr>
        </p:nvSpPr>
        <p:spPr>
          <a:xfrm>
            <a:off x="4654074" y="2450353"/>
            <a:ext cx="6646529" cy="1372024"/>
          </a:xfrm>
        </p:spPr>
        <p:txBody>
          <a:bodyPr/>
          <a:lstStyle/>
          <a:p>
            <a:r>
              <a:rPr lang="zh-CN" altLang="en-US" sz="2800" b="1" dirty="0">
                <a:effectLst/>
                <a:latin typeface="Songti SC" panose="02010600040101010101" pitchFamily="2" charset="-122"/>
                <a:ea typeface="Songti SC" panose="02010600040101010101" pitchFamily="2" charset="-122"/>
              </a:rPr>
              <a:t>研究内容二</a:t>
            </a:r>
            <a:br>
              <a:rPr lang="en-US" altLang="zh-CN" sz="2800" b="1" dirty="0">
                <a:effectLst/>
                <a:latin typeface="Songti SC" panose="02010600040101010101" pitchFamily="2" charset="-122"/>
                <a:ea typeface="Songti SC" panose="02010600040101010101" pitchFamily="2" charset="-122"/>
              </a:rPr>
            </a:br>
            <a:r>
              <a:rPr lang="zh-CN" altLang="en-US" sz="2800" b="1" dirty="0">
                <a:solidFill>
                  <a:schemeClr val="accent2"/>
                </a:solidFill>
                <a:effectLst/>
                <a:latin typeface="Songti SC" panose="02010600040101010101" pitchFamily="2" charset="-122"/>
                <a:ea typeface="Songti SC" panose="02010600040101010101" pitchFamily="2" charset="-122"/>
              </a:rPr>
              <a:t>面向深度神经网络的自适应数值类型架构</a:t>
            </a:r>
            <a:endParaRPr lang="zh-CN" altLang="en-US" sz="2800" dirty="0">
              <a:solidFill>
                <a:schemeClr val="accent2"/>
              </a:solidFill>
              <a:effectLst/>
              <a:latin typeface="Songti SC" panose="02010600040101010101" pitchFamily="2" charset="-122"/>
              <a:ea typeface="Songti SC" panose="02010600040101010101" pitchFamily="2" charset="-122"/>
            </a:endParaRPr>
          </a:p>
        </p:txBody>
      </p:sp>
      <p:grpSp>
        <p:nvGrpSpPr>
          <p:cNvPr id="2" name="组合 1">
            <a:extLst>
              <a:ext uri="{FF2B5EF4-FFF2-40B4-BE49-F238E27FC236}">
                <a16:creationId xmlns:a16="http://schemas.microsoft.com/office/drawing/2014/main" id="{B4CE5BB6-06BF-41FD-A1AC-622D2A987800}"/>
              </a:ext>
            </a:extLst>
          </p:cNvPr>
          <p:cNvGrpSpPr/>
          <p:nvPr/>
        </p:nvGrpSpPr>
        <p:grpSpPr>
          <a:xfrm>
            <a:off x="1048224" y="3047028"/>
            <a:ext cx="2895125" cy="3181080"/>
            <a:chOff x="1048225" y="3047028"/>
            <a:chExt cx="2862842" cy="3181080"/>
          </a:xfrm>
        </p:grpSpPr>
        <p:sp>
          <p:nvSpPr>
            <p:cNvPr id="5" name="矩形 4">
              <a:extLst>
                <a:ext uri="{FF2B5EF4-FFF2-40B4-BE49-F238E27FC236}">
                  <a16:creationId xmlns:a16="http://schemas.microsoft.com/office/drawing/2014/main" id="{C278869C-8A9B-484D-A8CD-A418D85E48F5}"/>
                </a:ext>
              </a:extLst>
            </p:cNvPr>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2</a:t>
              </a:r>
              <a:endParaRPr lang="zh-CN" altLang="en-US" sz="13800" b="1" dirty="0">
                <a:solidFill>
                  <a:schemeClr val="accent1"/>
                </a:solidFill>
              </a:endParaRPr>
            </a:p>
          </p:txBody>
        </p:sp>
        <p:sp>
          <p:nvSpPr>
            <p:cNvPr id="6" name="矩形 5">
              <a:extLst>
                <a:ext uri="{FF2B5EF4-FFF2-40B4-BE49-F238E27FC236}">
                  <a16:creationId xmlns:a16="http://schemas.microsoft.com/office/drawing/2014/main" id="{0E2FC511-10FB-41EF-AC21-71C44EA04771}"/>
                </a:ext>
              </a:extLst>
            </p:cNvPr>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68171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cs typeface="Times New Roman" panose="02020603050405020304" pitchFamily="18" charset="0"/>
              </a:rPr>
              <a:t>神经网络的量化</a:t>
            </a:r>
          </a:p>
        </p:txBody>
      </p:sp>
      <p:pic>
        <p:nvPicPr>
          <p:cNvPr id="4" name="图片 3">
            <a:extLst>
              <a:ext uri="{FF2B5EF4-FFF2-40B4-BE49-F238E27FC236}">
                <a16:creationId xmlns:a16="http://schemas.microsoft.com/office/drawing/2014/main" id="{E48CD38F-CA6E-FBAE-EA80-616E8001C659}"/>
              </a:ext>
            </a:extLst>
          </p:cNvPr>
          <p:cNvPicPr>
            <a:picLocks noChangeAspect="1"/>
          </p:cNvPicPr>
          <p:nvPr/>
        </p:nvPicPr>
        <p:blipFill>
          <a:blip r:embed="rId2"/>
          <a:stretch>
            <a:fillRect/>
          </a:stretch>
        </p:blipFill>
        <p:spPr>
          <a:xfrm>
            <a:off x="318131" y="2480495"/>
            <a:ext cx="3805654" cy="1751653"/>
          </a:xfrm>
          <a:prstGeom prst="rect">
            <a:avLst/>
          </a:prstGeom>
        </p:spPr>
      </p:pic>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cs typeface="Times New Roman" panose="02020603050405020304" pitchFamily="18" charset="0"/>
              </a:rPr>
              <a:pPr/>
              <a:t>26</a:t>
            </a:fld>
            <a:endParaRPr lang="zh-CN" altLang="en-US" dirty="0">
              <a:latin typeface="Songti SC" panose="02010600040101010101" pitchFamily="2" charset="-122"/>
              <a:ea typeface="Songti SC" panose="02010600040101010101" pitchFamily="2" charset="-122"/>
              <a:cs typeface="Times New Roman" panose="02020603050405020304" pitchFamily="18" charset="0"/>
            </a:endParaRPr>
          </a:p>
        </p:txBody>
      </p:sp>
      <p:sp>
        <p:nvSpPr>
          <p:cNvPr id="7" name="文本占位符 4">
            <a:extLst>
              <a:ext uri="{FF2B5EF4-FFF2-40B4-BE49-F238E27FC236}">
                <a16:creationId xmlns:a16="http://schemas.microsoft.com/office/drawing/2014/main" id="{2F84FCF0-6595-1414-AD63-E216927CD5C7}"/>
              </a:ext>
            </a:extLst>
          </p:cNvPr>
          <p:cNvSpPr txBox="1">
            <a:spLocks/>
          </p:cNvSpPr>
          <p:nvPr/>
        </p:nvSpPr>
        <p:spPr>
          <a:xfrm>
            <a:off x="551047" y="1128659"/>
            <a:ext cx="7377737" cy="1197830"/>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solidFill>
                  <a:schemeClr val="tx1"/>
                </a:solidFill>
                <a:latin typeface="Songti SC" panose="02010600040101010101" pitchFamily="2" charset="-122"/>
                <a:ea typeface="Songti SC" panose="02010600040101010101" pitchFamily="2" charset="-122"/>
                <a:cs typeface="Times New Roman" panose="02020603050405020304" pitchFamily="18" charset="0"/>
              </a:rPr>
              <a:t>神经网络的量化是目前应用最广泛的加速方法之一</a:t>
            </a:r>
            <a:endParaRPr kumimoji="1" lang="en-US" altLang="zh-CN" sz="2400" dirty="0">
              <a:solidFill>
                <a:schemeClr val="tx1"/>
              </a:solidFill>
              <a:latin typeface="Songti SC" panose="02010600040101010101" pitchFamily="2" charset="-122"/>
              <a:ea typeface="Songti SC" panose="02010600040101010101" pitchFamily="2" charset="-122"/>
              <a:cs typeface="Times New Roman" panose="02020603050405020304" pitchFamily="18" charset="0"/>
            </a:endParaRPr>
          </a:p>
          <a:p>
            <a:pPr lvl="1"/>
            <a:r>
              <a:rPr kumimoji="1" lang="zh-CN" altLang="en-US" sz="2400" dirty="0">
                <a:solidFill>
                  <a:schemeClr val="tx1"/>
                </a:solidFill>
                <a:latin typeface="Songti SC" panose="02010600040101010101" pitchFamily="2" charset="-122"/>
                <a:ea typeface="Songti SC" panose="02010600040101010101" pitchFamily="2" charset="-122"/>
                <a:cs typeface="Times New Roman" panose="02020603050405020304" pitchFamily="18" charset="0"/>
              </a:rPr>
              <a:t>可以有效降低神经网络的计算量和参数量</a:t>
            </a:r>
          </a:p>
          <a:p>
            <a:pPr lvl="1"/>
            <a:endParaRPr kumimoji="1" lang="zh-CN" altLang="en-US" sz="2400" dirty="0">
              <a:solidFill>
                <a:schemeClr val="tx1"/>
              </a:solidFill>
              <a:latin typeface="Songti SC" panose="02010600040101010101" pitchFamily="2" charset="-122"/>
              <a:ea typeface="Songti SC" panose="02010600040101010101" pitchFamily="2" charset="-122"/>
              <a:cs typeface="Times New Roman" panose="02020603050405020304" pitchFamily="18" charset="0"/>
            </a:endParaRPr>
          </a:p>
          <a:p>
            <a:endParaRPr kumimoji="1" lang="en-US" altLang="zh-CN" sz="2400" dirty="0">
              <a:solidFill>
                <a:schemeClr val="tx1"/>
              </a:solidFill>
              <a:latin typeface="Songti SC" panose="02010600040101010101" pitchFamily="2" charset="-122"/>
              <a:ea typeface="Songti SC" panose="02010600040101010101" pitchFamily="2" charset="-122"/>
            </a:endParaRPr>
          </a:p>
        </p:txBody>
      </p:sp>
      <p:pic>
        <p:nvPicPr>
          <p:cNvPr id="9" name="图片 4">
            <a:extLst>
              <a:ext uri="{FF2B5EF4-FFF2-40B4-BE49-F238E27FC236}">
                <a16:creationId xmlns:a16="http://schemas.microsoft.com/office/drawing/2014/main" id="{4BFE7F04-4977-5C56-5DED-54965979CEE4}"/>
              </a:ext>
            </a:extLst>
          </p:cNvPr>
          <p:cNvPicPr>
            <a:picLocks noChangeAspect="1"/>
          </p:cNvPicPr>
          <p:nvPr/>
        </p:nvPicPr>
        <p:blipFill>
          <a:blip r:embed="rId4"/>
          <a:stretch>
            <a:fillRect/>
          </a:stretch>
        </p:blipFill>
        <p:spPr>
          <a:xfrm>
            <a:off x="4428850" y="2616153"/>
            <a:ext cx="6505112" cy="2398679"/>
          </a:xfrm>
          <a:prstGeom prst="rect">
            <a:avLst/>
          </a:prstGeom>
        </p:spPr>
      </p:pic>
      <p:sp>
        <p:nvSpPr>
          <p:cNvPr id="10" name="TextBox 10">
            <a:extLst>
              <a:ext uri="{FF2B5EF4-FFF2-40B4-BE49-F238E27FC236}">
                <a16:creationId xmlns:a16="http://schemas.microsoft.com/office/drawing/2014/main" id="{55FEFDD0-0DE3-3680-6DE3-1E964EBB6040}"/>
              </a:ext>
            </a:extLst>
          </p:cNvPr>
          <p:cNvSpPr txBox="1"/>
          <p:nvPr/>
        </p:nvSpPr>
        <p:spPr>
          <a:xfrm>
            <a:off x="4766136" y="5190109"/>
            <a:ext cx="2915270" cy="923330"/>
          </a:xfrm>
          <a:prstGeom prst="rect">
            <a:avLst/>
          </a:prstGeom>
          <a:noFill/>
          <a:ln>
            <a:solidFill>
              <a:srgbClr val="FFFFFF">
                <a:lumMod val="50000"/>
              </a:srgbClr>
            </a:solidFill>
          </a:ln>
        </p:spPr>
        <p:txBody>
          <a:bodyPr wrap="square" rtlCol="0">
            <a:spAutoFit/>
          </a:bodyPr>
          <a:lstStyle/>
          <a:p>
            <a:r>
              <a:rPr lang="en-CN" b="1">
                <a:latin typeface="Songti SC" panose="02010600040101010101" pitchFamily="2" charset="-122"/>
                <a:ea typeface="Songti SC" panose="02010600040101010101" pitchFamily="2" charset="-122"/>
              </a:rPr>
              <a:t>定点类型</a:t>
            </a:r>
            <a:r>
              <a:rPr lang="zh-CN" altLang="en-US" b="1" dirty="0">
                <a:latin typeface="Songti SC" panose="02010600040101010101" pitchFamily="2" charset="-122"/>
                <a:ea typeface="Songti SC" panose="02010600040101010101" pitchFamily="2" charset="-122"/>
              </a:rPr>
              <a:t>：</a:t>
            </a:r>
            <a:endParaRPr lang="en-US" altLang="zh-CN" b="1" dirty="0">
              <a:latin typeface="Songti SC" panose="02010600040101010101" pitchFamily="2" charset="-122"/>
              <a:ea typeface="Songti SC" panose="02010600040101010101" pitchFamily="2" charset="-122"/>
            </a:endParaRPr>
          </a:p>
          <a:p>
            <a:r>
              <a:rPr lang="zh-CN" altLang="en-US" b="1" dirty="0">
                <a:latin typeface="Songti SC" panose="02010600040101010101" pitchFamily="2" charset="-122"/>
                <a:ea typeface="Songti SC" panose="02010600040101010101" pitchFamily="2" charset="-122"/>
              </a:rPr>
              <a:t>无法表示大的数值范围</a:t>
            </a:r>
            <a:endParaRPr lang="en-US" altLang="zh-CN" b="1" dirty="0">
              <a:latin typeface="Songti SC" panose="02010600040101010101" pitchFamily="2" charset="-122"/>
              <a:ea typeface="Songti SC" panose="02010600040101010101" pitchFamily="2" charset="-122"/>
            </a:endParaRPr>
          </a:p>
          <a:p>
            <a:endParaRPr lang="en-CN" b="1" dirty="0">
              <a:latin typeface="Songti SC" panose="02010600040101010101" pitchFamily="2" charset="-122"/>
              <a:ea typeface="Songti SC" panose="02010600040101010101" pitchFamily="2" charset="-122"/>
            </a:endParaRPr>
          </a:p>
        </p:txBody>
      </p:sp>
      <p:sp>
        <p:nvSpPr>
          <p:cNvPr id="11" name="TextBox 11">
            <a:extLst>
              <a:ext uri="{FF2B5EF4-FFF2-40B4-BE49-F238E27FC236}">
                <a16:creationId xmlns:a16="http://schemas.microsoft.com/office/drawing/2014/main" id="{D9EDFB74-5F88-04BF-6CBA-3D350BAC9672}"/>
              </a:ext>
            </a:extLst>
          </p:cNvPr>
          <p:cNvSpPr txBox="1"/>
          <p:nvPr/>
        </p:nvSpPr>
        <p:spPr>
          <a:xfrm>
            <a:off x="7928784" y="5190109"/>
            <a:ext cx="3179483" cy="923330"/>
          </a:xfrm>
          <a:prstGeom prst="rect">
            <a:avLst/>
          </a:prstGeom>
          <a:noFill/>
          <a:ln>
            <a:solidFill>
              <a:srgbClr val="FFFFFF">
                <a:lumMod val="50000"/>
              </a:srgbClr>
            </a:solidFill>
          </a:ln>
        </p:spPr>
        <p:txBody>
          <a:bodyPr wrap="square" rtlCol="0">
            <a:spAutoFit/>
          </a:bodyPr>
          <a:lstStyle/>
          <a:p>
            <a:r>
              <a:rPr lang="en-CN" b="1" dirty="0">
                <a:latin typeface="Songti SC" panose="02010600040101010101" pitchFamily="2" charset="-122"/>
                <a:ea typeface="Songti SC" panose="02010600040101010101" pitchFamily="2" charset="-122"/>
              </a:rPr>
              <a:t>浮点类型</a:t>
            </a:r>
            <a:r>
              <a:rPr lang="zh-CN" altLang="en-US" b="1" dirty="0">
                <a:latin typeface="Songti SC" panose="02010600040101010101" pitchFamily="2" charset="-122"/>
                <a:ea typeface="Songti SC" panose="02010600040101010101" pitchFamily="2" charset="-122"/>
              </a:rPr>
              <a:t>：为科学计算设计，在小的值赋予了很大的精度，但小的值对于神经网络不重要</a:t>
            </a:r>
            <a:endParaRPr lang="en-CN" b="1" dirty="0">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82A26FCB-51AF-6ED2-83F2-661F834162B1}"/>
              </a:ext>
            </a:extLst>
          </p:cNvPr>
          <p:cNvPicPr>
            <a:picLocks noChangeAspect="1"/>
          </p:cNvPicPr>
          <p:nvPr/>
        </p:nvPicPr>
        <p:blipFill>
          <a:blip r:embed="rId5"/>
          <a:stretch>
            <a:fillRect/>
          </a:stretch>
        </p:blipFill>
        <p:spPr>
          <a:xfrm>
            <a:off x="1612930" y="4577331"/>
            <a:ext cx="1216055" cy="1225555"/>
          </a:xfrm>
          <a:prstGeom prst="rect">
            <a:avLst/>
          </a:prstGeom>
        </p:spPr>
      </p:pic>
      <p:sp>
        <p:nvSpPr>
          <p:cNvPr id="5" name="文本框 4">
            <a:extLst>
              <a:ext uri="{FF2B5EF4-FFF2-40B4-BE49-F238E27FC236}">
                <a16:creationId xmlns:a16="http://schemas.microsoft.com/office/drawing/2014/main" id="{D4656AC0-5DBC-8395-B5B7-93586366AABC}"/>
              </a:ext>
            </a:extLst>
          </p:cNvPr>
          <p:cNvSpPr txBox="1"/>
          <p:nvPr/>
        </p:nvSpPr>
        <p:spPr>
          <a:xfrm>
            <a:off x="1436128" y="5928773"/>
            <a:ext cx="1569660"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单一数值量化</a:t>
            </a:r>
          </a:p>
        </p:txBody>
      </p:sp>
    </p:spTree>
    <p:extLst>
      <p:ext uri="{BB962C8B-B14F-4D97-AF65-F5344CB8AC3E}">
        <p14:creationId xmlns:p14="http://schemas.microsoft.com/office/powerpoint/2010/main" val="316735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b="1" dirty="0">
                <a:latin typeface="Songti SC" panose="02010600040101010101" pitchFamily="2" charset="-122"/>
                <a:ea typeface="Songti SC" panose="02010600040101010101" pitchFamily="2" charset="-122"/>
              </a:rPr>
              <a:t>模型量化的挑战</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829498" y="6337680"/>
            <a:ext cx="1037230" cy="342900"/>
          </a:xfrm>
        </p:spPr>
        <p:txBody>
          <a:bodyPr/>
          <a:lstStyle/>
          <a:p>
            <a:fld id="{6C53781C-E1F6-4315-A39D-61273F2E0596}" type="slidenum">
              <a:rPr lang="zh-CN" altLang="en-US" smtClean="0">
                <a:latin typeface="PingFang SC" panose="020B0400000000000000" pitchFamily="34" charset="-122"/>
                <a:ea typeface="PingFang SC" panose="020B0400000000000000" pitchFamily="34" charset="-122"/>
              </a:rPr>
              <a:pPr/>
              <a:t>27</a:t>
            </a:fld>
            <a:endParaRPr lang="zh-CN" altLang="en-US" dirty="0">
              <a:latin typeface="PingFang SC" panose="020B0400000000000000" pitchFamily="34" charset="-122"/>
              <a:ea typeface="PingFang SC" panose="020B0400000000000000" pitchFamily="34" charset="-122"/>
            </a:endParaRPr>
          </a:p>
        </p:txBody>
      </p:sp>
      <p:sp>
        <p:nvSpPr>
          <p:cNvPr id="9" name="文本占位符 4">
            <a:extLst>
              <a:ext uri="{FF2B5EF4-FFF2-40B4-BE49-F238E27FC236}">
                <a16:creationId xmlns:a16="http://schemas.microsoft.com/office/drawing/2014/main" id="{95F9580D-14C3-8A19-EBF4-337CA3F87E08}"/>
              </a:ext>
            </a:extLst>
          </p:cNvPr>
          <p:cNvSpPr txBox="1">
            <a:spLocks/>
          </p:cNvSpPr>
          <p:nvPr/>
        </p:nvSpPr>
        <p:spPr>
          <a:xfrm>
            <a:off x="3011883" y="5385165"/>
            <a:ext cx="6633746" cy="680951"/>
          </a:xfrm>
          <a:prstGeom prst="rect">
            <a:avLst/>
          </a:prstGeom>
          <a:noFill/>
          <a:ln>
            <a:noFill/>
          </a:ln>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solidFill>
                  <a:schemeClr val="tx1"/>
                </a:solidFill>
                <a:latin typeface="Songti SC" panose="02010600040101010101" pitchFamily="2" charset="-122"/>
                <a:ea typeface="Songti SC" panose="02010600040101010101" pitchFamily="2" charset="-122"/>
              </a:rPr>
              <a:t> 单一数值类型缺乏对上层算法多样性的感知</a:t>
            </a:r>
          </a:p>
        </p:txBody>
      </p:sp>
      <p:pic>
        <p:nvPicPr>
          <p:cNvPr id="7" name="图片 6">
            <a:extLst>
              <a:ext uri="{FF2B5EF4-FFF2-40B4-BE49-F238E27FC236}">
                <a16:creationId xmlns:a16="http://schemas.microsoft.com/office/drawing/2014/main" id="{73107356-B6B4-D481-7D16-4F6CC784F513}"/>
              </a:ext>
            </a:extLst>
          </p:cNvPr>
          <p:cNvPicPr>
            <a:picLocks noChangeAspect="1"/>
          </p:cNvPicPr>
          <p:nvPr/>
        </p:nvPicPr>
        <p:blipFill>
          <a:blip r:embed="rId5"/>
          <a:stretch>
            <a:fillRect/>
          </a:stretch>
        </p:blipFill>
        <p:spPr>
          <a:xfrm>
            <a:off x="559945" y="1308618"/>
            <a:ext cx="11072110" cy="3712270"/>
          </a:xfrm>
          <a:prstGeom prst="rect">
            <a:avLst/>
          </a:prstGeom>
        </p:spPr>
      </p:pic>
    </p:spTree>
    <p:custDataLst>
      <p:tags r:id="rId1"/>
    </p:custDataLst>
    <p:extLst>
      <p:ext uri="{BB962C8B-B14F-4D97-AF65-F5344CB8AC3E}">
        <p14:creationId xmlns:p14="http://schemas.microsoft.com/office/powerpoint/2010/main" val="1251853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b="1" dirty="0">
                <a:latin typeface="Songti SC" panose="02010600040101010101" pitchFamily="2" charset="-122"/>
                <a:ea typeface="Songti SC" panose="02010600040101010101" pitchFamily="2" charset="-122"/>
              </a:rPr>
              <a:t>软硬件协同优化：自适应多数据类型加速器设计</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829498" y="6337680"/>
            <a:ext cx="1037230" cy="342900"/>
          </a:xfrm>
        </p:spPr>
        <p:txBody>
          <a:bodyPr/>
          <a:lstStyle/>
          <a:p>
            <a:fld id="{6C53781C-E1F6-4315-A39D-61273F2E0596}" type="slidenum">
              <a:rPr lang="zh-CN" altLang="en-US" smtClean="0">
                <a:latin typeface="PingFang SC" panose="020B0400000000000000" pitchFamily="34" charset="-122"/>
                <a:ea typeface="PingFang SC" panose="020B0400000000000000" pitchFamily="34" charset="-122"/>
              </a:rPr>
              <a:pPr/>
              <a:t>28</a:t>
            </a:fld>
            <a:endParaRPr lang="zh-CN" altLang="en-US" dirty="0">
              <a:latin typeface="PingFang SC" panose="020B0400000000000000" pitchFamily="34" charset="-122"/>
              <a:ea typeface="PingFang SC" panose="020B0400000000000000" pitchFamily="34" charset="-122"/>
            </a:endParaRPr>
          </a:p>
        </p:txBody>
      </p:sp>
      <p:sp>
        <p:nvSpPr>
          <p:cNvPr id="9" name="文本占位符 4">
            <a:extLst>
              <a:ext uri="{FF2B5EF4-FFF2-40B4-BE49-F238E27FC236}">
                <a16:creationId xmlns:a16="http://schemas.microsoft.com/office/drawing/2014/main" id="{95F9580D-14C3-8A19-EBF4-337CA3F87E08}"/>
              </a:ext>
            </a:extLst>
          </p:cNvPr>
          <p:cNvSpPr txBox="1">
            <a:spLocks/>
          </p:cNvSpPr>
          <p:nvPr/>
        </p:nvSpPr>
        <p:spPr>
          <a:xfrm>
            <a:off x="2779127" y="5470466"/>
            <a:ext cx="6633746" cy="680951"/>
          </a:xfrm>
          <a:prstGeom prst="rect">
            <a:avLst/>
          </a:prstGeom>
          <a:noFill/>
          <a:ln>
            <a:noFill/>
          </a:ln>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solidFill>
                  <a:schemeClr val="tx1"/>
                </a:solidFill>
                <a:latin typeface="Songti SC" panose="02010600040101010101" pitchFamily="2" charset="-122"/>
                <a:ea typeface="Songti SC" panose="02010600040101010101" pitchFamily="2" charset="-122"/>
              </a:rPr>
              <a:t> 单一数值类型缺乏对上层算法多样性的感知</a:t>
            </a:r>
          </a:p>
        </p:txBody>
      </p:sp>
      <p:pic>
        <p:nvPicPr>
          <p:cNvPr id="7" name="图片 6">
            <a:extLst>
              <a:ext uri="{FF2B5EF4-FFF2-40B4-BE49-F238E27FC236}">
                <a16:creationId xmlns:a16="http://schemas.microsoft.com/office/drawing/2014/main" id="{CB988E1A-7A34-FEED-5BAF-C67E44F44548}"/>
              </a:ext>
            </a:extLst>
          </p:cNvPr>
          <p:cNvPicPr>
            <a:picLocks noChangeAspect="1"/>
          </p:cNvPicPr>
          <p:nvPr/>
        </p:nvPicPr>
        <p:blipFill>
          <a:blip r:embed="rId5"/>
          <a:stretch>
            <a:fillRect/>
          </a:stretch>
        </p:blipFill>
        <p:spPr>
          <a:xfrm>
            <a:off x="1989751" y="1848309"/>
            <a:ext cx="1993900" cy="2857500"/>
          </a:xfrm>
          <a:prstGeom prst="rect">
            <a:avLst/>
          </a:prstGeom>
        </p:spPr>
      </p:pic>
      <p:pic>
        <p:nvPicPr>
          <p:cNvPr id="11" name="图片 10">
            <a:extLst>
              <a:ext uri="{FF2B5EF4-FFF2-40B4-BE49-F238E27FC236}">
                <a16:creationId xmlns:a16="http://schemas.microsoft.com/office/drawing/2014/main" id="{D3FC6D1F-747D-D2BB-8065-7572A7190302}"/>
              </a:ext>
            </a:extLst>
          </p:cNvPr>
          <p:cNvPicPr>
            <a:picLocks noChangeAspect="1"/>
          </p:cNvPicPr>
          <p:nvPr/>
        </p:nvPicPr>
        <p:blipFill>
          <a:blip r:embed="rId6"/>
          <a:stretch>
            <a:fillRect/>
          </a:stretch>
        </p:blipFill>
        <p:spPr>
          <a:xfrm>
            <a:off x="5346700" y="2777833"/>
            <a:ext cx="749300" cy="254000"/>
          </a:xfrm>
          <a:prstGeom prst="rect">
            <a:avLst/>
          </a:prstGeom>
        </p:spPr>
      </p:pic>
      <p:pic>
        <p:nvPicPr>
          <p:cNvPr id="12" name="图片 11">
            <a:extLst>
              <a:ext uri="{FF2B5EF4-FFF2-40B4-BE49-F238E27FC236}">
                <a16:creationId xmlns:a16="http://schemas.microsoft.com/office/drawing/2014/main" id="{C8E06259-B0E2-D56A-6A10-0B9C4B268FF6}"/>
              </a:ext>
            </a:extLst>
          </p:cNvPr>
          <p:cNvPicPr>
            <a:picLocks noChangeAspect="1"/>
          </p:cNvPicPr>
          <p:nvPr/>
        </p:nvPicPr>
        <p:blipFill>
          <a:blip r:embed="rId7"/>
          <a:stretch>
            <a:fillRect/>
          </a:stretch>
        </p:blipFill>
        <p:spPr>
          <a:xfrm>
            <a:off x="7459049" y="1931396"/>
            <a:ext cx="1551022" cy="1563139"/>
          </a:xfrm>
          <a:prstGeom prst="rect">
            <a:avLst/>
          </a:prstGeom>
        </p:spPr>
      </p:pic>
      <p:pic>
        <p:nvPicPr>
          <p:cNvPr id="14" name="图片 13">
            <a:extLst>
              <a:ext uri="{FF2B5EF4-FFF2-40B4-BE49-F238E27FC236}">
                <a16:creationId xmlns:a16="http://schemas.microsoft.com/office/drawing/2014/main" id="{FE93A8A0-C2B6-0655-9004-6AE19E8C02DC}"/>
              </a:ext>
            </a:extLst>
          </p:cNvPr>
          <p:cNvPicPr>
            <a:picLocks noChangeAspect="1"/>
          </p:cNvPicPr>
          <p:nvPr/>
        </p:nvPicPr>
        <p:blipFill>
          <a:blip r:embed="rId8"/>
          <a:stretch>
            <a:fillRect/>
          </a:stretch>
        </p:blipFill>
        <p:spPr>
          <a:xfrm>
            <a:off x="6837560" y="3655524"/>
            <a:ext cx="2794000" cy="1079500"/>
          </a:xfrm>
          <a:prstGeom prst="rect">
            <a:avLst/>
          </a:prstGeom>
        </p:spPr>
      </p:pic>
    </p:spTree>
    <p:custDataLst>
      <p:tags r:id="rId1"/>
    </p:custDataLst>
    <p:extLst>
      <p:ext uri="{BB962C8B-B14F-4D97-AF65-F5344CB8AC3E}">
        <p14:creationId xmlns:p14="http://schemas.microsoft.com/office/powerpoint/2010/main" val="1275839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a:latin typeface="Songti SC" panose="02010600040101010101" pitchFamily="2" charset="-122"/>
                <a:ea typeface="Songti SC" panose="02010600040101010101" pitchFamily="2" charset="-122"/>
              </a:rPr>
              <a:t>DNN</a:t>
            </a:r>
            <a:r>
              <a:rPr kumimoji="1" lang="zh-CN" altLang="en-US" sz="3200" dirty="0">
                <a:latin typeface="Songti SC" panose="02010600040101010101" pitchFamily="2" charset="-122"/>
                <a:ea typeface="Songti SC" panose="02010600040101010101" pitchFamily="2" charset="-122"/>
              </a:rPr>
              <a:t>专用的数值类型设计：</a:t>
            </a:r>
            <a:r>
              <a:rPr kumimoji="1" lang="en-US" altLang="zh-CN" sz="3200" dirty="0">
                <a:latin typeface="Songti SC" panose="02010600040101010101" pitchFamily="2" charset="-122"/>
                <a:ea typeface="Songti SC" panose="02010600040101010101" pitchFamily="2" charset="-122"/>
              </a:rPr>
              <a:t>ANT</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829498" y="6337680"/>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29</a:t>
            </a:fld>
            <a:endParaRPr lang="zh-CN" altLang="en-US" dirty="0">
              <a:latin typeface="Songti SC" panose="02010600040101010101" pitchFamily="2" charset="-122"/>
              <a:ea typeface="Songti SC" panose="02010600040101010101" pitchFamily="2" charset="-122"/>
            </a:endParaRPr>
          </a:p>
        </p:txBody>
      </p:sp>
      <p:sp>
        <p:nvSpPr>
          <p:cNvPr id="7" name="文本框 6">
            <a:extLst>
              <a:ext uri="{FF2B5EF4-FFF2-40B4-BE49-F238E27FC236}">
                <a16:creationId xmlns:a16="http://schemas.microsoft.com/office/drawing/2014/main" id="{23C7AB6C-6BE2-BB12-4869-1C0150027907}"/>
              </a:ext>
            </a:extLst>
          </p:cNvPr>
          <p:cNvSpPr txBox="1"/>
          <p:nvPr/>
        </p:nvSpPr>
        <p:spPr>
          <a:xfrm>
            <a:off x="424779" y="1061747"/>
            <a:ext cx="10841448" cy="1077218"/>
          </a:xfrm>
          <a:prstGeom prst="rect">
            <a:avLst/>
          </a:prstGeom>
          <a:noFill/>
        </p:spPr>
        <p:txBody>
          <a:bodyPr wrap="square" rtlCol="0">
            <a:spAutoFit/>
          </a:bodyPr>
          <a:lstStyle/>
          <a:p>
            <a:r>
              <a:rPr kumimoji="1" lang="zh-CN" altLang="en-US" sz="2400" dirty="0">
                <a:solidFill>
                  <a:schemeClr val="accent1"/>
                </a:solidFill>
                <a:latin typeface="Songti SC" panose="02010600040101010101" pitchFamily="2" charset="-122"/>
                <a:ea typeface="Songti SC" panose="02010600040101010101" pitchFamily="2" charset="-122"/>
              </a:rPr>
              <a:t>设计动机</a:t>
            </a:r>
            <a:r>
              <a:rPr kumimoji="1" lang="en-US" altLang="zh-CN" sz="2400" dirty="0">
                <a:solidFill>
                  <a:schemeClr val="accent1"/>
                </a:solidFill>
                <a:latin typeface="Songti SC" panose="02010600040101010101" pitchFamily="2" charset="-122"/>
                <a:ea typeface="Songti SC" panose="02010600040101010101" pitchFamily="2" charset="-122"/>
              </a:rPr>
              <a:t>:</a:t>
            </a:r>
            <a:r>
              <a:rPr kumimoji="1" lang="zh-CN" altLang="en-US" sz="2400" dirty="0">
                <a:solidFill>
                  <a:schemeClr val="accent1"/>
                </a:solidFill>
                <a:latin typeface="Songti SC" panose="02010600040101010101" pitchFamily="2" charset="-122"/>
                <a:ea typeface="Songti SC" panose="02010600040101010101" pitchFamily="2" charset="-122"/>
              </a:rPr>
              <a:t> </a:t>
            </a:r>
            <a:r>
              <a:rPr kumimoji="1" lang="zh-CN" altLang="en-US" sz="2000" dirty="0">
                <a:solidFill>
                  <a:schemeClr val="tx2"/>
                </a:solidFill>
                <a:latin typeface="Songti SC" panose="02010600040101010101" pitchFamily="2" charset="-122"/>
                <a:ea typeface="Songti SC" panose="02010600040101010101" pitchFamily="2" charset="-122"/>
              </a:rPr>
              <a:t>之前的工作往往只是用单一数值类型或者混合精度的数值类型。</a:t>
            </a:r>
            <a:endParaRPr kumimoji="1" lang="en-US" altLang="zh-CN" sz="2000" dirty="0">
              <a:solidFill>
                <a:schemeClr val="tx2"/>
              </a:solidFill>
              <a:latin typeface="Songti SC" panose="02010600040101010101" pitchFamily="2" charset="-122"/>
              <a:ea typeface="Songti SC" panose="02010600040101010101" pitchFamily="2" charset="-122"/>
            </a:endParaRPr>
          </a:p>
          <a:p>
            <a:r>
              <a:rPr kumimoji="1" lang="zh-CN" altLang="en-US" sz="2000" dirty="0">
                <a:solidFill>
                  <a:schemeClr val="tx2"/>
                </a:solidFill>
                <a:latin typeface="Songti SC" panose="02010600040101010101" pitchFamily="2" charset="-122"/>
                <a:ea typeface="Songti SC" panose="02010600040101010101" pitchFamily="2" charset="-122"/>
              </a:rPr>
              <a:t>我们提出自适应数值类型</a:t>
            </a:r>
            <a:r>
              <a:rPr kumimoji="1" lang="en-US" altLang="zh-CN" sz="2000" u="sng" dirty="0">
                <a:solidFill>
                  <a:schemeClr val="accent1"/>
                </a:solidFill>
                <a:latin typeface="Songti SC" panose="02010600040101010101" pitchFamily="2" charset="-122"/>
                <a:ea typeface="Songti SC" panose="02010600040101010101" pitchFamily="2" charset="-122"/>
              </a:rPr>
              <a:t>A</a:t>
            </a:r>
            <a:r>
              <a:rPr kumimoji="1" lang="en-US" altLang="zh-CN" sz="2000" dirty="0">
                <a:solidFill>
                  <a:schemeClr val="accent1"/>
                </a:solidFill>
                <a:latin typeface="Songti SC" panose="02010600040101010101" pitchFamily="2" charset="-122"/>
                <a:ea typeface="Songti SC" panose="02010600040101010101" pitchFamily="2" charset="-122"/>
              </a:rPr>
              <a:t>daptive</a:t>
            </a:r>
            <a:r>
              <a:rPr kumimoji="1" lang="zh-CN" altLang="en-US" sz="2000" dirty="0">
                <a:solidFill>
                  <a:schemeClr val="accent1"/>
                </a:solidFill>
                <a:latin typeface="Songti SC" panose="02010600040101010101" pitchFamily="2" charset="-122"/>
                <a:ea typeface="Songti SC" panose="02010600040101010101" pitchFamily="2" charset="-122"/>
              </a:rPr>
              <a:t> </a:t>
            </a:r>
            <a:r>
              <a:rPr kumimoji="1" lang="en-US" altLang="zh-CN" sz="2000" u="sng" dirty="0">
                <a:solidFill>
                  <a:schemeClr val="accent1"/>
                </a:solidFill>
                <a:latin typeface="Songti SC" panose="02010600040101010101" pitchFamily="2" charset="-122"/>
                <a:ea typeface="Songti SC" panose="02010600040101010101" pitchFamily="2" charset="-122"/>
              </a:rPr>
              <a:t>N</a:t>
            </a:r>
            <a:r>
              <a:rPr kumimoji="1" lang="en-US" altLang="zh-CN" sz="2000" dirty="0">
                <a:solidFill>
                  <a:schemeClr val="accent1"/>
                </a:solidFill>
                <a:latin typeface="Songti SC" panose="02010600040101010101" pitchFamily="2" charset="-122"/>
                <a:ea typeface="Songti SC" panose="02010600040101010101" pitchFamily="2" charset="-122"/>
              </a:rPr>
              <a:t>umerical</a:t>
            </a:r>
            <a:r>
              <a:rPr kumimoji="1" lang="zh-CN" altLang="en-US" sz="2000" dirty="0">
                <a:solidFill>
                  <a:schemeClr val="accent1"/>
                </a:solidFill>
                <a:latin typeface="Songti SC" panose="02010600040101010101" pitchFamily="2" charset="-122"/>
                <a:ea typeface="Songti SC" panose="02010600040101010101" pitchFamily="2" charset="-122"/>
              </a:rPr>
              <a:t> </a:t>
            </a:r>
            <a:r>
              <a:rPr kumimoji="1" lang="en-US" altLang="zh-CN" sz="2000" dirty="0">
                <a:solidFill>
                  <a:schemeClr val="accent1"/>
                </a:solidFill>
                <a:latin typeface="Songti SC" panose="02010600040101010101" pitchFamily="2" charset="-122"/>
                <a:ea typeface="Songti SC" panose="02010600040101010101" pitchFamily="2" charset="-122"/>
              </a:rPr>
              <a:t>data</a:t>
            </a:r>
            <a:r>
              <a:rPr kumimoji="1" lang="zh-CN" altLang="en-US" sz="2000" dirty="0">
                <a:solidFill>
                  <a:schemeClr val="accent1"/>
                </a:solidFill>
                <a:latin typeface="Songti SC" panose="02010600040101010101" pitchFamily="2" charset="-122"/>
                <a:ea typeface="Songti SC" panose="02010600040101010101" pitchFamily="2" charset="-122"/>
              </a:rPr>
              <a:t> </a:t>
            </a:r>
            <a:r>
              <a:rPr kumimoji="1" lang="en-US" altLang="zh-CN" sz="2000" u="sng" dirty="0">
                <a:solidFill>
                  <a:schemeClr val="accent1"/>
                </a:solidFill>
                <a:latin typeface="Songti SC" panose="02010600040101010101" pitchFamily="2" charset="-122"/>
                <a:ea typeface="Songti SC" panose="02010600040101010101" pitchFamily="2" charset="-122"/>
              </a:rPr>
              <a:t>T</a:t>
            </a:r>
            <a:r>
              <a:rPr kumimoji="1" lang="en-US" altLang="zh-CN" sz="2000" dirty="0">
                <a:solidFill>
                  <a:schemeClr val="accent1"/>
                </a:solidFill>
                <a:latin typeface="Songti SC" panose="02010600040101010101" pitchFamily="2" charset="-122"/>
                <a:ea typeface="Songti SC" panose="02010600040101010101" pitchFamily="2" charset="-122"/>
              </a:rPr>
              <a:t>ype</a:t>
            </a:r>
            <a:r>
              <a:rPr kumimoji="1" lang="zh-CN" altLang="en-US" sz="2000" dirty="0">
                <a:solidFill>
                  <a:schemeClr val="accent1"/>
                </a:solidFill>
                <a:latin typeface="Songti SC" panose="02010600040101010101" pitchFamily="2" charset="-122"/>
                <a:ea typeface="Songti SC" panose="02010600040101010101" pitchFamily="2" charset="-122"/>
              </a:rPr>
              <a:t> </a:t>
            </a:r>
            <a:r>
              <a:rPr kumimoji="1" lang="en-US" altLang="zh-CN" sz="2000" dirty="0">
                <a:solidFill>
                  <a:schemeClr val="accent1"/>
                </a:solidFill>
                <a:latin typeface="Songti SC" panose="02010600040101010101" pitchFamily="2" charset="-122"/>
                <a:ea typeface="Songti SC" panose="02010600040101010101" pitchFamily="2" charset="-122"/>
              </a:rPr>
              <a:t>(ANT)</a:t>
            </a:r>
            <a:r>
              <a:rPr kumimoji="1" lang="zh-CN" altLang="en-US" sz="2000" dirty="0">
                <a:solidFill>
                  <a:schemeClr val="tx2"/>
                </a:solidFill>
                <a:latin typeface="Songti SC" panose="02010600040101010101" pitchFamily="2" charset="-122"/>
                <a:ea typeface="Songti SC" panose="02010600040101010101" pitchFamily="2" charset="-122"/>
              </a:rPr>
              <a:t>，在张量间和张量内都是用不同的数值类型。</a:t>
            </a:r>
            <a:endParaRPr kumimoji="1" lang="en-US" altLang="zh-CN" sz="2000" dirty="0">
              <a:solidFill>
                <a:schemeClr val="tx2"/>
              </a:solidFill>
              <a:latin typeface="Songti SC" panose="02010600040101010101" pitchFamily="2" charset="-122"/>
              <a:ea typeface="Songti SC" panose="02010600040101010101" pitchFamily="2" charset="-122"/>
            </a:endParaRPr>
          </a:p>
        </p:txBody>
      </p:sp>
      <p:sp>
        <p:nvSpPr>
          <p:cNvPr id="8" name="文本占位符 4">
            <a:extLst>
              <a:ext uri="{FF2B5EF4-FFF2-40B4-BE49-F238E27FC236}">
                <a16:creationId xmlns:a16="http://schemas.microsoft.com/office/drawing/2014/main" id="{4B20BA21-E53A-CC3F-AED0-A3F1E9AF97ED}"/>
              </a:ext>
            </a:extLst>
          </p:cNvPr>
          <p:cNvSpPr txBox="1">
            <a:spLocks/>
          </p:cNvSpPr>
          <p:nvPr/>
        </p:nvSpPr>
        <p:spPr>
          <a:xfrm>
            <a:off x="424779" y="2287707"/>
            <a:ext cx="6047924" cy="1163664"/>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accent1"/>
                </a:solidFill>
                <a:latin typeface="Songti SC" panose="02010600040101010101" pitchFamily="2" charset="-122"/>
                <a:ea typeface="Songti SC" panose="02010600040101010101" pitchFamily="2" charset="-122"/>
              </a:rPr>
              <a:t>张量间自适应性</a:t>
            </a:r>
            <a:r>
              <a:rPr kumimoji="1" lang="en-US" altLang="zh-CN" dirty="0">
                <a:solidFill>
                  <a:schemeClr val="accent1"/>
                </a:solidFill>
                <a:latin typeface="Songti SC" panose="02010600040101010101" pitchFamily="2" charset="-122"/>
                <a:ea typeface="Songti SC" panose="02010600040101010101" pitchFamily="2" charset="-122"/>
              </a:rPr>
              <a:t>:</a:t>
            </a:r>
            <a:r>
              <a:rPr kumimoji="1" lang="zh-CN" altLang="en-US" dirty="0">
                <a:solidFill>
                  <a:schemeClr val="accent1"/>
                </a:solidFill>
                <a:latin typeface="Songti SC" panose="02010600040101010101" pitchFamily="2" charset="-122"/>
                <a:ea typeface="Songti SC" panose="02010600040101010101" pitchFamily="2" charset="-122"/>
              </a:rPr>
              <a:t> </a:t>
            </a:r>
            <a:endParaRPr kumimoji="1" lang="en-US" altLang="zh-CN" dirty="0">
              <a:solidFill>
                <a:schemeClr val="accent1"/>
              </a:solidFill>
              <a:latin typeface="Songti SC" panose="02010600040101010101" pitchFamily="2" charset="-122"/>
              <a:ea typeface="Songti SC" panose="02010600040101010101" pitchFamily="2" charset="-122"/>
            </a:endParaRPr>
          </a:p>
          <a:p>
            <a:pPr lvl="1"/>
            <a:r>
              <a:rPr kumimoji="1" lang="zh-CN" altLang="en-US" dirty="0">
                <a:solidFill>
                  <a:srgbClr val="5E92E5"/>
                </a:solidFill>
                <a:latin typeface="Songti SC" panose="02010600040101010101" pitchFamily="2" charset="-122"/>
                <a:ea typeface="Songti SC" panose="02010600040101010101" pitchFamily="2" charset="-122"/>
              </a:rPr>
              <a:t>不同分布</a:t>
            </a:r>
            <a:r>
              <a:rPr kumimoji="1" lang="zh-CN" altLang="en-US" dirty="0">
                <a:solidFill>
                  <a:schemeClr val="tx2"/>
                </a:solidFill>
                <a:latin typeface="Songti SC" panose="02010600040101010101" pitchFamily="2" charset="-122"/>
                <a:ea typeface="Songti SC" panose="02010600040101010101" pitchFamily="2" charset="-122"/>
              </a:rPr>
              <a:t>的张量采用</a:t>
            </a:r>
            <a:r>
              <a:rPr kumimoji="1" lang="zh-CN" altLang="en-US" dirty="0">
                <a:solidFill>
                  <a:srgbClr val="5E92E5"/>
                </a:solidFill>
                <a:latin typeface="Songti SC" panose="02010600040101010101" pitchFamily="2" charset="-122"/>
                <a:ea typeface="Songti SC" panose="02010600040101010101" pitchFamily="2" charset="-122"/>
              </a:rPr>
              <a:t>不同的数值类型</a:t>
            </a:r>
            <a:endParaRPr kumimoji="1" lang="en-US" altLang="zh-CN" dirty="0">
              <a:solidFill>
                <a:srgbClr val="5E92E5"/>
              </a:solidFill>
              <a:latin typeface="Songti SC" panose="02010600040101010101" pitchFamily="2" charset="-122"/>
              <a:ea typeface="Songti SC" panose="02010600040101010101" pitchFamily="2" charset="-122"/>
            </a:endParaRPr>
          </a:p>
        </p:txBody>
      </p:sp>
      <p:sp>
        <p:nvSpPr>
          <p:cNvPr id="11" name="文本占位符 4">
            <a:extLst>
              <a:ext uri="{FF2B5EF4-FFF2-40B4-BE49-F238E27FC236}">
                <a16:creationId xmlns:a16="http://schemas.microsoft.com/office/drawing/2014/main" id="{9426D328-4539-60B7-2AD6-5B66221765D5}"/>
              </a:ext>
            </a:extLst>
          </p:cNvPr>
          <p:cNvSpPr txBox="1">
            <a:spLocks/>
          </p:cNvSpPr>
          <p:nvPr/>
        </p:nvSpPr>
        <p:spPr>
          <a:xfrm>
            <a:off x="424779" y="3260320"/>
            <a:ext cx="6182561" cy="2863914"/>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accent1"/>
                </a:solidFill>
                <a:latin typeface="Songti SC" panose="02010600040101010101" pitchFamily="2" charset="-122"/>
                <a:ea typeface="Songti SC" panose="02010600040101010101" pitchFamily="2" charset="-122"/>
              </a:rPr>
              <a:t>张量内自适应性</a:t>
            </a:r>
            <a:r>
              <a:rPr kumimoji="1" lang="en-US" altLang="zh-CN" dirty="0">
                <a:solidFill>
                  <a:schemeClr val="accent1"/>
                </a:solidFill>
                <a:latin typeface="Songti SC" panose="02010600040101010101" pitchFamily="2" charset="-122"/>
                <a:ea typeface="Songti SC" panose="02010600040101010101" pitchFamily="2" charset="-122"/>
              </a:rPr>
              <a:t>:</a:t>
            </a:r>
            <a:r>
              <a:rPr kumimoji="1" lang="zh-CN" altLang="en-US" dirty="0">
                <a:solidFill>
                  <a:schemeClr val="accent1"/>
                </a:solidFill>
                <a:latin typeface="Songti SC" panose="02010600040101010101" pitchFamily="2" charset="-122"/>
                <a:ea typeface="Songti SC" panose="02010600040101010101" pitchFamily="2" charset="-122"/>
              </a:rPr>
              <a:t> </a:t>
            </a:r>
            <a:endParaRPr kumimoji="1" lang="en-US" altLang="zh-CN" dirty="0">
              <a:solidFill>
                <a:schemeClr val="accent1"/>
              </a:solidFill>
              <a:latin typeface="Songti SC" panose="02010600040101010101" pitchFamily="2" charset="-122"/>
              <a:ea typeface="Songti SC" panose="02010600040101010101" pitchFamily="2" charset="-122"/>
            </a:endParaRPr>
          </a:p>
          <a:p>
            <a:pPr lvl="1"/>
            <a:r>
              <a:rPr kumimoji="1" lang="zh-CN" altLang="en-US" dirty="0">
                <a:solidFill>
                  <a:srgbClr val="5E92E5"/>
                </a:solidFill>
                <a:latin typeface="Songti SC" panose="02010600040101010101" pitchFamily="2" charset="-122"/>
                <a:ea typeface="Songti SC" panose="02010600040101010101" pitchFamily="2" charset="-122"/>
              </a:rPr>
              <a:t>不同区间</a:t>
            </a:r>
            <a:r>
              <a:rPr kumimoji="1" lang="zh-CN" altLang="en-US" dirty="0">
                <a:solidFill>
                  <a:schemeClr val="tx2"/>
                </a:solidFill>
                <a:latin typeface="Songti SC" panose="02010600040101010101" pitchFamily="2" charset="-122"/>
                <a:ea typeface="Songti SC" panose="02010600040101010101" pitchFamily="2" charset="-122"/>
              </a:rPr>
              <a:t>的元素采用</a:t>
            </a:r>
            <a:r>
              <a:rPr kumimoji="1" lang="zh-CN" altLang="en-US" dirty="0">
                <a:solidFill>
                  <a:srgbClr val="5E92E5"/>
                </a:solidFill>
                <a:latin typeface="Songti SC" panose="02010600040101010101" pitchFamily="2" charset="-122"/>
                <a:ea typeface="Songti SC" panose="02010600040101010101" pitchFamily="2" charset="-122"/>
              </a:rPr>
              <a:t>不同的数值类型</a:t>
            </a:r>
            <a:endParaRPr kumimoji="1" lang="en-US" altLang="zh-CN" dirty="0">
              <a:solidFill>
                <a:srgbClr val="5E92E5"/>
              </a:solidFill>
              <a:latin typeface="Songti SC" panose="02010600040101010101" pitchFamily="2" charset="-122"/>
              <a:ea typeface="Songti SC" panose="02010600040101010101" pitchFamily="2" charset="-122"/>
            </a:endParaRPr>
          </a:p>
          <a:p>
            <a:r>
              <a:rPr kumimoji="1" lang="zh-CN" altLang="en-US" dirty="0">
                <a:solidFill>
                  <a:schemeClr val="accent1"/>
                </a:solidFill>
                <a:latin typeface="Songti SC" panose="02010600040101010101" pitchFamily="2" charset="-122"/>
                <a:ea typeface="Songti SC" panose="02010600040101010101" pitchFamily="2" charset="-122"/>
              </a:rPr>
              <a:t>保证硬件友好性：</a:t>
            </a:r>
            <a:endParaRPr kumimoji="1" lang="en-US" altLang="zh-CN" dirty="0">
              <a:solidFill>
                <a:schemeClr val="accent1"/>
              </a:solidFill>
              <a:latin typeface="Songti SC" panose="02010600040101010101" pitchFamily="2" charset="-122"/>
              <a:ea typeface="Songti SC" panose="02010600040101010101" pitchFamily="2" charset="-122"/>
            </a:endParaRPr>
          </a:p>
          <a:p>
            <a:pPr lvl="1"/>
            <a:r>
              <a:rPr kumimoji="1" lang="zh-CN" altLang="en-US" dirty="0">
                <a:solidFill>
                  <a:schemeClr val="tx2"/>
                </a:solidFill>
                <a:latin typeface="Songti SC" panose="02010600040101010101" pitchFamily="2" charset="-122"/>
                <a:ea typeface="Songti SC" panose="02010600040101010101" pitchFamily="2" charset="-122"/>
              </a:rPr>
              <a:t>数值类型内部可变长</a:t>
            </a:r>
            <a:endParaRPr kumimoji="1" lang="en-US" altLang="zh-CN" dirty="0">
              <a:solidFill>
                <a:schemeClr val="tx2"/>
              </a:solidFill>
              <a:latin typeface="Songti SC" panose="02010600040101010101" pitchFamily="2" charset="-122"/>
              <a:ea typeface="Songti SC" panose="02010600040101010101" pitchFamily="2" charset="-122"/>
            </a:endParaRPr>
          </a:p>
          <a:p>
            <a:pPr lvl="1"/>
            <a:r>
              <a:rPr kumimoji="1" lang="zh-CN" altLang="en-US" dirty="0">
                <a:solidFill>
                  <a:schemeClr val="tx2"/>
                </a:solidFill>
                <a:latin typeface="Songti SC" panose="02010600040101010101" pitchFamily="2" charset="-122"/>
                <a:ea typeface="Songti SC" panose="02010600040101010101" pitchFamily="2" charset="-122"/>
              </a:rPr>
              <a:t>总体定长</a:t>
            </a:r>
            <a:endParaRPr kumimoji="1" lang="en-US" altLang="zh-CN" dirty="0">
              <a:solidFill>
                <a:srgbClr val="00B050"/>
              </a:solidFill>
              <a:latin typeface="Songti SC" panose="02010600040101010101" pitchFamily="2" charset="-122"/>
              <a:ea typeface="Songti SC" panose="02010600040101010101" pitchFamily="2" charset="-122"/>
            </a:endParaRPr>
          </a:p>
          <a:p>
            <a:pPr lvl="1"/>
            <a:endParaRPr kumimoji="1" lang="en-US" altLang="zh-CN" dirty="0">
              <a:solidFill>
                <a:schemeClr val="tx2"/>
              </a:solidFill>
              <a:latin typeface="Songti SC" panose="02010600040101010101" pitchFamily="2" charset="-122"/>
              <a:ea typeface="Songti SC" panose="02010600040101010101" pitchFamily="2" charset="-122"/>
            </a:endParaRPr>
          </a:p>
        </p:txBody>
      </p:sp>
      <p:pic>
        <p:nvPicPr>
          <p:cNvPr id="12" name="图片 11">
            <a:extLst>
              <a:ext uri="{FF2B5EF4-FFF2-40B4-BE49-F238E27FC236}">
                <a16:creationId xmlns:a16="http://schemas.microsoft.com/office/drawing/2014/main" id="{6E621076-7B08-85AB-D364-3980CC7058C3}"/>
              </a:ext>
            </a:extLst>
          </p:cNvPr>
          <p:cNvPicPr>
            <a:picLocks noChangeAspect="1"/>
          </p:cNvPicPr>
          <p:nvPr/>
        </p:nvPicPr>
        <p:blipFill>
          <a:blip r:embed="rId5"/>
          <a:stretch>
            <a:fillRect/>
          </a:stretch>
        </p:blipFill>
        <p:spPr>
          <a:xfrm>
            <a:off x="6706483" y="2430790"/>
            <a:ext cx="3637600" cy="1659060"/>
          </a:xfrm>
          <a:prstGeom prst="rect">
            <a:avLst/>
          </a:prstGeom>
        </p:spPr>
      </p:pic>
      <p:pic>
        <p:nvPicPr>
          <p:cNvPr id="14" name="图片 13">
            <a:extLst>
              <a:ext uri="{FF2B5EF4-FFF2-40B4-BE49-F238E27FC236}">
                <a16:creationId xmlns:a16="http://schemas.microsoft.com/office/drawing/2014/main" id="{8BE83355-B4DE-28F7-479F-DBA6F0098D89}"/>
              </a:ext>
            </a:extLst>
          </p:cNvPr>
          <p:cNvPicPr>
            <a:picLocks noChangeAspect="1"/>
          </p:cNvPicPr>
          <p:nvPr/>
        </p:nvPicPr>
        <p:blipFill>
          <a:blip r:embed="rId6"/>
          <a:stretch>
            <a:fillRect/>
          </a:stretch>
        </p:blipFill>
        <p:spPr>
          <a:xfrm>
            <a:off x="6607340" y="4183696"/>
            <a:ext cx="2043380" cy="1624487"/>
          </a:xfrm>
          <a:prstGeom prst="rect">
            <a:avLst/>
          </a:prstGeom>
        </p:spPr>
      </p:pic>
      <p:sp>
        <p:nvSpPr>
          <p:cNvPr id="15" name="文本框 14">
            <a:extLst>
              <a:ext uri="{FF2B5EF4-FFF2-40B4-BE49-F238E27FC236}">
                <a16:creationId xmlns:a16="http://schemas.microsoft.com/office/drawing/2014/main" id="{DAE70898-08DB-79F7-F62C-C81934AF4197}"/>
              </a:ext>
            </a:extLst>
          </p:cNvPr>
          <p:cNvSpPr txBox="1"/>
          <p:nvPr/>
        </p:nvSpPr>
        <p:spPr>
          <a:xfrm>
            <a:off x="8744876" y="4505690"/>
            <a:ext cx="2279682" cy="1077218"/>
          </a:xfrm>
          <a:prstGeom prst="rect">
            <a:avLst/>
          </a:prstGeom>
          <a:noFill/>
        </p:spPr>
        <p:txBody>
          <a:bodyPr wrap="square">
            <a:spAutoFit/>
          </a:bodyPr>
          <a:lstStyle/>
          <a:p>
            <a:r>
              <a:rPr lang="zh-CN" altLang="en-US" sz="1600" dirty="0">
                <a:solidFill>
                  <a:schemeClr val="accent1"/>
                </a:solidFill>
                <a:latin typeface="Songti SC" panose="02010600040101010101" pitchFamily="2" charset="-122"/>
                <a:ea typeface="Songti SC" panose="02010600040101010101" pitchFamily="2" charset="-122"/>
              </a:rPr>
              <a:t>不定长的</a:t>
            </a:r>
            <a:endParaRPr lang="en-US" altLang="zh-CN" sz="1600" dirty="0">
              <a:solidFill>
                <a:schemeClr val="accent1"/>
              </a:solidFill>
              <a:latin typeface="Songti SC" panose="02010600040101010101" pitchFamily="2" charset="-122"/>
              <a:ea typeface="Songti SC" panose="02010600040101010101" pitchFamily="2" charset="-122"/>
            </a:endParaRPr>
          </a:p>
          <a:p>
            <a:r>
              <a:rPr lang="en-US" altLang="zh-CN" sz="1600" dirty="0">
                <a:latin typeface="Songti SC" panose="02010600040101010101" pitchFamily="2" charset="-122"/>
                <a:ea typeface="Songti SC" panose="02010600040101010101" pitchFamily="2" charset="-122"/>
              </a:rPr>
              <a:t>exponent</a:t>
            </a:r>
            <a:r>
              <a:rPr lang="zh-CN" altLang="en-US" sz="1600" dirty="0">
                <a:latin typeface="Songti SC" panose="02010600040101010101" pitchFamily="2" charset="-122"/>
                <a:ea typeface="Songti SC" panose="02010600040101010101" pitchFamily="2" charset="-122"/>
              </a:rPr>
              <a:t> 和 </a:t>
            </a:r>
            <a:r>
              <a:rPr lang="en-US" altLang="zh-CN" sz="1600" dirty="0">
                <a:latin typeface="Songti SC" panose="02010600040101010101" pitchFamily="2" charset="-122"/>
                <a:ea typeface="Songti SC" panose="02010600040101010101" pitchFamily="2" charset="-122"/>
              </a:rPr>
              <a:t>mantissa.</a:t>
            </a:r>
          </a:p>
          <a:p>
            <a:endParaRPr lang="en-US" altLang="zh-CN" sz="1600" dirty="0">
              <a:latin typeface="Songti SC" panose="02010600040101010101" pitchFamily="2" charset="-122"/>
              <a:ea typeface="Songti SC" panose="02010600040101010101" pitchFamily="2" charset="-122"/>
            </a:endParaRPr>
          </a:p>
          <a:p>
            <a:r>
              <a:rPr lang="zh-CN" altLang="en-US" sz="1600" dirty="0">
                <a:solidFill>
                  <a:srgbClr val="00B050"/>
                </a:solidFill>
                <a:latin typeface="Songti SC" panose="02010600040101010101" pitchFamily="2" charset="-122"/>
                <a:ea typeface="Songti SC" panose="02010600040101010101" pitchFamily="2" charset="-122"/>
              </a:rPr>
              <a:t>总体定长</a:t>
            </a:r>
            <a:endParaRPr lang="zh-CN" altLang="en-US" sz="1600" dirty="0">
              <a:latin typeface="Songti SC" panose="02010600040101010101" pitchFamily="2" charset="-122"/>
              <a:ea typeface="Songti SC" panose="02010600040101010101" pitchFamily="2" charset="-122"/>
            </a:endParaRPr>
          </a:p>
        </p:txBody>
      </p:sp>
    </p:spTree>
    <p:custDataLst>
      <p:tags r:id="rId1"/>
    </p:custDataLst>
    <p:extLst>
      <p:ext uri="{BB962C8B-B14F-4D97-AF65-F5344CB8AC3E}">
        <p14:creationId xmlns:p14="http://schemas.microsoft.com/office/powerpoint/2010/main" val="94061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智能应用的飞速发展与趋势</a:t>
            </a:r>
          </a:p>
        </p:txBody>
      </p:sp>
      <p:sp>
        <p:nvSpPr>
          <p:cNvPr id="2" name="Slide Number Placeholder 1">
            <a:extLst>
              <a:ext uri="{FF2B5EF4-FFF2-40B4-BE49-F238E27FC236}">
                <a16:creationId xmlns:a16="http://schemas.microsoft.com/office/drawing/2014/main" id="{EFAFC4AC-A487-5C40-9314-AFA9B3F208B5}"/>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3</a:t>
            </a:fld>
            <a:endParaRPr lang="zh-CN" altLang="en-US" dirty="0">
              <a:latin typeface="Songti SC" panose="02010600040101010101" pitchFamily="2" charset="-122"/>
              <a:ea typeface="Songti SC" panose="02010600040101010101" pitchFamily="2" charset="-122"/>
            </a:endParaRPr>
          </a:p>
        </p:txBody>
      </p:sp>
      <p:pic>
        <p:nvPicPr>
          <p:cNvPr id="4" name="Google - Pathways PPT" descr="Google - Pathways PPT">
            <a:hlinkClick r:id="" action="ppaction://media"/>
            <a:extLst>
              <a:ext uri="{FF2B5EF4-FFF2-40B4-BE49-F238E27FC236}">
                <a16:creationId xmlns:a16="http://schemas.microsoft.com/office/drawing/2014/main" id="{81AEFCE3-77D3-8A49-B5A9-FF16C7453B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1083" t="4889" r="30500" b="21482"/>
          <a:stretch/>
        </p:blipFill>
        <p:spPr>
          <a:xfrm>
            <a:off x="8764840" y="1701579"/>
            <a:ext cx="2603745" cy="2807075"/>
          </a:xfrm>
          <a:prstGeom prst="rect">
            <a:avLst/>
          </a:prstGeom>
        </p:spPr>
      </p:pic>
      <p:pic>
        <p:nvPicPr>
          <p:cNvPr id="3" name="图片 2">
            <a:extLst>
              <a:ext uri="{FF2B5EF4-FFF2-40B4-BE49-F238E27FC236}">
                <a16:creationId xmlns:a16="http://schemas.microsoft.com/office/drawing/2014/main" id="{E168CAD9-4F0C-3B3E-A47C-7EFBCF3733E0}"/>
              </a:ext>
            </a:extLst>
          </p:cNvPr>
          <p:cNvPicPr>
            <a:picLocks noChangeAspect="1"/>
          </p:cNvPicPr>
          <p:nvPr/>
        </p:nvPicPr>
        <p:blipFill>
          <a:blip r:embed="rId6"/>
          <a:stretch>
            <a:fillRect/>
          </a:stretch>
        </p:blipFill>
        <p:spPr>
          <a:xfrm>
            <a:off x="410089" y="1433541"/>
            <a:ext cx="7746939" cy="3464124"/>
          </a:xfrm>
          <a:prstGeom prst="rect">
            <a:avLst/>
          </a:prstGeom>
        </p:spPr>
      </p:pic>
      <p:sp>
        <p:nvSpPr>
          <p:cNvPr id="6" name="文本框 5">
            <a:extLst>
              <a:ext uri="{FF2B5EF4-FFF2-40B4-BE49-F238E27FC236}">
                <a16:creationId xmlns:a16="http://schemas.microsoft.com/office/drawing/2014/main" id="{556C2B89-BA9F-EB34-CFDA-28FC02A656E2}"/>
              </a:ext>
            </a:extLst>
          </p:cNvPr>
          <p:cNvSpPr txBox="1"/>
          <p:nvPr/>
        </p:nvSpPr>
        <p:spPr>
          <a:xfrm>
            <a:off x="304800" y="6515101"/>
            <a:ext cx="3287259" cy="276999"/>
          </a:xfrm>
          <a:prstGeom prst="rect">
            <a:avLst/>
          </a:prstGeom>
          <a:noFill/>
        </p:spPr>
        <p:txBody>
          <a:bodyPr wrap="square" rtlCol="0">
            <a:spAutoFit/>
          </a:bodyPr>
          <a:lstStyle/>
          <a:p>
            <a:r>
              <a:rPr kumimoji="1" lang="en-US" altLang="zh-CN" sz="1200" dirty="0">
                <a:solidFill>
                  <a:schemeClr val="accent6"/>
                </a:solidFill>
                <a:latin typeface="PingFang SC" panose="020B0400000000000000" pitchFamily="34" charset="-122"/>
                <a:ea typeface="PingFang SC" panose="020B0400000000000000" pitchFamily="34" charset="-122"/>
              </a:rPr>
              <a:t>[Efficient</a:t>
            </a:r>
            <a:r>
              <a:rPr kumimoji="1" lang="zh-CN" altLang="en-US" sz="1200" dirty="0">
                <a:solidFill>
                  <a:schemeClr val="accent6"/>
                </a:solidFill>
                <a:latin typeface="PingFang SC" panose="020B0400000000000000" pitchFamily="34" charset="-122"/>
                <a:ea typeface="PingFang SC" panose="020B0400000000000000" pitchFamily="34" charset="-122"/>
              </a:rPr>
              <a:t> </a:t>
            </a:r>
            <a:r>
              <a:rPr kumimoji="1" lang="en-US" altLang="zh-CN" sz="1200" dirty="0">
                <a:solidFill>
                  <a:schemeClr val="accent6"/>
                </a:solidFill>
                <a:latin typeface="PingFang SC" panose="020B0400000000000000" pitchFamily="34" charset="-122"/>
                <a:ea typeface="PingFang SC" panose="020B0400000000000000" pitchFamily="34" charset="-122"/>
              </a:rPr>
              <a:t>Transformer,</a:t>
            </a:r>
            <a:r>
              <a:rPr kumimoji="1" lang="zh-CN" altLang="en-US" sz="1200" dirty="0">
                <a:solidFill>
                  <a:schemeClr val="accent6"/>
                </a:solidFill>
                <a:latin typeface="PingFang SC" panose="020B0400000000000000" pitchFamily="34" charset="-122"/>
                <a:ea typeface="PingFang SC" panose="020B0400000000000000" pitchFamily="34" charset="-122"/>
              </a:rPr>
              <a:t> </a:t>
            </a:r>
            <a:r>
              <a:rPr kumimoji="1" lang="en-US" altLang="zh-CN" sz="1200" dirty="0">
                <a:solidFill>
                  <a:schemeClr val="accent6"/>
                </a:solidFill>
                <a:latin typeface="PingFang SC" panose="020B0400000000000000" pitchFamily="34" charset="-122"/>
                <a:ea typeface="PingFang SC" panose="020B0400000000000000" pitchFamily="34" charset="-122"/>
              </a:rPr>
              <a:t>Song</a:t>
            </a:r>
            <a:r>
              <a:rPr kumimoji="1" lang="zh-CN" altLang="en-US" sz="1200" dirty="0">
                <a:solidFill>
                  <a:schemeClr val="accent6"/>
                </a:solidFill>
                <a:latin typeface="PingFang SC" panose="020B0400000000000000" pitchFamily="34" charset="-122"/>
                <a:ea typeface="PingFang SC" panose="020B0400000000000000" pitchFamily="34" charset="-122"/>
              </a:rPr>
              <a:t> </a:t>
            </a:r>
            <a:r>
              <a:rPr kumimoji="1" lang="en-US" altLang="zh-CN" sz="1200" dirty="0">
                <a:solidFill>
                  <a:schemeClr val="accent6"/>
                </a:solidFill>
                <a:latin typeface="PingFang SC" panose="020B0400000000000000" pitchFamily="34" charset="-122"/>
                <a:ea typeface="PingFang SC" panose="020B0400000000000000" pitchFamily="34" charset="-122"/>
              </a:rPr>
              <a:t>Han,</a:t>
            </a:r>
            <a:r>
              <a:rPr kumimoji="1" lang="zh-CN" altLang="en-US" sz="1200" dirty="0">
                <a:solidFill>
                  <a:schemeClr val="accent6"/>
                </a:solidFill>
                <a:latin typeface="PingFang SC" panose="020B0400000000000000" pitchFamily="34" charset="-122"/>
                <a:ea typeface="PingFang SC" panose="020B0400000000000000" pitchFamily="34" charset="-122"/>
              </a:rPr>
              <a:t> </a:t>
            </a:r>
            <a:r>
              <a:rPr lang="en-US" altLang="zh-CN" sz="1200" i="0" dirty="0">
                <a:solidFill>
                  <a:schemeClr val="accent6"/>
                </a:solidFill>
                <a:effectLst/>
                <a:latin typeface="PingFang SC" panose="020B0400000000000000" pitchFamily="34" charset="-122"/>
                <a:ea typeface="PingFang SC" panose="020B0400000000000000" pitchFamily="34" charset="-122"/>
              </a:rPr>
              <a:t>2022</a:t>
            </a:r>
            <a:r>
              <a:rPr kumimoji="1" lang="en-US" altLang="zh-CN" sz="1200" dirty="0">
                <a:solidFill>
                  <a:schemeClr val="accent6"/>
                </a:solidFill>
                <a:latin typeface="PingFang SC" panose="020B0400000000000000" pitchFamily="34" charset="-122"/>
                <a:ea typeface="PingFang SC" panose="020B0400000000000000" pitchFamily="34" charset="-122"/>
              </a:rPr>
              <a:t>]</a:t>
            </a:r>
            <a:endParaRPr kumimoji="1" lang="zh-CN" altLang="en-US" sz="1200" dirty="0">
              <a:solidFill>
                <a:schemeClr val="accent6"/>
              </a:solidFill>
              <a:latin typeface="PingFang SC" panose="020B0400000000000000" pitchFamily="34" charset="-122"/>
              <a:ea typeface="PingFang SC" panose="020B0400000000000000" pitchFamily="34" charset="-122"/>
            </a:endParaRPr>
          </a:p>
        </p:txBody>
      </p:sp>
      <p:sp>
        <p:nvSpPr>
          <p:cNvPr id="7" name="文本占位符 4">
            <a:extLst>
              <a:ext uri="{FF2B5EF4-FFF2-40B4-BE49-F238E27FC236}">
                <a16:creationId xmlns:a16="http://schemas.microsoft.com/office/drawing/2014/main" id="{1877E76D-0570-96EC-6EFC-1B5EA2839AE5}"/>
              </a:ext>
            </a:extLst>
          </p:cNvPr>
          <p:cNvSpPr txBox="1">
            <a:spLocks/>
          </p:cNvSpPr>
          <p:nvPr/>
        </p:nvSpPr>
        <p:spPr>
          <a:xfrm>
            <a:off x="2125287" y="5156421"/>
            <a:ext cx="8340436"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7"/>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chemeClr val="tx1"/>
                </a:solidFill>
                <a:latin typeface="Songti SC" panose="02010600040101010101" pitchFamily="2" charset="-122"/>
                <a:ea typeface="Songti SC" panose="02010600040101010101" pitchFamily="2" charset="-122"/>
              </a:rPr>
              <a:t> </a:t>
            </a:r>
            <a:r>
              <a:rPr kumimoji="1" lang="en-US" altLang="zh-CN" sz="2800" dirty="0">
                <a:solidFill>
                  <a:schemeClr val="tx1"/>
                </a:solidFill>
                <a:latin typeface="Songti SC" panose="02010600040101010101" pitchFamily="2" charset="-122"/>
                <a:ea typeface="Songti SC" panose="02010600040101010101" pitchFamily="2" charset="-122"/>
              </a:rPr>
              <a:t>AI</a:t>
            </a:r>
            <a:r>
              <a:rPr kumimoji="1" lang="zh-CN" altLang="en-US" sz="2800" dirty="0">
                <a:solidFill>
                  <a:schemeClr val="tx1"/>
                </a:solidFill>
                <a:latin typeface="Songti SC" panose="02010600040101010101" pitchFamily="2" charset="-122"/>
                <a:ea typeface="Songti SC" panose="02010600040101010101" pitchFamily="2" charset="-122"/>
              </a:rPr>
              <a:t>模型规模指数级增大，加速硬件面临巨大挑战</a:t>
            </a:r>
            <a:endParaRPr kumimoji="1" lang="en-US" altLang="zh-CN" sz="2800" dirty="0">
              <a:solidFill>
                <a:srgbClr val="C00000"/>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99847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43" fill="hold"/>
                                        <p:tgtEl>
                                          <p:spTgt spid="4"/>
                                        </p:tgtEl>
                                      </p:cBhvr>
                                    </p:cmd>
                                  </p:childTnLst>
                                </p:cTn>
                              </p:par>
                              <p:par>
                                <p:cTn id="7" presetID="1" presetClass="mediacall" presetSubtype="0" fill="hold" nodeType="withEffect">
                                  <p:stCondLst>
                                    <p:cond delay="0"/>
                                  </p:stCondLst>
                                  <p:childTnLst>
                                    <p:cmd type="call" cmd="playFrom(0.0)">
                                      <p:cBhvr>
                                        <p:cTn id="8" dur="132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a:latin typeface="Songti SC" panose="02010600040101010101" pitchFamily="2" charset="-122"/>
                <a:ea typeface="Songti SC" panose="02010600040101010101" pitchFamily="2" charset="-122"/>
              </a:rPr>
              <a:t>ANT</a:t>
            </a:r>
            <a:r>
              <a:rPr kumimoji="1" lang="zh-CN" altLang="en-US" sz="3200" dirty="0">
                <a:latin typeface="Songti SC" panose="02010600040101010101" pitchFamily="2" charset="-122"/>
                <a:ea typeface="Songti SC" panose="02010600040101010101" pitchFamily="2" charset="-122"/>
              </a:rPr>
              <a:t>：张量间的自适应性</a:t>
            </a:r>
            <a:endParaRPr kumimoji="1" lang="en-US" altLang="zh-CN" sz="3200"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829498" y="6337680"/>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30</a:t>
            </a:fld>
            <a:endParaRPr lang="zh-CN" altLang="en-US" dirty="0">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ACF34FD0-979A-FFBA-F020-C17824ADE89B}"/>
              </a:ext>
            </a:extLst>
          </p:cNvPr>
          <p:cNvPicPr>
            <a:picLocks noChangeAspect="1"/>
          </p:cNvPicPr>
          <p:nvPr/>
        </p:nvPicPr>
        <p:blipFill>
          <a:blip r:embed="rId4"/>
          <a:stretch>
            <a:fillRect/>
          </a:stretch>
        </p:blipFill>
        <p:spPr>
          <a:xfrm>
            <a:off x="7320884" y="2579043"/>
            <a:ext cx="3149600" cy="1282700"/>
          </a:xfrm>
          <a:prstGeom prst="rect">
            <a:avLst/>
          </a:prstGeom>
        </p:spPr>
      </p:pic>
      <p:sp>
        <p:nvSpPr>
          <p:cNvPr id="4" name="矩形 3">
            <a:extLst>
              <a:ext uri="{FF2B5EF4-FFF2-40B4-BE49-F238E27FC236}">
                <a16:creationId xmlns:a16="http://schemas.microsoft.com/office/drawing/2014/main" id="{E2948C66-8683-8201-C837-503BAB572206}"/>
              </a:ext>
            </a:extLst>
          </p:cNvPr>
          <p:cNvSpPr/>
          <p:nvPr/>
        </p:nvSpPr>
        <p:spPr>
          <a:xfrm>
            <a:off x="8765805" y="2896832"/>
            <a:ext cx="145915" cy="26018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latin typeface="Songti SC" panose="02010600040101010101" pitchFamily="2" charset="-122"/>
              <a:ea typeface="Songti SC" panose="02010600040101010101" pitchFamily="2" charset="-122"/>
            </a:endParaRPr>
          </a:p>
        </p:txBody>
      </p:sp>
      <p:sp>
        <p:nvSpPr>
          <p:cNvPr id="5" name="矩形 4">
            <a:extLst>
              <a:ext uri="{FF2B5EF4-FFF2-40B4-BE49-F238E27FC236}">
                <a16:creationId xmlns:a16="http://schemas.microsoft.com/office/drawing/2014/main" id="{E1B1E17A-FF02-3D73-5EC2-AE9290B8C9E6}"/>
              </a:ext>
            </a:extLst>
          </p:cNvPr>
          <p:cNvSpPr/>
          <p:nvPr/>
        </p:nvSpPr>
        <p:spPr>
          <a:xfrm>
            <a:off x="9151668" y="2896832"/>
            <a:ext cx="145915" cy="26018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latin typeface="Songti SC" panose="02010600040101010101" pitchFamily="2" charset="-122"/>
              <a:ea typeface="Songti SC" panose="02010600040101010101" pitchFamily="2" charset="-122"/>
            </a:endParaRPr>
          </a:p>
        </p:txBody>
      </p:sp>
      <p:sp>
        <p:nvSpPr>
          <p:cNvPr id="9" name="矩形 8">
            <a:extLst>
              <a:ext uri="{FF2B5EF4-FFF2-40B4-BE49-F238E27FC236}">
                <a16:creationId xmlns:a16="http://schemas.microsoft.com/office/drawing/2014/main" id="{6BF94B2F-238A-0B87-0FD1-5AF27D8F0ED5}"/>
              </a:ext>
            </a:extLst>
          </p:cNvPr>
          <p:cNvSpPr/>
          <p:nvPr/>
        </p:nvSpPr>
        <p:spPr>
          <a:xfrm>
            <a:off x="9459712" y="3376730"/>
            <a:ext cx="457200" cy="30557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latin typeface="Songti SC" panose="02010600040101010101" pitchFamily="2" charset="-122"/>
              <a:ea typeface="Songti SC" panose="02010600040101010101" pitchFamily="2" charset="-122"/>
            </a:endParaRPr>
          </a:p>
        </p:txBody>
      </p:sp>
      <p:sp>
        <p:nvSpPr>
          <p:cNvPr id="10" name="文本框 9">
            <a:extLst>
              <a:ext uri="{FF2B5EF4-FFF2-40B4-BE49-F238E27FC236}">
                <a16:creationId xmlns:a16="http://schemas.microsoft.com/office/drawing/2014/main" id="{9BBAF34F-814F-D61C-8713-838673C03A26}"/>
              </a:ext>
            </a:extLst>
          </p:cNvPr>
          <p:cNvSpPr txBox="1"/>
          <p:nvPr/>
        </p:nvSpPr>
        <p:spPr>
          <a:xfrm>
            <a:off x="8066638" y="2312053"/>
            <a:ext cx="900040" cy="307777"/>
          </a:xfrm>
          <a:prstGeom prst="rect">
            <a:avLst/>
          </a:prstGeom>
          <a:noFill/>
        </p:spPr>
        <p:txBody>
          <a:bodyPr wrap="square" rtlCol="0">
            <a:spAutoFit/>
          </a:bodyPr>
          <a:lstStyle/>
          <a:p>
            <a:r>
              <a:rPr kumimoji="1" lang="en-US" altLang="zh-CN" sz="1400" dirty="0">
                <a:latin typeface="Songti SC" panose="02010600040101010101" pitchFamily="2" charset="-122"/>
                <a:ea typeface="Songti SC" panose="02010600040101010101" pitchFamily="2" charset="-122"/>
              </a:rPr>
              <a:t>Original</a:t>
            </a:r>
            <a:endParaRPr kumimoji="1" lang="zh-CN" altLang="en-US" sz="1400" dirty="0">
              <a:latin typeface="Songti SC" panose="02010600040101010101" pitchFamily="2" charset="-122"/>
              <a:ea typeface="Songti SC" panose="02010600040101010101" pitchFamily="2" charset="-122"/>
            </a:endParaRPr>
          </a:p>
        </p:txBody>
      </p:sp>
      <p:sp>
        <p:nvSpPr>
          <p:cNvPr id="13" name="文本框 12">
            <a:extLst>
              <a:ext uri="{FF2B5EF4-FFF2-40B4-BE49-F238E27FC236}">
                <a16:creationId xmlns:a16="http://schemas.microsoft.com/office/drawing/2014/main" id="{51C4CF70-CACD-9AB1-EB04-72DF0BF16F92}"/>
              </a:ext>
            </a:extLst>
          </p:cNvPr>
          <p:cNvSpPr txBox="1"/>
          <p:nvPr/>
        </p:nvSpPr>
        <p:spPr>
          <a:xfrm>
            <a:off x="9282844" y="2314907"/>
            <a:ext cx="1400438" cy="307777"/>
          </a:xfrm>
          <a:prstGeom prst="rect">
            <a:avLst/>
          </a:prstGeom>
          <a:noFill/>
        </p:spPr>
        <p:txBody>
          <a:bodyPr wrap="square" rtlCol="0">
            <a:spAutoFit/>
          </a:bodyPr>
          <a:lstStyle/>
          <a:p>
            <a:r>
              <a:rPr kumimoji="1" lang="en-US" altLang="zh-CN" sz="1400" dirty="0">
                <a:latin typeface="Songti SC" panose="02010600040101010101" pitchFamily="2" charset="-122"/>
                <a:ea typeface="Songti SC" panose="02010600040101010101" pitchFamily="2" charset="-122"/>
              </a:rPr>
              <a:t>Quantized</a:t>
            </a:r>
            <a:endParaRPr kumimoji="1" lang="zh-CN" altLang="en-US" sz="1400" dirty="0">
              <a:latin typeface="Songti SC" panose="02010600040101010101" pitchFamily="2" charset="-122"/>
              <a:ea typeface="Songti SC" panose="02010600040101010101" pitchFamily="2" charset="-122"/>
            </a:endParaRPr>
          </a:p>
        </p:txBody>
      </p:sp>
      <p:cxnSp>
        <p:nvCxnSpPr>
          <p:cNvPr id="16" name="直线箭头连接符 15">
            <a:extLst>
              <a:ext uri="{FF2B5EF4-FFF2-40B4-BE49-F238E27FC236}">
                <a16:creationId xmlns:a16="http://schemas.microsoft.com/office/drawing/2014/main" id="{C72A5A2F-8C17-7FB9-BC48-36B55A4D53E1}"/>
              </a:ext>
            </a:extLst>
          </p:cNvPr>
          <p:cNvCxnSpPr/>
          <p:nvPr/>
        </p:nvCxnSpPr>
        <p:spPr>
          <a:xfrm>
            <a:off x="8647345" y="2572837"/>
            <a:ext cx="175988" cy="3239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962FD334-18E5-2456-99DF-0C089D1D6756}"/>
              </a:ext>
            </a:extLst>
          </p:cNvPr>
          <p:cNvCxnSpPr>
            <a:cxnSpLocks/>
          </p:cNvCxnSpPr>
          <p:nvPr/>
        </p:nvCxnSpPr>
        <p:spPr>
          <a:xfrm flipH="1">
            <a:off x="9233758" y="2590413"/>
            <a:ext cx="175988" cy="30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A52A4F2-EFAB-FB58-BEE3-C64941422C82}"/>
              </a:ext>
            </a:extLst>
          </p:cNvPr>
          <p:cNvSpPr txBox="1"/>
          <p:nvPr/>
        </p:nvSpPr>
        <p:spPr>
          <a:xfrm>
            <a:off x="6902559" y="1671243"/>
            <a:ext cx="4305875" cy="338554"/>
          </a:xfrm>
          <a:prstGeom prst="rect">
            <a:avLst/>
          </a:prstGeom>
          <a:noFill/>
        </p:spPr>
        <p:txBody>
          <a:bodyPr wrap="square" rtlCol="0">
            <a:spAutoFit/>
          </a:bodyPr>
          <a:lstStyle/>
          <a:p>
            <a:r>
              <a:rPr kumimoji="1" lang="zh-CN" altLang="en-US" sz="1600" dirty="0">
                <a:latin typeface="Songti SC" panose="02010600040101010101" pitchFamily="2" charset="-122"/>
                <a:ea typeface="Songti SC" panose="02010600040101010101" pitchFamily="2" charset="-122"/>
              </a:rPr>
              <a:t>使用</a:t>
            </a:r>
            <a:r>
              <a:rPr kumimoji="1" lang="en-US" altLang="zh-CN" sz="1600" dirty="0">
                <a:solidFill>
                  <a:schemeClr val="accent1"/>
                </a:solidFill>
                <a:latin typeface="Songti SC" panose="02010600040101010101" pitchFamily="2" charset="-122"/>
                <a:ea typeface="Songti SC" panose="02010600040101010101" pitchFamily="2" charset="-122"/>
              </a:rPr>
              <a:t>MSE</a:t>
            </a:r>
            <a:r>
              <a:rPr kumimoji="1" lang="zh-CN" altLang="en-US" sz="1600" dirty="0">
                <a:solidFill>
                  <a:schemeClr val="accent1"/>
                </a:solidFill>
                <a:latin typeface="Songti SC" panose="02010600040101010101" pitchFamily="2" charset="-122"/>
                <a:ea typeface="Songti SC" panose="02010600040101010101" pitchFamily="2" charset="-122"/>
              </a:rPr>
              <a:t> （</a:t>
            </a:r>
            <a:r>
              <a:rPr kumimoji="1" lang="en-US" altLang="zh-CN" sz="1600" dirty="0">
                <a:solidFill>
                  <a:schemeClr val="accent1"/>
                </a:solidFill>
                <a:latin typeface="Songti SC" panose="02010600040101010101" pitchFamily="2" charset="-122"/>
                <a:ea typeface="Songti SC" panose="02010600040101010101" pitchFamily="2" charset="-122"/>
              </a:rPr>
              <a:t>Mean</a:t>
            </a:r>
            <a:r>
              <a:rPr kumimoji="1" lang="zh-CN" altLang="en-US" sz="1600" dirty="0">
                <a:solidFill>
                  <a:schemeClr val="accent1"/>
                </a:solidFill>
                <a:latin typeface="Songti SC" panose="02010600040101010101" pitchFamily="2" charset="-122"/>
                <a:ea typeface="Songti SC" panose="02010600040101010101" pitchFamily="2" charset="-122"/>
              </a:rPr>
              <a:t> </a:t>
            </a:r>
            <a:r>
              <a:rPr kumimoji="1" lang="en-US" altLang="zh-CN" sz="1600" dirty="0">
                <a:solidFill>
                  <a:schemeClr val="accent1"/>
                </a:solidFill>
                <a:latin typeface="Songti SC" panose="02010600040101010101" pitchFamily="2" charset="-122"/>
                <a:ea typeface="Songti SC" panose="02010600040101010101" pitchFamily="2" charset="-122"/>
              </a:rPr>
              <a:t>Square</a:t>
            </a:r>
            <a:r>
              <a:rPr kumimoji="1" lang="zh-CN" altLang="en-US" sz="1600" dirty="0">
                <a:solidFill>
                  <a:schemeClr val="accent1"/>
                </a:solidFill>
                <a:latin typeface="Songti SC" panose="02010600040101010101" pitchFamily="2" charset="-122"/>
                <a:ea typeface="Songti SC" panose="02010600040101010101" pitchFamily="2" charset="-122"/>
              </a:rPr>
              <a:t> </a:t>
            </a:r>
            <a:r>
              <a:rPr kumimoji="1" lang="en-US" altLang="zh-CN" sz="1600" dirty="0">
                <a:solidFill>
                  <a:schemeClr val="accent1"/>
                </a:solidFill>
                <a:latin typeface="Songti SC" panose="02010600040101010101" pitchFamily="2" charset="-122"/>
                <a:ea typeface="Songti SC" panose="02010600040101010101" pitchFamily="2" charset="-122"/>
              </a:rPr>
              <a:t>Error</a:t>
            </a:r>
            <a:r>
              <a:rPr kumimoji="1" lang="zh-CN" altLang="en-US" sz="1600" dirty="0">
                <a:solidFill>
                  <a:schemeClr val="accent1"/>
                </a:solidFill>
                <a:latin typeface="Songti SC" panose="02010600040101010101" pitchFamily="2" charset="-122"/>
                <a:ea typeface="Songti SC" panose="02010600040101010101" pitchFamily="2" charset="-122"/>
              </a:rPr>
              <a:t>）</a:t>
            </a:r>
            <a:r>
              <a:rPr kumimoji="1" lang="zh-CN" altLang="en-US" sz="1600" dirty="0">
                <a:latin typeface="Songti SC" panose="02010600040101010101" pitchFamily="2" charset="-122"/>
                <a:ea typeface="Songti SC" panose="02010600040101010101" pitchFamily="2" charset="-122"/>
              </a:rPr>
              <a:t>作为度量</a:t>
            </a:r>
          </a:p>
        </p:txBody>
      </p:sp>
      <p:sp>
        <p:nvSpPr>
          <p:cNvPr id="20" name="文本占位符 4">
            <a:extLst>
              <a:ext uri="{FF2B5EF4-FFF2-40B4-BE49-F238E27FC236}">
                <a16:creationId xmlns:a16="http://schemas.microsoft.com/office/drawing/2014/main" id="{A49207A1-BF0B-2008-F585-D220374947C1}"/>
              </a:ext>
            </a:extLst>
          </p:cNvPr>
          <p:cNvSpPr txBox="1">
            <a:spLocks/>
          </p:cNvSpPr>
          <p:nvPr/>
        </p:nvSpPr>
        <p:spPr>
          <a:xfrm>
            <a:off x="1551579" y="5314753"/>
            <a:ext cx="9380277" cy="524791"/>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solidFill>
                  <a:schemeClr val="accent1"/>
                </a:solidFill>
                <a:latin typeface="Songti SC" panose="02010600040101010101" pitchFamily="2" charset="-122"/>
                <a:ea typeface="Songti SC" panose="02010600040101010101" pitchFamily="2" charset="-122"/>
              </a:rPr>
              <a:t> 张量间的自适应性</a:t>
            </a:r>
            <a:r>
              <a:rPr lang="en-US" altLang="zh-CN" sz="2800" dirty="0">
                <a:solidFill>
                  <a:schemeClr val="tx1"/>
                </a:solidFill>
                <a:latin typeface="Songti SC" panose="02010600040101010101" pitchFamily="2" charset="-122"/>
                <a:ea typeface="Songti SC" panose="02010600040101010101" pitchFamily="2" charset="-122"/>
              </a:rPr>
              <a:t>:</a:t>
            </a:r>
            <a:r>
              <a:rPr lang="zh-CN" altLang="en-US" sz="2800" dirty="0">
                <a:solidFill>
                  <a:schemeClr val="tx1"/>
                </a:solidFill>
                <a:latin typeface="Songti SC" panose="02010600040101010101" pitchFamily="2" charset="-122"/>
                <a:ea typeface="Songti SC" panose="02010600040101010101" pitchFamily="2" charset="-122"/>
              </a:rPr>
              <a:t> </a:t>
            </a:r>
            <a:r>
              <a:rPr kumimoji="1" lang="zh-CN" altLang="en-US" sz="2800" dirty="0">
                <a:solidFill>
                  <a:srgbClr val="5E92E5"/>
                </a:solidFill>
                <a:latin typeface="Songti SC" panose="02010600040101010101" pitchFamily="2" charset="-122"/>
                <a:ea typeface="Songti SC" panose="02010600040101010101" pitchFamily="2" charset="-122"/>
              </a:rPr>
              <a:t>不同分布</a:t>
            </a:r>
            <a:r>
              <a:rPr kumimoji="1" lang="zh-CN" altLang="en-US" sz="2800" dirty="0">
                <a:solidFill>
                  <a:schemeClr val="tx2"/>
                </a:solidFill>
                <a:latin typeface="Songti SC" panose="02010600040101010101" pitchFamily="2" charset="-122"/>
                <a:ea typeface="Songti SC" panose="02010600040101010101" pitchFamily="2" charset="-122"/>
              </a:rPr>
              <a:t>的张量采用</a:t>
            </a:r>
            <a:r>
              <a:rPr kumimoji="1" lang="zh-CN" altLang="en-US" sz="2800" dirty="0">
                <a:solidFill>
                  <a:srgbClr val="5E92E5"/>
                </a:solidFill>
                <a:latin typeface="Songti SC" panose="02010600040101010101" pitchFamily="2" charset="-122"/>
                <a:ea typeface="Songti SC" panose="02010600040101010101" pitchFamily="2" charset="-122"/>
              </a:rPr>
              <a:t>不同的数值类型</a:t>
            </a:r>
            <a:endParaRPr kumimoji="1" lang="en-US" altLang="zh-CN" sz="2800" dirty="0">
              <a:solidFill>
                <a:srgbClr val="5E92E5"/>
              </a:solidFill>
              <a:latin typeface="Songti SC" panose="02010600040101010101" pitchFamily="2" charset="-122"/>
              <a:ea typeface="Songti SC" panose="02010600040101010101" pitchFamily="2" charset="-122"/>
            </a:endParaRPr>
          </a:p>
          <a:p>
            <a:endParaRPr lang="en-US" altLang="zh-CN" sz="2800" b="1"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p:txBody>
      </p:sp>
      <p:sp>
        <p:nvSpPr>
          <p:cNvPr id="21" name="文本框 20">
            <a:extLst>
              <a:ext uri="{FF2B5EF4-FFF2-40B4-BE49-F238E27FC236}">
                <a16:creationId xmlns:a16="http://schemas.microsoft.com/office/drawing/2014/main" id="{B41C4EFA-C2C6-6BA9-BAE9-40F4FF6DF365}"/>
              </a:ext>
            </a:extLst>
          </p:cNvPr>
          <p:cNvSpPr txBox="1"/>
          <p:nvPr/>
        </p:nvSpPr>
        <p:spPr>
          <a:xfrm>
            <a:off x="1706124" y="4361791"/>
            <a:ext cx="3329900" cy="338554"/>
          </a:xfrm>
          <a:prstGeom prst="rect">
            <a:avLst/>
          </a:prstGeom>
          <a:noFill/>
        </p:spPr>
        <p:txBody>
          <a:bodyPr wrap="square" rtlCol="0">
            <a:spAutoFit/>
          </a:bodyPr>
          <a:lstStyle/>
          <a:p>
            <a:r>
              <a:rPr kumimoji="1" lang="zh-CN" altLang="en-US" sz="1600" dirty="0">
                <a:solidFill>
                  <a:srgbClr val="FF0000"/>
                </a:solidFill>
                <a:latin typeface="Songti SC" panose="02010600040101010101" pitchFamily="2" charset="-122"/>
                <a:ea typeface="Songti SC" panose="02010600040101010101" pitchFamily="2" charset="-122"/>
              </a:rPr>
              <a:t>观察</a:t>
            </a:r>
            <a:r>
              <a:rPr kumimoji="1" lang="en-US" altLang="zh-CN" sz="1600" dirty="0">
                <a:solidFill>
                  <a:srgbClr val="FF0000"/>
                </a:solidFill>
                <a:latin typeface="Songti SC" panose="02010600040101010101" pitchFamily="2" charset="-122"/>
                <a:ea typeface="Songti SC" panose="02010600040101010101" pitchFamily="2" charset="-122"/>
              </a:rPr>
              <a:t>1</a:t>
            </a:r>
            <a:r>
              <a:rPr kumimoji="1" lang="zh-CN" altLang="en-US" sz="1600" dirty="0">
                <a:latin typeface="Songti SC" panose="02010600040101010101" pitchFamily="2" charset="-122"/>
                <a:ea typeface="Songti SC" panose="02010600040101010101" pitchFamily="2" charset="-122"/>
              </a:rPr>
              <a:t>：</a:t>
            </a:r>
            <a:r>
              <a:rPr kumimoji="1" lang="en-US" altLang="zh-CN" sz="1600" dirty="0">
                <a:latin typeface="Songti SC" panose="02010600040101010101" pitchFamily="2" charset="-122"/>
                <a:ea typeface="Songti SC" panose="02010600040101010101" pitchFamily="2" charset="-122"/>
              </a:rPr>
              <a:t> DNN </a:t>
            </a:r>
            <a:r>
              <a:rPr kumimoji="1" lang="zh-CN" altLang="en-US" sz="1600" dirty="0">
                <a:latin typeface="Songti SC" panose="02010600040101010101" pitchFamily="2" charset="-122"/>
                <a:ea typeface="Songti SC" panose="02010600040101010101" pitchFamily="2" charset="-122"/>
              </a:rPr>
              <a:t>模型的分布多种多样</a:t>
            </a:r>
            <a:endParaRPr kumimoji="1" lang="en-US" altLang="zh-CN" sz="1600" dirty="0">
              <a:latin typeface="Songti SC" panose="02010600040101010101" pitchFamily="2" charset="-122"/>
              <a:ea typeface="Songti SC" panose="02010600040101010101" pitchFamily="2" charset="-122"/>
            </a:endParaRPr>
          </a:p>
        </p:txBody>
      </p:sp>
      <p:pic>
        <p:nvPicPr>
          <p:cNvPr id="22" name="图片 21">
            <a:extLst>
              <a:ext uri="{FF2B5EF4-FFF2-40B4-BE49-F238E27FC236}">
                <a16:creationId xmlns:a16="http://schemas.microsoft.com/office/drawing/2014/main" id="{4F6B3967-C961-9E75-A828-F8E2D5C5C6B3}"/>
              </a:ext>
            </a:extLst>
          </p:cNvPr>
          <p:cNvPicPr>
            <a:picLocks noChangeAspect="1"/>
          </p:cNvPicPr>
          <p:nvPr/>
        </p:nvPicPr>
        <p:blipFill>
          <a:blip r:embed="rId6"/>
          <a:stretch>
            <a:fillRect/>
          </a:stretch>
        </p:blipFill>
        <p:spPr>
          <a:xfrm>
            <a:off x="722291" y="1625134"/>
            <a:ext cx="5398126" cy="2462011"/>
          </a:xfrm>
          <a:prstGeom prst="rect">
            <a:avLst/>
          </a:prstGeom>
        </p:spPr>
      </p:pic>
      <p:sp>
        <p:nvSpPr>
          <p:cNvPr id="23" name="文本框 22">
            <a:extLst>
              <a:ext uri="{FF2B5EF4-FFF2-40B4-BE49-F238E27FC236}">
                <a16:creationId xmlns:a16="http://schemas.microsoft.com/office/drawing/2014/main" id="{D7F31852-758C-31BB-83E3-AAB7C4184D26}"/>
              </a:ext>
            </a:extLst>
          </p:cNvPr>
          <p:cNvSpPr txBox="1"/>
          <p:nvPr/>
        </p:nvSpPr>
        <p:spPr>
          <a:xfrm>
            <a:off x="6655045" y="4354339"/>
            <a:ext cx="4461056" cy="584775"/>
          </a:xfrm>
          <a:prstGeom prst="rect">
            <a:avLst/>
          </a:prstGeom>
          <a:noFill/>
        </p:spPr>
        <p:txBody>
          <a:bodyPr wrap="square" rtlCol="0">
            <a:spAutoFit/>
          </a:bodyPr>
          <a:lstStyle/>
          <a:p>
            <a:pPr algn="ctr"/>
            <a:r>
              <a:rPr kumimoji="1" lang="zh-CN" altLang="en-US" sz="1600" dirty="0">
                <a:solidFill>
                  <a:srgbClr val="FF0000"/>
                </a:solidFill>
                <a:latin typeface="Songti SC" panose="02010600040101010101" pitchFamily="2" charset="-122"/>
                <a:ea typeface="Songti SC" panose="02010600040101010101" pitchFamily="2" charset="-122"/>
              </a:rPr>
              <a:t>观察</a:t>
            </a:r>
            <a:r>
              <a:rPr kumimoji="1" lang="en-US" altLang="zh-CN" sz="1600" dirty="0">
                <a:solidFill>
                  <a:srgbClr val="FF0000"/>
                </a:solidFill>
                <a:latin typeface="Songti SC" panose="02010600040101010101" pitchFamily="2" charset="-122"/>
                <a:ea typeface="Songti SC" panose="02010600040101010101" pitchFamily="2" charset="-122"/>
              </a:rPr>
              <a:t>2</a:t>
            </a:r>
            <a:r>
              <a:rPr kumimoji="1" lang="zh-CN" altLang="en-US" sz="1600" dirty="0">
                <a:latin typeface="Songti SC" panose="02010600040101010101" pitchFamily="2" charset="-122"/>
                <a:ea typeface="Songti SC" panose="02010600040101010101" pitchFamily="2" charset="-122"/>
              </a:rPr>
              <a:t>：如果数据类型分布很好地拟合张量分布，则 </a:t>
            </a:r>
            <a:r>
              <a:rPr kumimoji="1" lang="en-US" altLang="zh-CN" sz="1600" dirty="0">
                <a:latin typeface="Songti SC" panose="02010600040101010101" pitchFamily="2" charset="-122"/>
                <a:ea typeface="Songti SC" panose="02010600040101010101" pitchFamily="2" charset="-122"/>
              </a:rPr>
              <a:t>MSE </a:t>
            </a:r>
            <a:r>
              <a:rPr kumimoji="1" lang="zh-CN" altLang="en-US" sz="1600" dirty="0">
                <a:latin typeface="Songti SC" panose="02010600040101010101" pitchFamily="2" charset="-122"/>
                <a:ea typeface="Songti SC" panose="02010600040101010101" pitchFamily="2" charset="-122"/>
              </a:rPr>
              <a:t>可以降低</a:t>
            </a:r>
            <a:endParaRPr kumimoji="1" lang="en-US" altLang="zh-CN" sz="1600" dirty="0">
              <a:latin typeface="Songti SC" panose="02010600040101010101" pitchFamily="2" charset="-122"/>
              <a:ea typeface="Songti SC" panose="02010600040101010101" pitchFamily="2" charset="-122"/>
            </a:endParaRPr>
          </a:p>
        </p:txBody>
      </p:sp>
    </p:spTree>
    <p:custDataLst>
      <p:tags r:id="rId1"/>
    </p:custDataLst>
    <p:extLst>
      <p:ext uri="{BB962C8B-B14F-4D97-AF65-F5344CB8AC3E}">
        <p14:creationId xmlns:p14="http://schemas.microsoft.com/office/powerpoint/2010/main" val="638824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a:latin typeface="Songti SC" panose="02010600040101010101" pitchFamily="2" charset="-122"/>
                <a:ea typeface="Songti SC" panose="02010600040101010101" pitchFamily="2" charset="-122"/>
              </a:rPr>
              <a:t>ANT</a:t>
            </a:r>
            <a:r>
              <a:rPr kumimoji="1" lang="zh-CN" altLang="en-US" sz="3200" dirty="0">
                <a:latin typeface="Songti SC" panose="02010600040101010101" pitchFamily="2" charset="-122"/>
                <a:ea typeface="Songti SC" panose="02010600040101010101" pitchFamily="2" charset="-122"/>
              </a:rPr>
              <a:t>：张量间的自适应性</a:t>
            </a:r>
            <a:endParaRPr kumimoji="1" lang="en-US" altLang="zh-CN" sz="3200"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829498" y="6337680"/>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31</a:t>
            </a:fld>
            <a:endParaRPr lang="zh-CN" altLang="en-US" dirty="0">
              <a:latin typeface="Songti SC" panose="02010600040101010101" pitchFamily="2" charset="-122"/>
              <a:ea typeface="Songti SC" panose="02010600040101010101" pitchFamily="2" charset="-122"/>
            </a:endParaRPr>
          </a:p>
        </p:txBody>
      </p:sp>
      <p:sp>
        <p:nvSpPr>
          <p:cNvPr id="20" name="文本占位符 4">
            <a:extLst>
              <a:ext uri="{FF2B5EF4-FFF2-40B4-BE49-F238E27FC236}">
                <a16:creationId xmlns:a16="http://schemas.microsoft.com/office/drawing/2014/main" id="{A49207A1-BF0B-2008-F585-D220374947C1}"/>
              </a:ext>
            </a:extLst>
          </p:cNvPr>
          <p:cNvSpPr txBox="1">
            <a:spLocks/>
          </p:cNvSpPr>
          <p:nvPr/>
        </p:nvSpPr>
        <p:spPr>
          <a:xfrm>
            <a:off x="1551579" y="5314753"/>
            <a:ext cx="9380277" cy="524791"/>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solidFill>
                  <a:schemeClr val="accent1"/>
                </a:solidFill>
                <a:latin typeface="Songti SC" panose="02010600040101010101" pitchFamily="2" charset="-122"/>
                <a:ea typeface="Songti SC" panose="02010600040101010101" pitchFamily="2" charset="-122"/>
              </a:rPr>
              <a:t> 张量间的自适应性</a:t>
            </a:r>
            <a:r>
              <a:rPr lang="en-US" altLang="zh-CN" sz="2800" dirty="0">
                <a:solidFill>
                  <a:schemeClr val="tx1"/>
                </a:solidFill>
                <a:latin typeface="Songti SC" panose="02010600040101010101" pitchFamily="2" charset="-122"/>
                <a:ea typeface="Songti SC" panose="02010600040101010101" pitchFamily="2" charset="-122"/>
              </a:rPr>
              <a:t>:</a:t>
            </a:r>
            <a:r>
              <a:rPr lang="zh-CN" altLang="en-US" sz="2800" dirty="0">
                <a:solidFill>
                  <a:schemeClr val="tx1"/>
                </a:solidFill>
                <a:latin typeface="Songti SC" panose="02010600040101010101" pitchFamily="2" charset="-122"/>
                <a:ea typeface="Songti SC" panose="02010600040101010101" pitchFamily="2" charset="-122"/>
              </a:rPr>
              <a:t> </a:t>
            </a:r>
            <a:r>
              <a:rPr kumimoji="1" lang="zh-CN" altLang="en-US" sz="2800" dirty="0">
                <a:solidFill>
                  <a:srgbClr val="5E92E5"/>
                </a:solidFill>
                <a:latin typeface="Songti SC" panose="02010600040101010101" pitchFamily="2" charset="-122"/>
                <a:ea typeface="Songti SC" panose="02010600040101010101" pitchFamily="2" charset="-122"/>
              </a:rPr>
              <a:t>不同分布</a:t>
            </a:r>
            <a:r>
              <a:rPr kumimoji="1" lang="zh-CN" altLang="en-US" sz="2800" dirty="0">
                <a:solidFill>
                  <a:schemeClr val="tx2"/>
                </a:solidFill>
                <a:latin typeface="Songti SC" panose="02010600040101010101" pitchFamily="2" charset="-122"/>
                <a:ea typeface="Songti SC" panose="02010600040101010101" pitchFamily="2" charset="-122"/>
              </a:rPr>
              <a:t>的张量采用</a:t>
            </a:r>
            <a:r>
              <a:rPr kumimoji="1" lang="zh-CN" altLang="en-US" sz="2800" dirty="0">
                <a:solidFill>
                  <a:srgbClr val="5E92E5"/>
                </a:solidFill>
                <a:latin typeface="Songti SC" panose="02010600040101010101" pitchFamily="2" charset="-122"/>
                <a:ea typeface="Songti SC" panose="02010600040101010101" pitchFamily="2" charset="-122"/>
              </a:rPr>
              <a:t>不同的数值类型</a:t>
            </a:r>
            <a:endParaRPr kumimoji="1" lang="en-US" altLang="zh-CN" sz="2800" dirty="0">
              <a:solidFill>
                <a:srgbClr val="5E92E5"/>
              </a:solidFill>
              <a:latin typeface="Songti SC" panose="02010600040101010101" pitchFamily="2" charset="-122"/>
              <a:ea typeface="Songti SC" panose="02010600040101010101" pitchFamily="2" charset="-122"/>
            </a:endParaRPr>
          </a:p>
          <a:p>
            <a:endParaRPr lang="en-US" altLang="zh-CN" sz="2800" b="1"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p:txBody>
      </p:sp>
      <p:sp>
        <p:nvSpPr>
          <p:cNvPr id="7" name="文本框 6">
            <a:extLst>
              <a:ext uri="{FF2B5EF4-FFF2-40B4-BE49-F238E27FC236}">
                <a16:creationId xmlns:a16="http://schemas.microsoft.com/office/drawing/2014/main" id="{858735F3-BD2C-12C7-FD15-F909D5E6F9FF}"/>
              </a:ext>
            </a:extLst>
          </p:cNvPr>
          <p:cNvSpPr txBox="1"/>
          <p:nvPr/>
        </p:nvSpPr>
        <p:spPr>
          <a:xfrm>
            <a:off x="6590052" y="4351605"/>
            <a:ext cx="531472" cy="369332"/>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Int</a:t>
            </a:r>
            <a:endParaRPr kumimoji="1" lang="zh-CN" altLang="en-US" dirty="0">
              <a:latin typeface="Songti SC" panose="02010600040101010101" pitchFamily="2" charset="-122"/>
              <a:ea typeface="Songti SC" panose="02010600040101010101" pitchFamily="2" charset="-122"/>
            </a:endParaRPr>
          </a:p>
        </p:txBody>
      </p:sp>
      <p:sp>
        <p:nvSpPr>
          <p:cNvPr id="8" name="文本框 7">
            <a:extLst>
              <a:ext uri="{FF2B5EF4-FFF2-40B4-BE49-F238E27FC236}">
                <a16:creationId xmlns:a16="http://schemas.microsoft.com/office/drawing/2014/main" id="{4969F9BC-47CD-8E5A-A42C-091A085DFA54}"/>
              </a:ext>
            </a:extLst>
          </p:cNvPr>
          <p:cNvSpPr txBox="1"/>
          <p:nvPr/>
        </p:nvSpPr>
        <p:spPr>
          <a:xfrm>
            <a:off x="8313888" y="4342706"/>
            <a:ext cx="749369" cy="369332"/>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Flint</a:t>
            </a:r>
            <a:endParaRPr kumimoji="1" lang="zh-CN" altLang="en-US" dirty="0">
              <a:latin typeface="Songti SC" panose="02010600040101010101" pitchFamily="2" charset="-122"/>
              <a:ea typeface="Songti SC" panose="02010600040101010101" pitchFamily="2" charset="-122"/>
            </a:endParaRPr>
          </a:p>
        </p:txBody>
      </p:sp>
      <p:sp>
        <p:nvSpPr>
          <p:cNvPr id="11" name="文本框 10">
            <a:extLst>
              <a:ext uri="{FF2B5EF4-FFF2-40B4-BE49-F238E27FC236}">
                <a16:creationId xmlns:a16="http://schemas.microsoft.com/office/drawing/2014/main" id="{5D376A10-3C1C-CB6F-AAE5-76850D4F4680}"/>
              </a:ext>
            </a:extLst>
          </p:cNvPr>
          <p:cNvSpPr txBox="1"/>
          <p:nvPr/>
        </p:nvSpPr>
        <p:spPr>
          <a:xfrm>
            <a:off x="9661922" y="4351605"/>
            <a:ext cx="1723157" cy="646331"/>
          </a:xfrm>
          <a:prstGeom prst="rect">
            <a:avLst/>
          </a:prstGeom>
          <a:noFill/>
        </p:spPr>
        <p:txBody>
          <a:bodyPr wrap="square" rtlCol="0">
            <a:spAutoFit/>
          </a:bodyPr>
          <a:lstStyle/>
          <a:p>
            <a:pPr algn="ctr"/>
            <a:r>
              <a:rPr kumimoji="1" lang="en-US" altLang="zh-CN" dirty="0" err="1">
                <a:latin typeface="Songti SC" panose="02010600040101010101" pitchFamily="2" charset="-122"/>
                <a:ea typeface="Songti SC" panose="02010600040101010101" pitchFamily="2" charset="-122"/>
              </a:rPr>
              <a:t>PoT</a:t>
            </a:r>
            <a:endParaRPr kumimoji="1" lang="en-US" altLang="zh-CN" dirty="0">
              <a:latin typeface="Songti SC" panose="02010600040101010101" pitchFamily="2" charset="-122"/>
              <a:ea typeface="Songti SC" panose="02010600040101010101" pitchFamily="2" charset="-122"/>
            </a:endParaRPr>
          </a:p>
          <a:p>
            <a:pPr algn="ctr"/>
            <a:r>
              <a:rPr kumimoji="1" lang="en-US" altLang="zh-CN" dirty="0">
                <a:latin typeface="Songti SC" panose="02010600040101010101" pitchFamily="2" charset="-122"/>
                <a:ea typeface="Songti SC" panose="02010600040101010101" pitchFamily="2" charset="-122"/>
              </a:rPr>
              <a:t>(</a:t>
            </a:r>
            <a:r>
              <a:rPr kumimoji="1" lang="en-US" altLang="zh-CN" dirty="0">
                <a:solidFill>
                  <a:schemeClr val="accent1"/>
                </a:solidFill>
                <a:latin typeface="Songti SC" panose="02010600040101010101" pitchFamily="2" charset="-122"/>
                <a:ea typeface="Songti SC" panose="02010600040101010101" pitchFamily="2" charset="-122"/>
              </a:rPr>
              <a:t>P</a:t>
            </a:r>
            <a:r>
              <a:rPr kumimoji="1" lang="en-US" altLang="zh-CN" dirty="0">
                <a:latin typeface="Songti SC" panose="02010600040101010101" pitchFamily="2" charset="-122"/>
                <a:ea typeface="Songti SC" panose="02010600040101010101" pitchFamily="2" charset="-122"/>
              </a:rPr>
              <a:t>ower</a:t>
            </a:r>
            <a:r>
              <a:rPr kumimoji="1" lang="zh-CN" altLang="en-US" dirty="0">
                <a:latin typeface="Songti SC" panose="02010600040101010101" pitchFamily="2" charset="-122"/>
                <a:ea typeface="Songti SC" panose="02010600040101010101" pitchFamily="2" charset="-122"/>
              </a:rPr>
              <a:t> </a:t>
            </a:r>
            <a:r>
              <a:rPr kumimoji="1" lang="en-US" altLang="zh-CN" dirty="0">
                <a:solidFill>
                  <a:schemeClr val="accent1"/>
                </a:solidFill>
                <a:latin typeface="Songti SC" panose="02010600040101010101" pitchFamily="2" charset="-122"/>
                <a:ea typeface="Songti SC" panose="02010600040101010101" pitchFamily="2" charset="-122"/>
              </a:rPr>
              <a:t>o</a:t>
            </a:r>
            <a:r>
              <a:rPr kumimoji="1" lang="en-US" altLang="zh-CN" dirty="0">
                <a:latin typeface="Songti SC" panose="02010600040101010101" pitchFamily="2" charset="-122"/>
                <a:ea typeface="Songti SC" panose="02010600040101010101" pitchFamily="2" charset="-122"/>
              </a:rPr>
              <a:t>f</a:t>
            </a:r>
            <a:r>
              <a:rPr kumimoji="1" lang="zh-CN" altLang="en-US" dirty="0">
                <a:latin typeface="Songti SC" panose="02010600040101010101" pitchFamily="2" charset="-122"/>
                <a:ea typeface="Songti SC" panose="02010600040101010101" pitchFamily="2" charset="-122"/>
              </a:rPr>
              <a:t> </a:t>
            </a:r>
            <a:r>
              <a:rPr kumimoji="1" lang="en-US" altLang="zh-CN" dirty="0">
                <a:solidFill>
                  <a:schemeClr val="accent1"/>
                </a:solidFill>
                <a:latin typeface="Songti SC" panose="02010600040101010101" pitchFamily="2" charset="-122"/>
                <a:ea typeface="Songti SC" panose="02010600040101010101" pitchFamily="2" charset="-122"/>
              </a:rPr>
              <a:t>T</a:t>
            </a:r>
            <a:r>
              <a:rPr kumimoji="1" lang="en-US" altLang="zh-CN" dirty="0">
                <a:latin typeface="Songti SC" panose="02010600040101010101" pitchFamily="2" charset="-122"/>
                <a:ea typeface="Songti SC" panose="02010600040101010101" pitchFamily="2" charset="-122"/>
              </a:rPr>
              <a:t>wo)</a:t>
            </a:r>
            <a:endParaRPr kumimoji="1" lang="zh-CN" altLang="en-US" dirty="0">
              <a:latin typeface="Songti SC" panose="02010600040101010101" pitchFamily="2" charset="-122"/>
              <a:ea typeface="Songti SC" panose="02010600040101010101" pitchFamily="2" charset="-122"/>
            </a:endParaRPr>
          </a:p>
        </p:txBody>
      </p:sp>
      <p:pic>
        <p:nvPicPr>
          <p:cNvPr id="12" name="图片 11">
            <a:extLst>
              <a:ext uri="{FF2B5EF4-FFF2-40B4-BE49-F238E27FC236}">
                <a16:creationId xmlns:a16="http://schemas.microsoft.com/office/drawing/2014/main" id="{775E3D39-ABD0-096C-7D09-7F632343FF68}"/>
              </a:ext>
            </a:extLst>
          </p:cNvPr>
          <p:cNvPicPr>
            <a:picLocks noChangeAspect="1"/>
          </p:cNvPicPr>
          <p:nvPr/>
        </p:nvPicPr>
        <p:blipFill>
          <a:blip r:embed="rId5"/>
          <a:stretch>
            <a:fillRect/>
          </a:stretch>
        </p:blipFill>
        <p:spPr>
          <a:xfrm>
            <a:off x="5833401" y="1398140"/>
            <a:ext cx="5398126" cy="2462011"/>
          </a:xfrm>
          <a:prstGeom prst="rect">
            <a:avLst/>
          </a:prstGeom>
        </p:spPr>
      </p:pic>
      <p:sp>
        <p:nvSpPr>
          <p:cNvPr id="14" name="右箭头 13">
            <a:extLst>
              <a:ext uri="{FF2B5EF4-FFF2-40B4-BE49-F238E27FC236}">
                <a16:creationId xmlns:a16="http://schemas.microsoft.com/office/drawing/2014/main" id="{9C7C8A3E-3C42-6ADB-15EB-506D16D19C84}"/>
              </a:ext>
            </a:extLst>
          </p:cNvPr>
          <p:cNvSpPr/>
          <p:nvPr/>
        </p:nvSpPr>
        <p:spPr>
          <a:xfrm rot="5400000">
            <a:off x="8419258" y="4033995"/>
            <a:ext cx="421420" cy="195008"/>
          </a:xfrm>
          <a:prstGeom prst="rightArrow">
            <a:avLst/>
          </a:prstGeom>
          <a:ln>
            <a:solidFill>
              <a:schemeClr val="tx1"/>
            </a:solidFill>
            <a:extLst>
              <a:ext uri="{C807C97D-BFC1-408E-A445-0C87EB9F89A2}">
                <ask:lineSketchStyleProps xmlns:ask="http://schemas.microsoft.com/office/drawing/2018/sketchyshapes" sd="1877037944">
                  <a:custGeom>
                    <a:avLst/>
                    <a:gdLst>
                      <a:gd name="connsiteX0" fmla="*/ 0 w 421420"/>
                      <a:gd name="connsiteY0" fmla="*/ 48752 h 195008"/>
                      <a:gd name="connsiteX1" fmla="*/ 323916 w 421420"/>
                      <a:gd name="connsiteY1" fmla="*/ 48752 h 195008"/>
                      <a:gd name="connsiteX2" fmla="*/ 323916 w 421420"/>
                      <a:gd name="connsiteY2" fmla="*/ 0 h 195008"/>
                      <a:gd name="connsiteX3" fmla="*/ 421420 w 421420"/>
                      <a:gd name="connsiteY3" fmla="*/ 97504 h 195008"/>
                      <a:gd name="connsiteX4" fmla="*/ 323916 w 421420"/>
                      <a:gd name="connsiteY4" fmla="*/ 195008 h 195008"/>
                      <a:gd name="connsiteX5" fmla="*/ 323916 w 421420"/>
                      <a:gd name="connsiteY5" fmla="*/ 146256 h 195008"/>
                      <a:gd name="connsiteX6" fmla="*/ 0 w 421420"/>
                      <a:gd name="connsiteY6" fmla="*/ 146256 h 195008"/>
                      <a:gd name="connsiteX7" fmla="*/ 0 w 421420"/>
                      <a:gd name="connsiteY7" fmla="*/ 48752 h 1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420" h="195008" fill="none" extrusionOk="0">
                        <a:moveTo>
                          <a:pt x="0" y="48752"/>
                        </a:moveTo>
                        <a:cubicBezTo>
                          <a:pt x="107159" y="11754"/>
                          <a:pt x="170369" y="75553"/>
                          <a:pt x="323916" y="48752"/>
                        </a:cubicBezTo>
                        <a:cubicBezTo>
                          <a:pt x="319180" y="25730"/>
                          <a:pt x="329185" y="17876"/>
                          <a:pt x="323916" y="0"/>
                        </a:cubicBezTo>
                        <a:cubicBezTo>
                          <a:pt x="371140" y="24947"/>
                          <a:pt x="384539" y="73442"/>
                          <a:pt x="421420" y="97504"/>
                        </a:cubicBezTo>
                        <a:cubicBezTo>
                          <a:pt x="379250" y="142604"/>
                          <a:pt x="346272" y="160606"/>
                          <a:pt x="323916" y="195008"/>
                        </a:cubicBezTo>
                        <a:cubicBezTo>
                          <a:pt x="320420" y="179035"/>
                          <a:pt x="327618" y="164476"/>
                          <a:pt x="323916" y="146256"/>
                        </a:cubicBezTo>
                        <a:cubicBezTo>
                          <a:pt x="198571" y="173206"/>
                          <a:pt x="107632" y="110272"/>
                          <a:pt x="0" y="146256"/>
                        </a:cubicBezTo>
                        <a:cubicBezTo>
                          <a:pt x="-501" y="116319"/>
                          <a:pt x="2377" y="71562"/>
                          <a:pt x="0" y="48752"/>
                        </a:cubicBezTo>
                        <a:close/>
                      </a:path>
                      <a:path w="421420" h="195008" stroke="0" extrusionOk="0">
                        <a:moveTo>
                          <a:pt x="0" y="48752"/>
                        </a:moveTo>
                        <a:cubicBezTo>
                          <a:pt x="140489" y="39572"/>
                          <a:pt x="174042" y="82987"/>
                          <a:pt x="323916" y="48752"/>
                        </a:cubicBezTo>
                        <a:cubicBezTo>
                          <a:pt x="319578" y="34683"/>
                          <a:pt x="328859" y="18795"/>
                          <a:pt x="323916" y="0"/>
                        </a:cubicBezTo>
                        <a:cubicBezTo>
                          <a:pt x="362949" y="28538"/>
                          <a:pt x="374210" y="63469"/>
                          <a:pt x="421420" y="97504"/>
                        </a:cubicBezTo>
                        <a:cubicBezTo>
                          <a:pt x="402666" y="125232"/>
                          <a:pt x="364436" y="141138"/>
                          <a:pt x="323916" y="195008"/>
                        </a:cubicBezTo>
                        <a:cubicBezTo>
                          <a:pt x="321132" y="175930"/>
                          <a:pt x="326653" y="168768"/>
                          <a:pt x="323916" y="146256"/>
                        </a:cubicBezTo>
                        <a:cubicBezTo>
                          <a:pt x="215354" y="179580"/>
                          <a:pt x="156312" y="137170"/>
                          <a:pt x="0" y="146256"/>
                        </a:cubicBezTo>
                        <a:cubicBezTo>
                          <a:pt x="-10433" y="99880"/>
                          <a:pt x="5106" y="81582"/>
                          <a:pt x="0" y="48752"/>
                        </a:cubicBezTo>
                        <a:close/>
                      </a:path>
                    </a:pathLst>
                  </a:cu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sp>
        <p:nvSpPr>
          <p:cNvPr id="15" name="右箭头 14">
            <a:extLst>
              <a:ext uri="{FF2B5EF4-FFF2-40B4-BE49-F238E27FC236}">
                <a16:creationId xmlns:a16="http://schemas.microsoft.com/office/drawing/2014/main" id="{5A371D9D-3D6B-EA36-C509-52BF8B545B29}"/>
              </a:ext>
            </a:extLst>
          </p:cNvPr>
          <p:cNvSpPr/>
          <p:nvPr/>
        </p:nvSpPr>
        <p:spPr>
          <a:xfrm rot="5400000">
            <a:off x="10322091" y="4028978"/>
            <a:ext cx="421420" cy="195008"/>
          </a:xfrm>
          <a:prstGeom prst="rightArrow">
            <a:avLst/>
          </a:prstGeom>
          <a:ln>
            <a:solidFill>
              <a:schemeClr val="tx1"/>
            </a:solidFill>
            <a:extLst>
              <a:ext uri="{C807C97D-BFC1-408E-A445-0C87EB9F89A2}">
                <ask:lineSketchStyleProps xmlns:ask="http://schemas.microsoft.com/office/drawing/2018/sketchyshapes" sd="1877037944">
                  <a:custGeom>
                    <a:avLst/>
                    <a:gdLst>
                      <a:gd name="connsiteX0" fmla="*/ 0 w 421420"/>
                      <a:gd name="connsiteY0" fmla="*/ 48752 h 195008"/>
                      <a:gd name="connsiteX1" fmla="*/ 323916 w 421420"/>
                      <a:gd name="connsiteY1" fmla="*/ 48752 h 195008"/>
                      <a:gd name="connsiteX2" fmla="*/ 323916 w 421420"/>
                      <a:gd name="connsiteY2" fmla="*/ 0 h 195008"/>
                      <a:gd name="connsiteX3" fmla="*/ 421420 w 421420"/>
                      <a:gd name="connsiteY3" fmla="*/ 97504 h 195008"/>
                      <a:gd name="connsiteX4" fmla="*/ 323916 w 421420"/>
                      <a:gd name="connsiteY4" fmla="*/ 195008 h 195008"/>
                      <a:gd name="connsiteX5" fmla="*/ 323916 w 421420"/>
                      <a:gd name="connsiteY5" fmla="*/ 146256 h 195008"/>
                      <a:gd name="connsiteX6" fmla="*/ 0 w 421420"/>
                      <a:gd name="connsiteY6" fmla="*/ 146256 h 195008"/>
                      <a:gd name="connsiteX7" fmla="*/ 0 w 421420"/>
                      <a:gd name="connsiteY7" fmla="*/ 48752 h 1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420" h="195008" fill="none" extrusionOk="0">
                        <a:moveTo>
                          <a:pt x="0" y="48752"/>
                        </a:moveTo>
                        <a:cubicBezTo>
                          <a:pt x="107159" y="11754"/>
                          <a:pt x="170369" y="75553"/>
                          <a:pt x="323916" y="48752"/>
                        </a:cubicBezTo>
                        <a:cubicBezTo>
                          <a:pt x="319180" y="25730"/>
                          <a:pt x="329185" y="17876"/>
                          <a:pt x="323916" y="0"/>
                        </a:cubicBezTo>
                        <a:cubicBezTo>
                          <a:pt x="371140" y="24947"/>
                          <a:pt x="384539" y="73442"/>
                          <a:pt x="421420" y="97504"/>
                        </a:cubicBezTo>
                        <a:cubicBezTo>
                          <a:pt x="379250" y="142604"/>
                          <a:pt x="346272" y="160606"/>
                          <a:pt x="323916" y="195008"/>
                        </a:cubicBezTo>
                        <a:cubicBezTo>
                          <a:pt x="320420" y="179035"/>
                          <a:pt x="327618" y="164476"/>
                          <a:pt x="323916" y="146256"/>
                        </a:cubicBezTo>
                        <a:cubicBezTo>
                          <a:pt x="198571" y="173206"/>
                          <a:pt x="107632" y="110272"/>
                          <a:pt x="0" y="146256"/>
                        </a:cubicBezTo>
                        <a:cubicBezTo>
                          <a:pt x="-501" y="116319"/>
                          <a:pt x="2377" y="71562"/>
                          <a:pt x="0" y="48752"/>
                        </a:cubicBezTo>
                        <a:close/>
                      </a:path>
                      <a:path w="421420" h="195008" stroke="0" extrusionOk="0">
                        <a:moveTo>
                          <a:pt x="0" y="48752"/>
                        </a:moveTo>
                        <a:cubicBezTo>
                          <a:pt x="140489" y="39572"/>
                          <a:pt x="174042" y="82987"/>
                          <a:pt x="323916" y="48752"/>
                        </a:cubicBezTo>
                        <a:cubicBezTo>
                          <a:pt x="319578" y="34683"/>
                          <a:pt x="328859" y="18795"/>
                          <a:pt x="323916" y="0"/>
                        </a:cubicBezTo>
                        <a:cubicBezTo>
                          <a:pt x="362949" y="28538"/>
                          <a:pt x="374210" y="63469"/>
                          <a:pt x="421420" y="97504"/>
                        </a:cubicBezTo>
                        <a:cubicBezTo>
                          <a:pt x="402666" y="125232"/>
                          <a:pt x="364436" y="141138"/>
                          <a:pt x="323916" y="195008"/>
                        </a:cubicBezTo>
                        <a:cubicBezTo>
                          <a:pt x="321132" y="175930"/>
                          <a:pt x="326653" y="168768"/>
                          <a:pt x="323916" y="146256"/>
                        </a:cubicBezTo>
                        <a:cubicBezTo>
                          <a:pt x="215354" y="179580"/>
                          <a:pt x="156312" y="137170"/>
                          <a:pt x="0" y="146256"/>
                        </a:cubicBezTo>
                        <a:cubicBezTo>
                          <a:pt x="-10433" y="99880"/>
                          <a:pt x="5106" y="81582"/>
                          <a:pt x="0" y="48752"/>
                        </a:cubicBezTo>
                        <a:close/>
                      </a:path>
                    </a:pathLst>
                  </a:cu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sp>
        <p:nvSpPr>
          <p:cNvPr id="23" name="右箭头 22">
            <a:extLst>
              <a:ext uri="{FF2B5EF4-FFF2-40B4-BE49-F238E27FC236}">
                <a16:creationId xmlns:a16="http://schemas.microsoft.com/office/drawing/2014/main" id="{72F9CC9E-8D5B-3E2A-2053-66CD0BD8D10B}"/>
              </a:ext>
            </a:extLst>
          </p:cNvPr>
          <p:cNvSpPr/>
          <p:nvPr/>
        </p:nvSpPr>
        <p:spPr>
          <a:xfrm rot="5400000">
            <a:off x="6604707" y="4028978"/>
            <a:ext cx="421420" cy="195008"/>
          </a:xfrm>
          <a:prstGeom prst="rightArrow">
            <a:avLst/>
          </a:prstGeom>
          <a:ln>
            <a:solidFill>
              <a:schemeClr val="tx1"/>
            </a:solidFill>
            <a:extLst>
              <a:ext uri="{C807C97D-BFC1-408E-A445-0C87EB9F89A2}">
                <ask:lineSketchStyleProps xmlns:ask="http://schemas.microsoft.com/office/drawing/2018/sketchyshapes" sd="1877037944">
                  <a:custGeom>
                    <a:avLst/>
                    <a:gdLst>
                      <a:gd name="connsiteX0" fmla="*/ 0 w 421420"/>
                      <a:gd name="connsiteY0" fmla="*/ 48752 h 195008"/>
                      <a:gd name="connsiteX1" fmla="*/ 323916 w 421420"/>
                      <a:gd name="connsiteY1" fmla="*/ 48752 h 195008"/>
                      <a:gd name="connsiteX2" fmla="*/ 323916 w 421420"/>
                      <a:gd name="connsiteY2" fmla="*/ 0 h 195008"/>
                      <a:gd name="connsiteX3" fmla="*/ 421420 w 421420"/>
                      <a:gd name="connsiteY3" fmla="*/ 97504 h 195008"/>
                      <a:gd name="connsiteX4" fmla="*/ 323916 w 421420"/>
                      <a:gd name="connsiteY4" fmla="*/ 195008 h 195008"/>
                      <a:gd name="connsiteX5" fmla="*/ 323916 w 421420"/>
                      <a:gd name="connsiteY5" fmla="*/ 146256 h 195008"/>
                      <a:gd name="connsiteX6" fmla="*/ 0 w 421420"/>
                      <a:gd name="connsiteY6" fmla="*/ 146256 h 195008"/>
                      <a:gd name="connsiteX7" fmla="*/ 0 w 421420"/>
                      <a:gd name="connsiteY7" fmla="*/ 48752 h 1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420" h="195008" fill="none" extrusionOk="0">
                        <a:moveTo>
                          <a:pt x="0" y="48752"/>
                        </a:moveTo>
                        <a:cubicBezTo>
                          <a:pt x="107159" y="11754"/>
                          <a:pt x="170369" y="75553"/>
                          <a:pt x="323916" y="48752"/>
                        </a:cubicBezTo>
                        <a:cubicBezTo>
                          <a:pt x="319180" y="25730"/>
                          <a:pt x="329185" y="17876"/>
                          <a:pt x="323916" y="0"/>
                        </a:cubicBezTo>
                        <a:cubicBezTo>
                          <a:pt x="371140" y="24947"/>
                          <a:pt x="384539" y="73442"/>
                          <a:pt x="421420" y="97504"/>
                        </a:cubicBezTo>
                        <a:cubicBezTo>
                          <a:pt x="379250" y="142604"/>
                          <a:pt x="346272" y="160606"/>
                          <a:pt x="323916" y="195008"/>
                        </a:cubicBezTo>
                        <a:cubicBezTo>
                          <a:pt x="320420" y="179035"/>
                          <a:pt x="327618" y="164476"/>
                          <a:pt x="323916" y="146256"/>
                        </a:cubicBezTo>
                        <a:cubicBezTo>
                          <a:pt x="198571" y="173206"/>
                          <a:pt x="107632" y="110272"/>
                          <a:pt x="0" y="146256"/>
                        </a:cubicBezTo>
                        <a:cubicBezTo>
                          <a:pt x="-501" y="116319"/>
                          <a:pt x="2377" y="71562"/>
                          <a:pt x="0" y="48752"/>
                        </a:cubicBezTo>
                        <a:close/>
                      </a:path>
                      <a:path w="421420" h="195008" stroke="0" extrusionOk="0">
                        <a:moveTo>
                          <a:pt x="0" y="48752"/>
                        </a:moveTo>
                        <a:cubicBezTo>
                          <a:pt x="140489" y="39572"/>
                          <a:pt x="174042" y="82987"/>
                          <a:pt x="323916" y="48752"/>
                        </a:cubicBezTo>
                        <a:cubicBezTo>
                          <a:pt x="319578" y="34683"/>
                          <a:pt x="328859" y="18795"/>
                          <a:pt x="323916" y="0"/>
                        </a:cubicBezTo>
                        <a:cubicBezTo>
                          <a:pt x="362949" y="28538"/>
                          <a:pt x="374210" y="63469"/>
                          <a:pt x="421420" y="97504"/>
                        </a:cubicBezTo>
                        <a:cubicBezTo>
                          <a:pt x="402666" y="125232"/>
                          <a:pt x="364436" y="141138"/>
                          <a:pt x="323916" y="195008"/>
                        </a:cubicBezTo>
                        <a:cubicBezTo>
                          <a:pt x="321132" y="175930"/>
                          <a:pt x="326653" y="168768"/>
                          <a:pt x="323916" y="146256"/>
                        </a:cubicBezTo>
                        <a:cubicBezTo>
                          <a:pt x="215354" y="179580"/>
                          <a:pt x="156312" y="137170"/>
                          <a:pt x="0" y="146256"/>
                        </a:cubicBezTo>
                        <a:cubicBezTo>
                          <a:pt x="-10433" y="99880"/>
                          <a:pt x="5106" y="81582"/>
                          <a:pt x="0" y="48752"/>
                        </a:cubicBezTo>
                        <a:close/>
                      </a:path>
                    </a:pathLst>
                  </a:cu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pic>
        <p:nvPicPr>
          <p:cNvPr id="24" name="图片 23">
            <a:extLst>
              <a:ext uri="{FF2B5EF4-FFF2-40B4-BE49-F238E27FC236}">
                <a16:creationId xmlns:a16="http://schemas.microsoft.com/office/drawing/2014/main" id="{C0C0920A-A632-CCB3-2D56-23E66B4351D6}"/>
              </a:ext>
            </a:extLst>
          </p:cNvPr>
          <p:cNvPicPr>
            <a:picLocks noChangeAspect="1"/>
          </p:cNvPicPr>
          <p:nvPr/>
        </p:nvPicPr>
        <p:blipFill>
          <a:blip r:embed="rId6"/>
          <a:stretch>
            <a:fillRect/>
          </a:stretch>
        </p:blipFill>
        <p:spPr>
          <a:xfrm>
            <a:off x="429231" y="1521349"/>
            <a:ext cx="4492653" cy="3463086"/>
          </a:xfrm>
          <a:prstGeom prst="rect">
            <a:avLst/>
          </a:prstGeom>
        </p:spPr>
      </p:pic>
      <p:sp>
        <p:nvSpPr>
          <p:cNvPr id="25" name="右箭头 24">
            <a:extLst>
              <a:ext uri="{FF2B5EF4-FFF2-40B4-BE49-F238E27FC236}">
                <a16:creationId xmlns:a16="http://schemas.microsoft.com/office/drawing/2014/main" id="{BC9ACA35-10FE-3426-61ED-DAC679945B32}"/>
              </a:ext>
            </a:extLst>
          </p:cNvPr>
          <p:cNvSpPr/>
          <p:nvPr/>
        </p:nvSpPr>
        <p:spPr>
          <a:xfrm>
            <a:off x="4726236" y="3252892"/>
            <a:ext cx="761147" cy="195008"/>
          </a:xfrm>
          <a:prstGeom prst="rightArrow">
            <a:avLst/>
          </a:prstGeom>
          <a:ln>
            <a:solidFill>
              <a:schemeClr val="tx1"/>
            </a:solidFill>
            <a:extLst>
              <a:ext uri="{C807C97D-BFC1-408E-A445-0C87EB9F89A2}">
                <ask:lineSketchStyleProps xmlns:ask="http://schemas.microsoft.com/office/drawing/2018/sketchyshapes" sd="1877037944">
                  <a:custGeom>
                    <a:avLst/>
                    <a:gdLst>
                      <a:gd name="connsiteX0" fmla="*/ 0 w 761147"/>
                      <a:gd name="connsiteY0" fmla="*/ 48752 h 195008"/>
                      <a:gd name="connsiteX1" fmla="*/ 311912 w 761147"/>
                      <a:gd name="connsiteY1" fmla="*/ 48752 h 195008"/>
                      <a:gd name="connsiteX2" fmla="*/ 663643 w 761147"/>
                      <a:gd name="connsiteY2" fmla="*/ 48752 h 195008"/>
                      <a:gd name="connsiteX3" fmla="*/ 663643 w 761147"/>
                      <a:gd name="connsiteY3" fmla="*/ 0 h 195008"/>
                      <a:gd name="connsiteX4" fmla="*/ 761147 w 761147"/>
                      <a:gd name="connsiteY4" fmla="*/ 97504 h 195008"/>
                      <a:gd name="connsiteX5" fmla="*/ 663643 w 761147"/>
                      <a:gd name="connsiteY5" fmla="*/ 195008 h 195008"/>
                      <a:gd name="connsiteX6" fmla="*/ 663643 w 761147"/>
                      <a:gd name="connsiteY6" fmla="*/ 146256 h 195008"/>
                      <a:gd name="connsiteX7" fmla="*/ 318549 w 761147"/>
                      <a:gd name="connsiteY7" fmla="*/ 146256 h 195008"/>
                      <a:gd name="connsiteX8" fmla="*/ 0 w 761147"/>
                      <a:gd name="connsiteY8" fmla="*/ 146256 h 195008"/>
                      <a:gd name="connsiteX9" fmla="*/ 0 w 761147"/>
                      <a:gd name="connsiteY9" fmla="*/ 48752 h 1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1147" h="195008" fill="none" extrusionOk="0">
                        <a:moveTo>
                          <a:pt x="0" y="48752"/>
                        </a:moveTo>
                        <a:cubicBezTo>
                          <a:pt x="132677" y="44632"/>
                          <a:pt x="227813" y="55933"/>
                          <a:pt x="311912" y="48752"/>
                        </a:cubicBezTo>
                        <a:cubicBezTo>
                          <a:pt x="396011" y="41571"/>
                          <a:pt x="543821" y="87885"/>
                          <a:pt x="663643" y="48752"/>
                        </a:cubicBezTo>
                        <a:cubicBezTo>
                          <a:pt x="662523" y="27660"/>
                          <a:pt x="668576" y="11794"/>
                          <a:pt x="663643" y="0"/>
                        </a:cubicBezTo>
                        <a:cubicBezTo>
                          <a:pt x="692344" y="26495"/>
                          <a:pt x="720503" y="75242"/>
                          <a:pt x="761147" y="97504"/>
                        </a:cubicBezTo>
                        <a:cubicBezTo>
                          <a:pt x="722960" y="149868"/>
                          <a:pt x="684736" y="166530"/>
                          <a:pt x="663643" y="195008"/>
                        </a:cubicBezTo>
                        <a:cubicBezTo>
                          <a:pt x="658317" y="180678"/>
                          <a:pt x="667025" y="169584"/>
                          <a:pt x="663643" y="146256"/>
                        </a:cubicBezTo>
                        <a:cubicBezTo>
                          <a:pt x="579804" y="148826"/>
                          <a:pt x="475559" y="125243"/>
                          <a:pt x="318549" y="146256"/>
                        </a:cubicBezTo>
                        <a:cubicBezTo>
                          <a:pt x="161539" y="167269"/>
                          <a:pt x="138667" y="141789"/>
                          <a:pt x="0" y="146256"/>
                        </a:cubicBezTo>
                        <a:cubicBezTo>
                          <a:pt x="-3440" y="103146"/>
                          <a:pt x="5459" y="79559"/>
                          <a:pt x="0" y="48752"/>
                        </a:cubicBezTo>
                        <a:close/>
                      </a:path>
                      <a:path w="761147" h="195008" stroke="0" extrusionOk="0">
                        <a:moveTo>
                          <a:pt x="0" y="48752"/>
                        </a:moveTo>
                        <a:cubicBezTo>
                          <a:pt x="93819" y="12365"/>
                          <a:pt x="234997" y="76277"/>
                          <a:pt x="345094" y="48752"/>
                        </a:cubicBezTo>
                        <a:cubicBezTo>
                          <a:pt x="455191" y="21227"/>
                          <a:pt x="536554" y="74233"/>
                          <a:pt x="663643" y="48752"/>
                        </a:cubicBezTo>
                        <a:cubicBezTo>
                          <a:pt x="660300" y="32425"/>
                          <a:pt x="669085" y="12855"/>
                          <a:pt x="663643" y="0"/>
                        </a:cubicBezTo>
                        <a:cubicBezTo>
                          <a:pt x="691400" y="11947"/>
                          <a:pt x="708922" y="59706"/>
                          <a:pt x="761147" y="97504"/>
                        </a:cubicBezTo>
                        <a:cubicBezTo>
                          <a:pt x="738594" y="131639"/>
                          <a:pt x="680890" y="169331"/>
                          <a:pt x="663643" y="195008"/>
                        </a:cubicBezTo>
                        <a:cubicBezTo>
                          <a:pt x="659504" y="171721"/>
                          <a:pt x="665222" y="169712"/>
                          <a:pt x="663643" y="146256"/>
                        </a:cubicBezTo>
                        <a:cubicBezTo>
                          <a:pt x="580721" y="160356"/>
                          <a:pt x="438400" y="127238"/>
                          <a:pt x="351731" y="146256"/>
                        </a:cubicBezTo>
                        <a:cubicBezTo>
                          <a:pt x="265062" y="165274"/>
                          <a:pt x="148119" y="115341"/>
                          <a:pt x="0" y="146256"/>
                        </a:cubicBezTo>
                        <a:cubicBezTo>
                          <a:pt x="-10592" y="100437"/>
                          <a:pt x="4509" y="80123"/>
                          <a:pt x="0" y="48752"/>
                        </a:cubicBezTo>
                        <a:close/>
                      </a:path>
                    </a:pathLst>
                  </a:cu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spTree>
    <p:custDataLst>
      <p:tags r:id="rId1"/>
    </p:custDataLst>
    <p:extLst>
      <p:ext uri="{BB962C8B-B14F-4D97-AF65-F5344CB8AC3E}">
        <p14:creationId xmlns:p14="http://schemas.microsoft.com/office/powerpoint/2010/main" val="2355742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a:latin typeface="Songti SC" panose="02010600040101010101" pitchFamily="2" charset="-122"/>
                <a:ea typeface="Songti SC" panose="02010600040101010101" pitchFamily="2" charset="-122"/>
              </a:rPr>
              <a:t>ANT</a:t>
            </a:r>
            <a:r>
              <a:rPr kumimoji="1" lang="zh-CN" altLang="en-US" sz="3200" dirty="0">
                <a:latin typeface="Songti SC" panose="02010600040101010101" pitchFamily="2" charset="-122"/>
                <a:ea typeface="Songti SC" panose="02010600040101010101" pitchFamily="2" charset="-122"/>
              </a:rPr>
              <a:t>：张量内的自适应性：</a:t>
            </a:r>
            <a:r>
              <a:rPr kumimoji="1" lang="en-US" altLang="zh-CN" dirty="0">
                <a:latin typeface="Songti SC" panose="02010600040101010101" pitchFamily="2" charset="-122"/>
                <a:ea typeface="Songti SC" panose="02010600040101010101" pitchFamily="2" charset="-122"/>
              </a:rPr>
              <a:t>Flint</a:t>
            </a:r>
            <a:endParaRPr kumimoji="1" lang="en-US" altLang="zh-CN" sz="3200"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829498" y="6337680"/>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32</a:t>
            </a:fld>
            <a:endParaRPr lang="zh-CN" altLang="en-US" dirty="0">
              <a:latin typeface="Songti SC" panose="02010600040101010101" pitchFamily="2" charset="-122"/>
              <a:ea typeface="Songti SC" panose="02010600040101010101" pitchFamily="2" charset="-122"/>
            </a:endParaRPr>
          </a:p>
        </p:txBody>
      </p:sp>
      <p:sp>
        <p:nvSpPr>
          <p:cNvPr id="20" name="文本占位符 4">
            <a:extLst>
              <a:ext uri="{FF2B5EF4-FFF2-40B4-BE49-F238E27FC236}">
                <a16:creationId xmlns:a16="http://schemas.microsoft.com/office/drawing/2014/main" id="{A49207A1-BF0B-2008-F585-D220374947C1}"/>
              </a:ext>
            </a:extLst>
          </p:cNvPr>
          <p:cNvSpPr txBox="1">
            <a:spLocks/>
          </p:cNvSpPr>
          <p:nvPr/>
        </p:nvSpPr>
        <p:spPr>
          <a:xfrm>
            <a:off x="1551579" y="5314753"/>
            <a:ext cx="9380277" cy="524791"/>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solidFill>
                  <a:schemeClr val="accent1"/>
                </a:solidFill>
                <a:latin typeface="Songti SC" panose="02010600040101010101" pitchFamily="2" charset="-122"/>
                <a:ea typeface="Songti SC" panose="02010600040101010101" pitchFamily="2" charset="-122"/>
              </a:rPr>
              <a:t> 张量内的自适应性</a:t>
            </a:r>
            <a:r>
              <a:rPr lang="en-US" altLang="zh-CN" sz="2800" dirty="0">
                <a:solidFill>
                  <a:schemeClr val="tx1"/>
                </a:solidFill>
                <a:latin typeface="Songti SC" panose="02010600040101010101" pitchFamily="2" charset="-122"/>
                <a:ea typeface="Songti SC" panose="02010600040101010101" pitchFamily="2" charset="-122"/>
              </a:rPr>
              <a:t>:</a:t>
            </a:r>
            <a:r>
              <a:rPr lang="zh-CN" altLang="en-US" sz="2800" dirty="0">
                <a:solidFill>
                  <a:schemeClr val="tx1"/>
                </a:solidFill>
                <a:latin typeface="Songti SC" panose="02010600040101010101" pitchFamily="2" charset="-122"/>
                <a:ea typeface="Songti SC" panose="02010600040101010101" pitchFamily="2" charset="-122"/>
              </a:rPr>
              <a:t> </a:t>
            </a:r>
            <a:r>
              <a:rPr kumimoji="1" lang="zh-CN" altLang="en-US" sz="2800" dirty="0">
                <a:solidFill>
                  <a:srgbClr val="5E92E5"/>
                </a:solidFill>
                <a:latin typeface="Songti SC" panose="02010600040101010101" pitchFamily="2" charset="-122"/>
                <a:ea typeface="Songti SC" panose="02010600040101010101" pitchFamily="2" charset="-122"/>
              </a:rPr>
              <a:t>不同区间</a:t>
            </a:r>
            <a:r>
              <a:rPr kumimoji="1" lang="zh-CN" altLang="en-US" sz="2800" dirty="0">
                <a:solidFill>
                  <a:schemeClr val="tx2"/>
                </a:solidFill>
                <a:latin typeface="Songti SC" panose="02010600040101010101" pitchFamily="2" charset="-122"/>
                <a:ea typeface="Songti SC" panose="02010600040101010101" pitchFamily="2" charset="-122"/>
              </a:rPr>
              <a:t>的元素采用</a:t>
            </a:r>
            <a:r>
              <a:rPr kumimoji="1" lang="zh-CN" altLang="en-US" sz="2800" dirty="0">
                <a:solidFill>
                  <a:srgbClr val="5E92E5"/>
                </a:solidFill>
                <a:latin typeface="Songti SC" panose="02010600040101010101" pitchFamily="2" charset="-122"/>
                <a:ea typeface="Songti SC" panose="02010600040101010101" pitchFamily="2" charset="-122"/>
              </a:rPr>
              <a:t>不同的数值类型</a:t>
            </a:r>
            <a:endParaRPr kumimoji="1" lang="en-US" altLang="zh-CN" sz="2800" dirty="0">
              <a:solidFill>
                <a:srgbClr val="5E92E5"/>
              </a:solidFill>
              <a:latin typeface="Songti SC" panose="02010600040101010101" pitchFamily="2" charset="-122"/>
              <a:ea typeface="Songti SC" panose="02010600040101010101" pitchFamily="2" charset="-122"/>
            </a:endParaRPr>
          </a:p>
          <a:p>
            <a:endParaRPr lang="en-US" altLang="zh-CN" sz="2800" b="1"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p:txBody>
      </p:sp>
      <p:pic>
        <p:nvPicPr>
          <p:cNvPr id="10" name="图片 9">
            <a:extLst>
              <a:ext uri="{FF2B5EF4-FFF2-40B4-BE49-F238E27FC236}">
                <a16:creationId xmlns:a16="http://schemas.microsoft.com/office/drawing/2014/main" id="{507E11EC-A2E5-1EE5-A9CF-660048C3F114}"/>
              </a:ext>
            </a:extLst>
          </p:cNvPr>
          <p:cNvPicPr>
            <a:picLocks noChangeAspect="1"/>
          </p:cNvPicPr>
          <p:nvPr/>
        </p:nvPicPr>
        <p:blipFill rotWithShape="1">
          <a:blip r:embed="rId5"/>
          <a:srcRect l="36267" t="16642" r="33153" b="31345"/>
          <a:stretch/>
        </p:blipFill>
        <p:spPr>
          <a:xfrm>
            <a:off x="1777617" y="1477288"/>
            <a:ext cx="2076873" cy="2011063"/>
          </a:xfrm>
          <a:prstGeom prst="rect">
            <a:avLst/>
          </a:prstGeom>
        </p:spPr>
      </p:pic>
      <p:sp>
        <p:nvSpPr>
          <p:cNvPr id="13" name="文本框 12">
            <a:extLst>
              <a:ext uri="{FF2B5EF4-FFF2-40B4-BE49-F238E27FC236}">
                <a16:creationId xmlns:a16="http://schemas.microsoft.com/office/drawing/2014/main" id="{96652802-427A-FCD7-411E-BC912B25FE09}"/>
              </a:ext>
            </a:extLst>
          </p:cNvPr>
          <p:cNvSpPr txBox="1"/>
          <p:nvPr/>
        </p:nvSpPr>
        <p:spPr>
          <a:xfrm>
            <a:off x="1455664" y="4160475"/>
            <a:ext cx="2720777" cy="646331"/>
          </a:xfrm>
          <a:prstGeom prst="rect">
            <a:avLst/>
          </a:prstGeom>
          <a:noFill/>
        </p:spPr>
        <p:txBody>
          <a:bodyPr wrap="square" rtlCol="0">
            <a:spAutoFit/>
          </a:bodyPr>
          <a:lstStyle/>
          <a:p>
            <a:pPr algn="ctr"/>
            <a:r>
              <a:rPr kumimoji="1" lang="zh-CN" altLang="en-US" dirty="0">
                <a:latin typeface="Songti SC" panose="02010600040101010101" pitchFamily="2" charset="-122"/>
                <a:ea typeface="Songti SC" panose="02010600040101010101" pitchFamily="2" charset="-122"/>
              </a:rPr>
              <a:t>均匀 </a:t>
            </a:r>
            <a:r>
              <a:rPr kumimoji="1" lang="en-US" altLang="zh-CN" dirty="0">
                <a:latin typeface="Songti SC" panose="02010600040101010101" pitchFamily="2" charset="-122"/>
                <a:ea typeface="Songti SC" panose="02010600040101010101" pitchFamily="2" charset="-122"/>
              </a:rPr>
              <a:t>(INT) </a:t>
            </a:r>
            <a:r>
              <a:rPr kumimoji="1" lang="zh-CN" altLang="en-US" dirty="0">
                <a:latin typeface="Songti SC" panose="02010600040101010101" pitchFamily="2" charset="-122"/>
                <a:ea typeface="Songti SC" panose="02010600040101010101" pitchFamily="2" charset="-122"/>
              </a:rPr>
              <a:t>量化对于正态分布不是最优的方案</a:t>
            </a:r>
          </a:p>
        </p:txBody>
      </p:sp>
      <p:pic>
        <p:nvPicPr>
          <p:cNvPr id="16" name="图片 15">
            <a:extLst>
              <a:ext uri="{FF2B5EF4-FFF2-40B4-BE49-F238E27FC236}">
                <a16:creationId xmlns:a16="http://schemas.microsoft.com/office/drawing/2014/main" id="{C08330AD-8C8A-68CB-5910-60AFBA22B759}"/>
              </a:ext>
            </a:extLst>
          </p:cNvPr>
          <p:cNvPicPr>
            <a:picLocks noChangeAspect="1"/>
          </p:cNvPicPr>
          <p:nvPr/>
        </p:nvPicPr>
        <p:blipFill rotWithShape="1">
          <a:blip r:embed="rId5"/>
          <a:srcRect l="38636" t="88262" r="35353" b="6192"/>
          <a:stretch/>
        </p:blipFill>
        <p:spPr>
          <a:xfrm>
            <a:off x="1887304" y="3561798"/>
            <a:ext cx="1544778" cy="187528"/>
          </a:xfrm>
          <a:prstGeom prst="rect">
            <a:avLst/>
          </a:prstGeom>
        </p:spPr>
      </p:pic>
      <p:sp>
        <p:nvSpPr>
          <p:cNvPr id="17" name="文本框 16">
            <a:extLst>
              <a:ext uri="{FF2B5EF4-FFF2-40B4-BE49-F238E27FC236}">
                <a16:creationId xmlns:a16="http://schemas.microsoft.com/office/drawing/2014/main" id="{B0FF22FC-24FE-D7E3-FFE8-607267565C5C}"/>
              </a:ext>
            </a:extLst>
          </p:cNvPr>
          <p:cNvSpPr txBox="1"/>
          <p:nvPr/>
        </p:nvSpPr>
        <p:spPr>
          <a:xfrm>
            <a:off x="6241717" y="4021860"/>
            <a:ext cx="4335967" cy="923330"/>
          </a:xfrm>
          <a:prstGeom prst="rect">
            <a:avLst/>
          </a:prstGeom>
          <a:noFill/>
        </p:spPr>
        <p:txBody>
          <a:bodyPr wrap="square">
            <a:spAutoFit/>
          </a:bodyPr>
          <a:lstStyle/>
          <a:p>
            <a:pPr algn="ctr"/>
            <a:r>
              <a:rPr lang="zh-CN" altLang="en-US" dirty="0">
                <a:latin typeface="Songti SC" panose="02010600040101010101" pitchFamily="2" charset="-122"/>
                <a:ea typeface="Songti SC" panose="02010600040101010101" pitchFamily="2" charset="-122"/>
              </a:rPr>
              <a:t>张量内自适应性：</a:t>
            </a:r>
          </a:p>
          <a:p>
            <a:pPr algn="ctr"/>
            <a:r>
              <a:rPr lang="zh-CN" altLang="en-US" dirty="0">
                <a:latin typeface="Songti SC" panose="02010600040101010101" pitchFamily="2" charset="-122"/>
                <a:ea typeface="Songti SC" panose="02010600040101010101" pitchFamily="2" charset="-122"/>
              </a:rPr>
              <a:t>每个区间具有</a:t>
            </a:r>
            <a:r>
              <a:rPr lang="zh-CN" altLang="en-US" dirty="0">
                <a:solidFill>
                  <a:srgbClr val="C00000"/>
                </a:solidFill>
                <a:latin typeface="Songti SC" panose="02010600040101010101" pitchFamily="2" charset="-122"/>
                <a:ea typeface="Songti SC" panose="02010600040101010101" pitchFamily="2" charset="-122"/>
              </a:rPr>
              <a:t>可变长度指数和尾数</a:t>
            </a:r>
            <a:endParaRPr lang="en-US" altLang="zh-CN" dirty="0">
              <a:solidFill>
                <a:srgbClr val="C00000"/>
              </a:solidFill>
              <a:latin typeface="Songti SC" panose="02010600040101010101" pitchFamily="2" charset="-122"/>
              <a:ea typeface="Songti SC" panose="02010600040101010101" pitchFamily="2" charset="-122"/>
            </a:endParaRPr>
          </a:p>
          <a:p>
            <a:pPr algn="ctr"/>
            <a:r>
              <a:rPr lang="zh-CN" altLang="en-US" dirty="0">
                <a:solidFill>
                  <a:srgbClr val="C00000"/>
                </a:solidFill>
                <a:latin typeface="Songti SC" panose="02010600040101010101" pitchFamily="2" charset="-122"/>
                <a:ea typeface="Songti SC" panose="02010600040101010101" pitchFamily="2" charset="-122"/>
              </a:rPr>
              <a:t>数值总体</a:t>
            </a:r>
            <a:r>
              <a:rPr lang="zh-CN" altLang="en-US" dirty="0">
                <a:latin typeface="Songti SC" panose="02010600040101010101" pitchFamily="2" charset="-122"/>
                <a:ea typeface="Songti SC" panose="02010600040101010101" pitchFamily="2" charset="-122"/>
              </a:rPr>
              <a:t>长度固定</a:t>
            </a:r>
            <a:endParaRPr lang="en-US" altLang="zh-CN" dirty="0">
              <a:latin typeface="Songti SC" panose="02010600040101010101" pitchFamily="2" charset="-122"/>
              <a:ea typeface="Songti SC" panose="02010600040101010101" pitchFamily="2" charset="-122"/>
            </a:endParaRPr>
          </a:p>
        </p:txBody>
      </p:sp>
      <p:pic>
        <p:nvPicPr>
          <p:cNvPr id="18" name="图片 17">
            <a:extLst>
              <a:ext uri="{FF2B5EF4-FFF2-40B4-BE49-F238E27FC236}">
                <a16:creationId xmlns:a16="http://schemas.microsoft.com/office/drawing/2014/main" id="{E9318908-7CFA-41A1-EB6E-A554649267C5}"/>
              </a:ext>
            </a:extLst>
          </p:cNvPr>
          <p:cNvPicPr>
            <a:picLocks noChangeAspect="1"/>
          </p:cNvPicPr>
          <p:nvPr/>
        </p:nvPicPr>
        <p:blipFill>
          <a:blip r:embed="rId6"/>
          <a:stretch>
            <a:fillRect/>
          </a:stretch>
        </p:blipFill>
        <p:spPr>
          <a:xfrm>
            <a:off x="6676044" y="1287462"/>
            <a:ext cx="3118215" cy="2478981"/>
          </a:xfrm>
          <a:prstGeom prst="rect">
            <a:avLst/>
          </a:prstGeom>
        </p:spPr>
      </p:pic>
    </p:spTree>
    <p:custDataLst>
      <p:tags r:id="rId1"/>
    </p:custDataLst>
    <p:extLst>
      <p:ext uri="{BB962C8B-B14F-4D97-AF65-F5344CB8AC3E}">
        <p14:creationId xmlns:p14="http://schemas.microsoft.com/office/powerpoint/2010/main" val="2876329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a:latin typeface="Songti SC" panose="02010600040101010101" pitchFamily="2" charset="-122"/>
                <a:ea typeface="Songti SC" panose="02010600040101010101" pitchFamily="2" charset="-122"/>
              </a:rPr>
              <a:t>ANT</a:t>
            </a:r>
            <a:r>
              <a:rPr kumimoji="1" lang="zh-CN" altLang="en-US" sz="3200" dirty="0">
                <a:latin typeface="Songti SC" panose="02010600040101010101" pitchFamily="2" charset="-122"/>
                <a:ea typeface="Songti SC" panose="02010600040101010101" pitchFamily="2" charset="-122"/>
              </a:rPr>
              <a:t>：张量内的自适应性 </a:t>
            </a:r>
            <a:r>
              <a:rPr kumimoji="1" lang="en-US" altLang="zh-CN" dirty="0">
                <a:latin typeface="Songti SC" panose="02010600040101010101" pitchFamily="2" charset="-122"/>
                <a:ea typeface="Songti SC" panose="02010600040101010101" pitchFamily="2" charset="-122"/>
              </a:rPr>
              <a:t>Flint</a:t>
            </a:r>
            <a:endParaRPr kumimoji="1" lang="en-US" altLang="zh-CN" sz="3200"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829498" y="6337680"/>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33</a:t>
            </a:fld>
            <a:endParaRPr lang="zh-CN" altLang="en-US" dirty="0">
              <a:latin typeface="Songti SC" panose="02010600040101010101" pitchFamily="2" charset="-122"/>
              <a:ea typeface="Songti SC" panose="02010600040101010101" pitchFamily="2" charset="-122"/>
            </a:endParaRPr>
          </a:p>
        </p:txBody>
      </p:sp>
      <p:sp>
        <p:nvSpPr>
          <p:cNvPr id="20" name="文本占位符 4">
            <a:extLst>
              <a:ext uri="{FF2B5EF4-FFF2-40B4-BE49-F238E27FC236}">
                <a16:creationId xmlns:a16="http://schemas.microsoft.com/office/drawing/2014/main" id="{A49207A1-BF0B-2008-F585-D220374947C1}"/>
              </a:ext>
            </a:extLst>
          </p:cNvPr>
          <p:cNvSpPr txBox="1">
            <a:spLocks/>
          </p:cNvSpPr>
          <p:nvPr/>
        </p:nvSpPr>
        <p:spPr>
          <a:xfrm>
            <a:off x="1551579" y="5314753"/>
            <a:ext cx="9380277" cy="524791"/>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solidFill>
                  <a:schemeClr val="accent1"/>
                </a:solidFill>
                <a:latin typeface="Songti SC" panose="02010600040101010101" pitchFamily="2" charset="-122"/>
                <a:ea typeface="Songti SC" panose="02010600040101010101" pitchFamily="2" charset="-122"/>
              </a:rPr>
              <a:t> 张量内的自适应性</a:t>
            </a:r>
            <a:r>
              <a:rPr lang="en-US" altLang="zh-CN" sz="2800" dirty="0">
                <a:solidFill>
                  <a:schemeClr val="tx1"/>
                </a:solidFill>
                <a:latin typeface="Songti SC" panose="02010600040101010101" pitchFamily="2" charset="-122"/>
                <a:ea typeface="Songti SC" panose="02010600040101010101" pitchFamily="2" charset="-122"/>
              </a:rPr>
              <a:t>:</a:t>
            </a:r>
            <a:r>
              <a:rPr lang="zh-CN" altLang="en-US" sz="2800" dirty="0">
                <a:solidFill>
                  <a:schemeClr val="tx1"/>
                </a:solidFill>
                <a:latin typeface="Songti SC" panose="02010600040101010101" pitchFamily="2" charset="-122"/>
                <a:ea typeface="Songti SC" panose="02010600040101010101" pitchFamily="2" charset="-122"/>
              </a:rPr>
              <a:t> </a:t>
            </a:r>
            <a:r>
              <a:rPr kumimoji="1" lang="zh-CN" altLang="en-US" sz="2800" dirty="0">
                <a:solidFill>
                  <a:srgbClr val="5E92E5"/>
                </a:solidFill>
                <a:latin typeface="Songti SC" panose="02010600040101010101" pitchFamily="2" charset="-122"/>
                <a:ea typeface="Songti SC" panose="02010600040101010101" pitchFamily="2" charset="-122"/>
              </a:rPr>
              <a:t>不同区间</a:t>
            </a:r>
            <a:r>
              <a:rPr kumimoji="1" lang="zh-CN" altLang="en-US" sz="2800" dirty="0">
                <a:solidFill>
                  <a:schemeClr val="tx2"/>
                </a:solidFill>
                <a:latin typeface="Songti SC" panose="02010600040101010101" pitchFamily="2" charset="-122"/>
                <a:ea typeface="Songti SC" panose="02010600040101010101" pitchFamily="2" charset="-122"/>
              </a:rPr>
              <a:t>的元素采用</a:t>
            </a:r>
            <a:r>
              <a:rPr kumimoji="1" lang="zh-CN" altLang="en-US" sz="2800" dirty="0">
                <a:solidFill>
                  <a:srgbClr val="5E92E5"/>
                </a:solidFill>
                <a:latin typeface="Songti SC" panose="02010600040101010101" pitchFamily="2" charset="-122"/>
                <a:ea typeface="Songti SC" panose="02010600040101010101" pitchFamily="2" charset="-122"/>
              </a:rPr>
              <a:t>不同的数值类型</a:t>
            </a:r>
            <a:endParaRPr kumimoji="1" lang="en-US" altLang="zh-CN" sz="2800" dirty="0">
              <a:solidFill>
                <a:srgbClr val="5E92E5"/>
              </a:solidFill>
              <a:latin typeface="Songti SC" panose="02010600040101010101" pitchFamily="2" charset="-122"/>
              <a:ea typeface="Songti SC" panose="02010600040101010101" pitchFamily="2" charset="-122"/>
            </a:endParaRPr>
          </a:p>
          <a:p>
            <a:endParaRPr lang="en-US" altLang="zh-CN" sz="2800" b="1"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D52C6D4D-93A2-2F1C-1B43-97075DAA9692}"/>
              </a:ext>
            </a:extLst>
          </p:cNvPr>
          <p:cNvPicPr>
            <a:picLocks noChangeAspect="1"/>
          </p:cNvPicPr>
          <p:nvPr/>
        </p:nvPicPr>
        <p:blipFill>
          <a:blip r:embed="rId5"/>
          <a:stretch>
            <a:fillRect/>
          </a:stretch>
        </p:blipFill>
        <p:spPr>
          <a:xfrm>
            <a:off x="1075351" y="2112287"/>
            <a:ext cx="5393575" cy="2275694"/>
          </a:xfrm>
          <a:prstGeom prst="rect">
            <a:avLst/>
          </a:prstGeom>
        </p:spPr>
      </p:pic>
      <p:sp>
        <p:nvSpPr>
          <p:cNvPr id="7" name="文本框 6">
            <a:extLst>
              <a:ext uri="{FF2B5EF4-FFF2-40B4-BE49-F238E27FC236}">
                <a16:creationId xmlns:a16="http://schemas.microsoft.com/office/drawing/2014/main" id="{2348A144-E60D-464E-C664-2FA0CD3E43B9}"/>
              </a:ext>
            </a:extLst>
          </p:cNvPr>
          <p:cNvSpPr txBox="1"/>
          <p:nvPr/>
        </p:nvSpPr>
        <p:spPr>
          <a:xfrm>
            <a:off x="4075067" y="4196408"/>
            <a:ext cx="2914996" cy="307777"/>
          </a:xfrm>
          <a:prstGeom prst="rect">
            <a:avLst/>
          </a:prstGeom>
          <a:noFill/>
        </p:spPr>
        <p:txBody>
          <a:bodyPr wrap="square">
            <a:spAutoFit/>
          </a:bodyPr>
          <a:lstStyle/>
          <a:p>
            <a:r>
              <a:rPr lang="zh-CN" altLang="en-US" sz="1400" dirty="0">
                <a:latin typeface="Songti SC" panose="02010600040101010101" pitchFamily="2" charset="-122"/>
                <a:ea typeface="Songti SC" panose="02010600040101010101" pitchFamily="2" charset="-122"/>
              </a:rPr>
              <a:t>高概率</a:t>
            </a:r>
            <a:r>
              <a:rPr lang="en-US" altLang="zh-CN" sz="1400" dirty="0">
                <a:latin typeface="Songti SC" panose="02010600040101010101" pitchFamily="2" charset="-122"/>
                <a:ea typeface="Songti SC" panose="02010600040101010101" pitchFamily="2" charset="-122"/>
                <a:sym typeface="Wingdings" pitchFamily="2" charset="2"/>
              </a:rPr>
              <a:t></a:t>
            </a:r>
            <a:r>
              <a:rPr lang="zh-CN" altLang="en-US" sz="1400" dirty="0">
                <a:latin typeface="Songti SC" panose="02010600040101010101" pitchFamily="2" charset="-122"/>
                <a:ea typeface="Songti SC" panose="02010600040101010101" pitchFamily="2" charset="-122"/>
                <a:sym typeface="Wingdings" pitchFamily="2" charset="2"/>
              </a:rPr>
              <a:t> </a:t>
            </a:r>
            <a:r>
              <a:rPr lang="en-US" altLang="zh-CN" sz="1400" dirty="0">
                <a:solidFill>
                  <a:schemeClr val="accent1"/>
                </a:solidFill>
                <a:latin typeface="Songti SC" panose="02010600040101010101" pitchFamily="2" charset="-122"/>
                <a:ea typeface="Songti SC" panose="02010600040101010101" pitchFamily="2" charset="-122"/>
                <a:sym typeface="Wingdings" pitchFamily="2" charset="2"/>
              </a:rPr>
              <a:t>More</a:t>
            </a:r>
            <a:r>
              <a:rPr lang="zh-CN" altLang="en-US" sz="1400" dirty="0">
                <a:solidFill>
                  <a:schemeClr val="accent1"/>
                </a:solidFill>
                <a:latin typeface="Songti SC" panose="02010600040101010101" pitchFamily="2" charset="-122"/>
                <a:ea typeface="Songti SC" panose="02010600040101010101" pitchFamily="2" charset="-122"/>
                <a:sym typeface="Wingdings" pitchFamily="2" charset="2"/>
              </a:rPr>
              <a:t> </a:t>
            </a:r>
            <a:r>
              <a:rPr lang="en-US" altLang="zh-CN" sz="1400" dirty="0">
                <a:solidFill>
                  <a:schemeClr val="accent1"/>
                </a:solidFill>
                <a:latin typeface="Songti SC" panose="02010600040101010101" pitchFamily="2" charset="-122"/>
                <a:ea typeface="Songti SC" panose="02010600040101010101" pitchFamily="2" charset="-122"/>
                <a:sym typeface="Wingdings" pitchFamily="2" charset="2"/>
              </a:rPr>
              <a:t>mantissa</a:t>
            </a:r>
            <a:r>
              <a:rPr lang="zh-CN" altLang="en-US" sz="1400" dirty="0">
                <a:latin typeface="Songti SC" panose="02010600040101010101" pitchFamily="2" charset="-122"/>
                <a:ea typeface="Songti SC" panose="02010600040101010101" pitchFamily="2" charset="-122"/>
              </a:rPr>
              <a:t> </a:t>
            </a:r>
            <a:endParaRPr lang="en-US" altLang="zh-CN" sz="1400" dirty="0">
              <a:latin typeface="Songti SC" panose="02010600040101010101" pitchFamily="2" charset="-122"/>
              <a:ea typeface="Songti SC" panose="02010600040101010101" pitchFamily="2" charset="-122"/>
            </a:endParaRPr>
          </a:p>
        </p:txBody>
      </p:sp>
      <p:cxnSp>
        <p:nvCxnSpPr>
          <p:cNvPr id="8" name="直线箭头连接符 7">
            <a:extLst>
              <a:ext uri="{FF2B5EF4-FFF2-40B4-BE49-F238E27FC236}">
                <a16:creationId xmlns:a16="http://schemas.microsoft.com/office/drawing/2014/main" id="{A2E673F0-5AE0-08C1-4834-5EC1DFB5BED3}"/>
              </a:ext>
            </a:extLst>
          </p:cNvPr>
          <p:cNvCxnSpPr>
            <a:cxnSpLocks/>
          </p:cNvCxnSpPr>
          <p:nvPr/>
        </p:nvCxnSpPr>
        <p:spPr>
          <a:xfrm flipV="1">
            <a:off x="4524970" y="2659011"/>
            <a:ext cx="0" cy="15800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文本框 8">
            <a:extLst>
              <a:ext uri="{FF2B5EF4-FFF2-40B4-BE49-F238E27FC236}">
                <a16:creationId xmlns:a16="http://schemas.microsoft.com/office/drawing/2014/main" id="{B9CBF1E9-C274-DC2A-5B2E-4FC5D1AEE720}"/>
              </a:ext>
            </a:extLst>
          </p:cNvPr>
          <p:cNvSpPr txBox="1"/>
          <p:nvPr/>
        </p:nvSpPr>
        <p:spPr>
          <a:xfrm>
            <a:off x="4524969" y="1923984"/>
            <a:ext cx="2204525" cy="307777"/>
          </a:xfrm>
          <a:prstGeom prst="rect">
            <a:avLst/>
          </a:prstGeom>
          <a:noFill/>
        </p:spPr>
        <p:txBody>
          <a:bodyPr wrap="square">
            <a:spAutoFit/>
          </a:bodyPr>
          <a:lstStyle/>
          <a:p>
            <a:r>
              <a:rPr lang="zh-CN" altLang="en-US" sz="1400" dirty="0">
                <a:latin typeface="Songti SC" panose="02010600040101010101" pitchFamily="2" charset="-122"/>
                <a:ea typeface="Songti SC" panose="02010600040101010101" pitchFamily="2" charset="-122"/>
              </a:rPr>
              <a:t>低概率</a:t>
            </a:r>
            <a:r>
              <a:rPr lang="en-US" altLang="zh-CN" sz="1400" dirty="0">
                <a:latin typeface="Songti SC" panose="02010600040101010101" pitchFamily="2" charset="-122"/>
                <a:ea typeface="Songti SC" panose="02010600040101010101" pitchFamily="2" charset="-122"/>
                <a:sym typeface="Wingdings" pitchFamily="2" charset="2"/>
              </a:rPr>
              <a:t></a:t>
            </a:r>
            <a:r>
              <a:rPr lang="zh-CN" altLang="en-US" sz="1400" dirty="0">
                <a:latin typeface="Songti SC" panose="02010600040101010101" pitchFamily="2" charset="-122"/>
                <a:ea typeface="Songti SC" panose="02010600040101010101" pitchFamily="2" charset="-122"/>
                <a:sym typeface="Wingdings" pitchFamily="2" charset="2"/>
              </a:rPr>
              <a:t> </a:t>
            </a:r>
            <a:r>
              <a:rPr lang="en-US" altLang="zh-CN" sz="1400" dirty="0">
                <a:solidFill>
                  <a:schemeClr val="accent1"/>
                </a:solidFill>
                <a:latin typeface="Songti SC" panose="02010600040101010101" pitchFamily="2" charset="-122"/>
                <a:ea typeface="Songti SC" panose="02010600040101010101" pitchFamily="2" charset="-122"/>
                <a:sym typeface="Wingdings" pitchFamily="2" charset="2"/>
              </a:rPr>
              <a:t>More</a:t>
            </a:r>
            <a:r>
              <a:rPr lang="zh-CN" altLang="en-US" sz="1400" dirty="0">
                <a:solidFill>
                  <a:schemeClr val="accent1"/>
                </a:solidFill>
                <a:latin typeface="Songti SC" panose="02010600040101010101" pitchFamily="2" charset="-122"/>
                <a:ea typeface="Songti SC" panose="02010600040101010101" pitchFamily="2" charset="-122"/>
                <a:sym typeface="Wingdings" pitchFamily="2" charset="2"/>
              </a:rPr>
              <a:t> </a:t>
            </a:r>
            <a:r>
              <a:rPr lang="en-US" altLang="zh-CN" sz="1400" dirty="0">
                <a:solidFill>
                  <a:schemeClr val="accent1"/>
                </a:solidFill>
                <a:latin typeface="Songti SC" panose="02010600040101010101" pitchFamily="2" charset="-122"/>
                <a:ea typeface="Songti SC" panose="02010600040101010101" pitchFamily="2" charset="-122"/>
                <a:sym typeface="Wingdings" pitchFamily="2" charset="2"/>
              </a:rPr>
              <a:t>exponent</a:t>
            </a:r>
            <a:r>
              <a:rPr lang="zh-CN" altLang="en-US" sz="1400" dirty="0">
                <a:latin typeface="Songti SC" panose="02010600040101010101" pitchFamily="2" charset="-122"/>
                <a:ea typeface="Songti SC" panose="02010600040101010101" pitchFamily="2" charset="-122"/>
              </a:rPr>
              <a:t> </a:t>
            </a:r>
            <a:endParaRPr lang="en-US" altLang="zh-CN" sz="1400" dirty="0">
              <a:latin typeface="Songti SC" panose="02010600040101010101" pitchFamily="2" charset="-122"/>
              <a:ea typeface="Songti SC" panose="02010600040101010101" pitchFamily="2" charset="-122"/>
            </a:endParaRPr>
          </a:p>
        </p:txBody>
      </p:sp>
      <p:cxnSp>
        <p:nvCxnSpPr>
          <p:cNvPr id="11" name="直线箭头连接符 10">
            <a:extLst>
              <a:ext uri="{FF2B5EF4-FFF2-40B4-BE49-F238E27FC236}">
                <a16:creationId xmlns:a16="http://schemas.microsoft.com/office/drawing/2014/main" id="{E325C174-0686-7111-DA84-C9FF4177B8F9}"/>
              </a:ext>
            </a:extLst>
          </p:cNvPr>
          <p:cNvCxnSpPr>
            <a:cxnSpLocks/>
          </p:cNvCxnSpPr>
          <p:nvPr/>
        </p:nvCxnSpPr>
        <p:spPr>
          <a:xfrm>
            <a:off x="5950358" y="2235416"/>
            <a:ext cx="0" cy="13223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文本框 11">
            <a:extLst>
              <a:ext uri="{FF2B5EF4-FFF2-40B4-BE49-F238E27FC236}">
                <a16:creationId xmlns:a16="http://schemas.microsoft.com/office/drawing/2014/main" id="{0AEE5A34-0D68-1220-1625-944DF748BF55}"/>
              </a:ext>
            </a:extLst>
          </p:cNvPr>
          <p:cNvSpPr txBox="1"/>
          <p:nvPr/>
        </p:nvSpPr>
        <p:spPr>
          <a:xfrm rot="16200000">
            <a:off x="-1413" y="2711935"/>
            <a:ext cx="1740940" cy="369332"/>
          </a:xfrm>
          <a:prstGeom prst="rect">
            <a:avLst/>
          </a:prstGeom>
          <a:noFill/>
        </p:spPr>
        <p:txBody>
          <a:bodyPr wrap="square">
            <a:spAutoFit/>
          </a:bodyPr>
          <a:lstStyle/>
          <a:p>
            <a:r>
              <a:rPr lang="en-US" altLang="zh-CN" sz="1800" dirty="0">
                <a:solidFill>
                  <a:schemeClr val="accent1"/>
                </a:solidFill>
                <a:latin typeface="Songti SC" panose="02010600040101010101" pitchFamily="2" charset="-122"/>
                <a:ea typeface="Songti SC" panose="02010600040101010101" pitchFamily="2" charset="-122"/>
                <a:sym typeface="Wingdings" pitchFamily="2" charset="2"/>
              </a:rPr>
              <a:t>Fixed</a:t>
            </a:r>
            <a:r>
              <a:rPr lang="en-US" altLang="zh-CN" dirty="0">
                <a:solidFill>
                  <a:schemeClr val="accent1"/>
                </a:solidFill>
                <a:latin typeface="Songti SC" panose="02010600040101010101" pitchFamily="2" charset="-122"/>
                <a:ea typeface="Songti SC" panose="02010600040101010101" pitchFamily="2" charset="-122"/>
                <a:sym typeface="Wingdings" pitchFamily="2" charset="2"/>
              </a:rPr>
              <a:t>-length!</a:t>
            </a:r>
            <a:endParaRPr lang="zh-CN" altLang="en-US" dirty="0">
              <a:latin typeface="Songti SC" panose="02010600040101010101" pitchFamily="2" charset="-122"/>
              <a:ea typeface="Songti SC" panose="02010600040101010101" pitchFamily="2" charset="-122"/>
            </a:endParaRPr>
          </a:p>
        </p:txBody>
      </p:sp>
      <p:sp>
        <p:nvSpPr>
          <p:cNvPr id="10" name="右大括号 26">
            <a:extLst>
              <a:ext uri="{FF2B5EF4-FFF2-40B4-BE49-F238E27FC236}">
                <a16:creationId xmlns:a16="http://schemas.microsoft.com/office/drawing/2014/main" id="{A58CF771-D5D6-FFB3-CA1F-4DC635989E61}"/>
              </a:ext>
            </a:extLst>
          </p:cNvPr>
          <p:cNvSpPr/>
          <p:nvPr/>
        </p:nvSpPr>
        <p:spPr>
          <a:xfrm>
            <a:off x="9490562" y="2772406"/>
            <a:ext cx="104965" cy="993310"/>
          </a:xfrm>
          <a:prstGeom prst="rightBrace">
            <a:avLst>
              <a:gd name="adj1" fmla="val 4399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000000"/>
              </a:solidFill>
              <a:effectLst/>
              <a:uLnTx/>
              <a:uFillTx/>
              <a:latin typeface="Songti SC" panose="02010600040101010101" pitchFamily="2" charset="-122"/>
              <a:ea typeface="Songti SC" panose="02010600040101010101" pitchFamily="2" charset="-122"/>
            </a:endParaRPr>
          </a:p>
        </p:txBody>
      </p:sp>
      <p:sp>
        <p:nvSpPr>
          <p:cNvPr id="13" name="文本框 5">
            <a:extLst>
              <a:ext uri="{FF2B5EF4-FFF2-40B4-BE49-F238E27FC236}">
                <a16:creationId xmlns:a16="http://schemas.microsoft.com/office/drawing/2014/main" id="{EB11547C-3634-8541-0453-74F6C6C049B7}"/>
              </a:ext>
            </a:extLst>
          </p:cNvPr>
          <p:cNvSpPr txBox="1"/>
          <p:nvPr/>
        </p:nvSpPr>
        <p:spPr>
          <a:xfrm>
            <a:off x="9895552" y="2968103"/>
            <a:ext cx="160405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rPr>
              <a:t>内部不定长</a:t>
            </a:r>
            <a:endParaRPr kumimoji="1" lang="en-US" altLang="zh-CN" sz="1800"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rPr>
              <a:t>总体定长</a:t>
            </a:r>
            <a:endParaRPr kumimoji="0" lang="zh-CN" altLang="en-US" sz="1800"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endParaRPr>
          </a:p>
        </p:txBody>
      </p:sp>
      <p:sp>
        <p:nvSpPr>
          <p:cNvPr id="15" name="文本框 85">
            <a:extLst>
              <a:ext uri="{FF2B5EF4-FFF2-40B4-BE49-F238E27FC236}">
                <a16:creationId xmlns:a16="http://schemas.microsoft.com/office/drawing/2014/main" id="{5661CE16-8008-17C2-4BA2-2FD41254D3F7}"/>
              </a:ext>
            </a:extLst>
          </p:cNvPr>
          <p:cNvSpPr txBox="1"/>
          <p:nvPr/>
        </p:nvSpPr>
        <p:spPr>
          <a:xfrm>
            <a:off x="7919631" y="2241682"/>
            <a:ext cx="1623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17A6F0"/>
                </a:solidFill>
                <a:effectLst/>
                <a:uLnTx/>
                <a:uFillTx/>
                <a:latin typeface="Songti SC" panose="02010600040101010101" pitchFamily="2" charset="-122"/>
                <a:ea typeface="Songti SC" panose="02010600040101010101" pitchFamily="2" charset="-122"/>
              </a:rPr>
              <a:t>对齐内存访问</a:t>
            </a:r>
          </a:p>
        </p:txBody>
      </p:sp>
      <p:pic>
        <p:nvPicPr>
          <p:cNvPr id="16" name="图形 88" descr="竖起的大拇指手势 ">
            <a:extLst>
              <a:ext uri="{FF2B5EF4-FFF2-40B4-BE49-F238E27FC236}">
                <a16:creationId xmlns:a16="http://schemas.microsoft.com/office/drawing/2014/main" id="{6F64E5ED-383C-B746-2C2E-A1305051F4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0863" y="2175204"/>
            <a:ext cx="429856" cy="429856"/>
          </a:xfrm>
          <a:prstGeom prst="rect">
            <a:avLst/>
          </a:prstGeom>
        </p:spPr>
      </p:pic>
      <p:pic>
        <p:nvPicPr>
          <p:cNvPr id="17" name="图片 14">
            <a:extLst>
              <a:ext uri="{FF2B5EF4-FFF2-40B4-BE49-F238E27FC236}">
                <a16:creationId xmlns:a16="http://schemas.microsoft.com/office/drawing/2014/main" id="{84455B4A-012D-6280-2B8A-0BDC4D8827F1}"/>
              </a:ext>
            </a:extLst>
          </p:cNvPr>
          <p:cNvPicPr>
            <a:picLocks noChangeAspect="1"/>
          </p:cNvPicPr>
          <p:nvPr/>
        </p:nvPicPr>
        <p:blipFill>
          <a:blip r:embed="rId8"/>
          <a:stretch>
            <a:fillRect/>
          </a:stretch>
        </p:blipFill>
        <p:spPr>
          <a:xfrm>
            <a:off x="7375004" y="2715870"/>
            <a:ext cx="2002580" cy="1075069"/>
          </a:xfrm>
          <a:prstGeom prst="rect">
            <a:avLst/>
          </a:prstGeom>
        </p:spPr>
      </p:pic>
    </p:spTree>
    <p:custDataLst>
      <p:tags r:id="rId1"/>
    </p:custDataLst>
    <p:extLst>
      <p:ext uri="{BB962C8B-B14F-4D97-AF65-F5344CB8AC3E}">
        <p14:creationId xmlns:p14="http://schemas.microsoft.com/office/powerpoint/2010/main" val="2047440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744E88-2ADF-ED87-25F5-BF998E4B02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3781C-E1F6-4315-A39D-61273F2E0596}" type="slidenum">
              <a:rPr kumimoji="0" lang="zh-CN" altLang="en-US" sz="1200" b="0" i="0" u="none" strike="noStrike" kern="1200" cap="none" spc="0" normalizeH="0" baseline="0" noProof="0" smtClean="0">
                <a:ln>
                  <a:noFill/>
                </a:ln>
                <a:solidFill>
                  <a:srgbClr val="000000"/>
                </a:solidFill>
                <a:effectLst/>
                <a:uLnTx/>
                <a:uFillTx/>
                <a:latin typeface="Songti SC" panose="02010600040101010101" pitchFamily="2" charset="-122"/>
                <a:ea typeface="Songti SC" panose="02010600040101010101" pitchFamily="2" charset="-122"/>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endParaRPr>
          </a:p>
        </p:txBody>
      </p:sp>
      <p:sp>
        <p:nvSpPr>
          <p:cNvPr id="3" name="Text Placeholder 2">
            <a:extLst>
              <a:ext uri="{FF2B5EF4-FFF2-40B4-BE49-F238E27FC236}">
                <a16:creationId xmlns:a16="http://schemas.microsoft.com/office/drawing/2014/main" id="{C3E6EDAC-1CEB-4F13-E55D-4C3C63BD1D20}"/>
              </a:ext>
            </a:extLst>
          </p:cNvPr>
          <p:cNvSpPr>
            <a:spLocks noGrp="1"/>
          </p:cNvSpPr>
          <p:nvPr>
            <p:ph type="body" sz="quarter" idx="11"/>
          </p:nvPr>
        </p:nvSpPr>
        <p:spPr>
          <a:xfrm>
            <a:off x="1075351" y="43657"/>
            <a:ext cx="9906593" cy="598488"/>
          </a:xfrm>
        </p:spPr>
        <p:txBody>
          <a:bodyPr/>
          <a:lstStyle/>
          <a:p>
            <a:pPr>
              <a:buNone/>
            </a:pPr>
            <a:r>
              <a:rPr lang="zh-CN" altLang="en-US" sz="3200" b="1" dirty="0">
                <a:latin typeface="Songti SC" panose="02010600040101010101" pitchFamily="2" charset="-122"/>
                <a:ea typeface="Songti SC" panose="02010600040101010101" pitchFamily="2" charset="-122"/>
                <a:cs typeface="Times New Roman" panose="02020603050405020304" pitchFamily="18" charset="0"/>
              </a:rPr>
              <a:t>融合浮点和定点的</a:t>
            </a:r>
            <a:r>
              <a:rPr lang="en-US" altLang="zh-CN" sz="3200" b="1" dirty="0">
                <a:latin typeface="Songti SC" panose="02010600040101010101" pitchFamily="2" charset="-122"/>
                <a:ea typeface="Songti SC" panose="02010600040101010101" pitchFamily="2" charset="-122"/>
                <a:cs typeface="Times New Roman" panose="02020603050405020304" pitchFamily="18" charset="0"/>
              </a:rPr>
              <a:t>Flint</a:t>
            </a:r>
            <a:r>
              <a:rPr lang="zh-CN" altLang="en-US" sz="3200" b="1" dirty="0">
                <a:latin typeface="Songti SC" panose="02010600040101010101" pitchFamily="2" charset="-122"/>
                <a:ea typeface="Songti SC" panose="02010600040101010101" pitchFamily="2" charset="-122"/>
                <a:cs typeface="Times New Roman" panose="02020603050405020304" pitchFamily="18" charset="0"/>
              </a:rPr>
              <a:t>：解码机制</a:t>
            </a:r>
          </a:p>
        </p:txBody>
      </p:sp>
      <p:sp>
        <p:nvSpPr>
          <p:cNvPr id="4" name="文本框 3">
            <a:extLst>
              <a:ext uri="{FF2B5EF4-FFF2-40B4-BE49-F238E27FC236}">
                <a16:creationId xmlns:a16="http://schemas.microsoft.com/office/drawing/2014/main" id="{DDF4F2C2-65FD-CC11-0096-3D65A0BD5B9C}"/>
              </a:ext>
            </a:extLst>
          </p:cNvPr>
          <p:cNvSpPr txBox="1"/>
          <p:nvPr/>
        </p:nvSpPr>
        <p:spPr>
          <a:xfrm>
            <a:off x="6962370" y="1281671"/>
            <a:ext cx="3887600" cy="400110"/>
          </a:xfrm>
          <a:prstGeom prst="rect">
            <a:avLst/>
          </a:prstGeom>
          <a:noFill/>
        </p:spPr>
        <p:txBody>
          <a:bodyPr wrap="square">
            <a:spAutoFit/>
          </a:bodyPr>
          <a:lstStyle/>
          <a:p>
            <a:pPr algn="ctr"/>
            <a:r>
              <a:rPr lang="en-US" altLang="zh-CN" sz="2000" dirty="0">
                <a:latin typeface="Songti SC" panose="02010600040101010101" pitchFamily="2" charset="-122"/>
                <a:ea typeface="Songti SC" panose="02010600040101010101" pitchFamily="2" charset="-122"/>
              </a:rPr>
              <a:t>4</a:t>
            </a:r>
            <a:r>
              <a:rPr lang="zh-CN" altLang="en-US" sz="2000" dirty="0">
                <a:latin typeface="Songti SC" panose="02010600040101010101" pitchFamily="2" charset="-122"/>
                <a:ea typeface="Songti SC" panose="02010600040101010101" pitchFamily="2" charset="-122"/>
              </a:rPr>
              <a:t>位</a:t>
            </a:r>
            <a:r>
              <a:rPr lang="en-US" altLang="zh-CN" sz="2000" dirty="0">
                <a:latin typeface="Songti SC" panose="02010600040101010101" pitchFamily="2" charset="-122"/>
                <a:ea typeface="Songti SC" panose="02010600040101010101" pitchFamily="2" charset="-122"/>
              </a:rPr>
              <a:t>flint</a:t>
            </a:r>
            <a:r>
              <a:rPr lang="zh-CN" altLang="en-US" sz="2000" dirty="0">
                <a:latin typeface="Songti SC" panose="02010600040101010101" pitchFamily="2" charset="-122"/>
                <a:ea typeface="Songti SC" panose="02010600040101010101" pitchFamily="2" charset="-122"/>
              </a:rPr>
              <a:t>解码器</a:t>
            </a:r>
          </a:p>
        </p:txBody>
      </p:sp>
      <p:pic>
        <p:nvPicPr>
          <p:cNvPr id="5" name="图片 4">
            <a:extLst>
              <a:ext uri="{FF2B5EF4-FFF2-40B4-BE49-F238E27FC236}">
                <a16:creationId xmlns:a16="http://schemas.microsoft.com/office/drawing/2014/main" id="{D440CB3E-D8C3-0A30-C4EE-731318648880}"/>
              </a:ext>
            </a:extLst>
          </p:cNvPr>
          <p:cNvPicPr>
            <a:picLocks noChangeAspect="1"/>
          </p:cNvPicPr>
          <p:nvPr/>
        </p:nvPicPr>
        <p:blipFill rotWithShape="1">
          <a:blip r:embed="rId3"/>
          <a:srcRect t="5691"/>
          <a:stretch/>
        </p:blipFill>
        <p:spPr>
          <a:xfrm>
            <a:off x="684564" y="1839913"/>
            <a:ext cx="4402793" cy="1479444"/>
          </a:xfrm>
          <a:prstGeom prst="rect">
            <a:avLst/>
          </a:prstGeom>
        </p:spPr>
      </p:pic>
      <p:sp>
        <p:nvSpPr>
          <p:cNvPr id="6" name="椭圆 5">
            <a:extLst>
              <a:ext uri="{FF2B5EF4-FFF2-40B4-BE49-F238E27FC236}">
                <a16:creationId xmlns:a16="http://schemas.microsoft.com/office/drawing/2014/main" id="{0C56B54E-798B-30D3-2556-94599401F04A}"/>
              </a:ext>
            </a:extLst>
          </p:cNvPr>
          <p:cNvSpPr/>
          <p:nvPr/>
        </p:nvSpPr>
        <p:spPr>
          <a:xfrm>
            <a:off x="2844841" y="2924269"/>
            <a:ext cx="410054" cy="39508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sp>
        <p:nvSpPr>
          <p:cNvPr id="9" name="文本框 8">
            <a:extLst>
              <a:ext uri="{FF2B5EF4-FFF2-40B4-BE49-F238E27FC236}">
                <a16:creationId xmlns:a16="http://schemas.microsoft.com/office/drawing/2014/main" id="{1CF054F8-F3FC-3DF4-10D8-F3771A3F4677}"/>
              </a:ext>
            </a:extLst>
          </p:cNvPr>
          <p:cNvSpPr txBox="1"/>
          <p:nvPr/>
        </p:nvSpPr>
        <p:spPr>
          <a:xfrm>
            <a:off x="2177985" y="3498156"/>
            <a:ext cx="1743766" cy="276999"/>
          </a:xfrm>
          <a:prstGeom prst="rect">
            <a:avLst/>
          </a:prstGeom>
          <a:noFill/>
        </p:spPr>
        <p:txBody>
          <a:bodyPr wrap="square">
            <a:spAutoFit/>
          </a:bodyPr>
          <a:lstStyle/>
          <a:p>
            <a:r>
              <a:rPr kumimoji="1" lang="en-US" altLang="zh-CN" sz="1200" dirty="0">
                <a:solidFill>
                  <a:schemeClr val="accent1"/>
                </a:solidFill>
                <a:latin typeface="Songti SC" panose="02010600040101010101" pitchFamily="2" charset="-122"/>
                <a:ea typeface="Songti SC" panose="02010600040101010101" pitchFamily="2" charset="-122"/>
              </a:rPr>
              <a:t>Leading</a:t>
            </a:r>
            <a:r>
              <a:rPr kumimoji="1" lang="zh-CN" altLang="en-US" sz="1200" dirty="0">
                <a:solidFill>
                  <a:schemeClr val="accent1"/>
                </a:solidFill>
                <a:latin typeface="Songti SC" panose="02010600040101010101" pitchFamily="2" charset="-122"/>
                <a:ea typeface="Songti SC" panose="02010600040101010101" pitchFamily="2" charset="-122"/>
              </a:rPr>
              <a:t> </a:t>
            </a:r>
            <a:r>
              <a:rPr kumimoji="1" lang="en-US" altLang="zh-CN" sz="1200" dirty="0">
                <a:solidFill>
                  <a:schemeClr val="accent1"/>
                </a:solidFill>
                <a:latin typeface="Songti SC" panose="02010600040101010101" pitchFamily="2" charset="-122"/>
                <a:ea typeface="Songti SC" panose="02010600040101010101" pitchFamily="2" charset="-122"/>
              </a:rPr>
              <a:t>Zero</a:t>
            </a:r>
            <a:r>
              <a:rPr kumimoji="1" lang="zh-CN" altLang="en-US" sz="1200" dirty="0">
                <a:solidFill>
                  <a:schemeClr val="accent1"/>
                </a:solidFill>
                <a:latin typeface="Songti SC" panose="02010600040101010101" pitchFamily="2" charset="-122"/>
                <a:ea typeface="Songti SC" panose="02010600040101010101" pitchFamily="2" charset="-122"/>
              </a:rPr>
              <a:t> </a:t>
            </a:r>
            <a:r>
              <a:rPr kumimoji="1" lang="en-US" altLang="zh-CN" sz="1200" dirty="0">
                <a:solidFill>
                  <a:schemeClr val="accent1"/>
                </a:solidFill>
                <a:latin typeface="Songti SC" panose="02010600040101010101" pitchFamily="2" charset="-122"/>
                <a:ea typeface="Songti SC" panose="02010600040101010101" pitchFamily="2" charset="-122"/>
              </a:rPr>
              <a:t>Detector</a:t>
            </a:r>
          </a:p>
        </p:txBody>
      </p:sp>
      <p:cxnSp>
        <p:nvCxnSpPr>
          <p:cNvPr id="10" name="直线箭头连接符 9">
            <a:extLst>
              <a:ext uri="{FF2B5EF4-FFF2-40B4-BE49-F238E27FC236}">
                <a16:creationId xmlns:a16="http://schemas.microsoft.com/office/drawing/2014/main" id="{193497A2-0A60-D8DC-FA47-467D806E09AD}"/>
              </a:ext>
            </a:extLst>
          </p:cNvPr>
          <p:cNvCxnSpPr>
            <a:cxnSpLocks/>
            <a:stCxn id="6" idx="4"/>
            <a:endCxn id="9" idx="0"/>
          </p:cNvCxnSpPr>
          <p:nvPr/>
        </p:nvCxnSpPr>
        <p:spPr>
          <a:xfrm>
            <a:off x="3049868" y="3319357"/>
            <a:ext cx="0" cy="1787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右箭头 10">
            <a:extLst>
              <a:ext uri="{FF2B5EF4-FFF2-40B4-BE49-F238E27FC236}">
                <a16:creationId xmlns:a16="http://schemas.microsoft.com/office/drawing/2014/main" id="{C01F224A-D738-CA69-92A9-8101663F0D77}"/>
              </a:ext>
            </a:extLst>
          </p:cNvPr>
          <p:cNvSpPr/>
          <p:nvPr/>
        </p:nvSpPr>
        <p:spPr>
          <a:xfrm>
            <a:off x="5840889" y="2481553"/>
            <a:ext cx="352260" cy="98082"/>
          </a:xfrm>
          <a:prstGeom prst="rightArrow">
            <a:avLst/>
          </a:prstGeom>
          <a:solidFill>
            <a:srgbClr val="ADCFE4"/>
          </a:solidFill>
          <a:ln>
            <a:solidFill>
              <a:schemeClr val="tx1"/>
            </a:solidFill>
            <a:extLst>
              <a:ext uri="{C807C97D-BFC1-408E-A445-0C87EB9F89A2}">
                <ask:lineSketchStyleProps xmlns:ask="http://schemas.microsoft.com/office/drawing/2018/sketchyshapes" sd="1877037944">
                  <a:custGeom>
                    <a:avLst/>
                    <a:gdLst>
                      <a:gd name="connsiteX0" fmla="*/ 0 w 352260"/>
                      <a:gd name="connsiteY0" fmla="*/ 24521 h 98082"/>
                      <a:gd name="connsiteX1" fmla="*/ 303219 w 352260"/>
                      <a:gd name="connsiteY1" fmla="*/ 24521 h 98082"/>
                      <a:gd name="connsiteX2" fmla="*/ 303219 w 352260"/>
                      <a:gd name="connsiteY2" fmla="*/ 0 h 98082"/>
                      <a:gd name="connsiteX3" fmla="*/ 352260 w 352260"/>
                      <a:gd name="connsiteY3" fmla="*/ 49041 h 98082"/>
                      <a:gd name="connsiteX4" fmla="*/ 303219 w 352260"/>
                      <a:gd name="connsiteY4" fmla="*/ 98082 h 98082"/>
                      <a:gd name="connsiteX5" fmla="*/ 303219 w 352260"/>
                      <a:gd name="connsiteY5" fmla="*/ 73562 h 98082"/>
                      <a:gd name="connsiteX6" fmla="*/ 0 w 352260"/>
                      <a:gd name="connsiteY6" fmla="*/ 73562 h 98082"/>
                      <a:gd name="connsiteX7" fmla="*/ 0 w 352260"/>
                      <a:gd name="connsiteY7" fmla="*/ 24521 h 9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260" h="98082" fill="none" extrusionOk="0">
                        <a:moveTo>
                          <a:pt x="0" y="24521"/>
                        </a:moveTo>
                        <a:cubicBezTo>
                          <a:pt x="41530" y="8088"/>
                          <a:pt x="271851" y="9653"/>
                          <a:pt x="303219" y="24521"/>
                        </a:cubicBezTo>
                        <a:cubicBezTo>
                          <a:pt x="303378" y="17469"/>
                          <a:pt x="305407" y="4161"/>
                          <a:pt x="303219" y="0"/>
                        </a:cubicBezTo>
                        <a:cubicBezTo>
                          <a:pt x="312397" y="5938"/>
                          <a:pt x="337207" y="34165"/>
                          <a:pt x="352260" y="49041"/>
                        </a:cubicBezTo>
                        <a:cubicBezTo>
                          <a:pt x="334747" y="63457"/>
                          <a:pt x="320489" y="86713"/>
                          <a:pt x="303219" y="98082"/>
                        </a:cubicBezTo>
                        <a:cubicBezTo>
                          <a:pt x="302408" y="90905"/>
                          <a:pt x="301229" y="79498"/>
                          <a:pt x="303219" y="73562"/>
                        </a:cubicBezTo>
                        <a:cubicBezTo>
                          <a:pt x="212972" y="74522"/>
                          <a:pt x="106228" y="67416"/>
                          <a:pt x="0" y="73562"/>
                        </a:cubicBezTo>
                        <a:cubicBezTo>
                          <a:pt x="2179" y="62376"/>
                          <a:pt x="3425" y="42657"/>
                          <a:pt x="0" y="24521"/>
                        </a:cubicBezTo>
                        <a:close/>
                      </a:path>
                      <a:path w="352260" h="98082" stroke="0" extrusionOk="0">
                        <a:moveTo>
                          <a:pt x="0" y="24521"/>
                        </a:moveTo>
                        <a:cubicBezTo>
                          <a:pt x="147560" y="34676"/>
                          <a:pt x="258772" y="45881"/>
                          <a:pt x="303219" y="24521"/>
                        </a:cubicBezTo>
                        <a:cubicBezTo>
                          <a:pt x="305067" y="21830"/>
                          <a:pt x="302220" y="9286"/>
                          <a:pt x="303219" y="0"/>
                        </a:cubicBezTo>
                        <a:cubicBezTo>
                          <a:pt x="319893" y="10017"/>
                          <a:pt x="334349" y="30957"/>
                          <a:pt x="352260" y="49041"/>
                        </a:cubicBezTo>
                        <a:cubicBezTo>
                          <a:pt x="329266" y="67566"/>
                          <a:pt x="326616" y="81198"/>
                          <a:pt x="303219" y="98082"/>
                        </a:cubicBezTo>
                        <a:cubicBezTo>
                          <a:pt x="302745" y="89265"/>
                          <a:pt x="304430" y="78075"/>
                          <a:pt x="303219" y="73562"/>
                        </a:cubicBezTo>
                        <a:cubicBezTo>
                          <a:pt x="209742" y="65658"/>
                          <a:pt x="108388" y="54290"/>
                          <a:pt x="0" y="73562"/>
                        </a:cubicBezTo>
                        <a:cubicBezTo>
                          <a:pt x="3829" y="52017"/>
                          <a:pt x="2424" y="43098"/>
                          <a:pt x="0" y="24521"/>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sp>
        <p:nvSpPr>
          <p:cNvPr id="12" name="文本框 11">
            <a:extLst>
              <a:ext uri="{FF2B5EF4-FFF2-40B4-BE49-F238E27FC236}">
                <a16:creationId xmlns:a16="http://schemas.microsoft.com/office/drawing/2014/main" id="{27D0C229-2351-5515-1C5D-CBA7F3414757}"/>
              </a:ext>
            </a:extLst>
          </p:cNvPr>
          <p:cNvSpPr txBox="1"/>
          <p:nvPr/>
        </p:nvSpPr>
        <p:spPr>
          <a:xfrm>
            <a:off x="5407286" y="2866247"/>
            <a:ext cx="1377428"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RTL</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Verilog</a:t>
            </a:r>
            <a:endParaRPr kumimoji="1" lang="zh-CN" altLang="en-US" dirty="0">
              <a:latin typeface="Songti SC" panose="02010600040101010101" pitchFamily="2" charset="-122"/>
              <a:ea typeface="Songti SC" panose="02010600040101010101" pitchFamily="2" charset="-122"/>
            </a:endParaRPr>
          </a:p>
        </p:txBody>
      </p:sp>
      <p:sp>
        <p:nvSpPr>
          <p:cNvPr id="18" name="文本框 17">
            <a:extLst>
              <a:ext uri="{FF2B5EF4-FFF2-40B4-BE49-F238E27FC236}">
                <a16:creationId xmlns:a16="http://schemas.microsoft.com/office/drawing/2014/main" id="{09E825F4-10E4-1ED3-35DA-43972370700D}"/>
              </a:ext>
            </a:extLst>
          </p:cNvPr>
          <p:cNvSpPr txBox="1"/>
          <p:nvPr/>
        </p:nvSpPr>
        <p:spPr>
          <a:xfrm>
            <a:off x="968850" y="3811730"/>
            <a:ext cx="5127150" cy="369332"/>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利用</a:t>
            </a:r>
            <a:r>
              <a:rPr kumimoji="1" lang="zh-CN" altLang="en-US" dirty="0">
                <a:solidFill>
                  <a:schemeClr val="accent1"/>
                </a:solidFill>
                <a:latin typeface="Songti SC" panose="02010600040101010101" pitchFamily="2" charset="-122"/>
                <a:ea typeface="Songti SC" panose="02010600040101010101" pitchFamily="2" charset="-122"/>
              </a:rPr>
              <a:t>先导零探测器（</a:t>
            </a:r>
            <a:r>
              <a:rPr kumimoji="1" lang="en-US" altLang="zh-CN" dirty="0">
                <a:solidFill>
                  <a:schemeClr val="accent1"/>
                </a:solidFill>
                <a:latin typeface="Songti SC" panose="02010600040101010101" pitchFamily="2" charset="-122"/>
                <a:ea typeface="Songti SC" panose="02010600040101010101" pitchFamily="2" charset="-122"/>
              </a:rPr>
              <a:t>LZD</a:t>
            </a:r>
            <a:r>
              <a:rPr kumimoji="1" lang="zh-CN" altLang="en-US" dirty="0">
                <a:solidFill>
                  <a:schemeClr val="accent1"/>
                </a:solidFill>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检测</a:t>
            </a:r>
            <a:r>
              <a:rPr kumimoji="1" lang="en-US" altLang="zh-CN" dirty="0">
                <a:latin typeface="Songti SC" panose="02010600040101010101" pitchFamily="2" charset="-122"/>
                <a:ea typeface="Songti SC" panose="02010600040101010101" pitchFamily="2" charset="-122"/>
              </a:rPr>
              <a:t>First-One</a:t>
            </a:r>
            <a:r>
              <a:rPr kumimoji="1" lang="zh-CN" altLang="en-US" dirty="0">
                <a:latin typeface="Songti SC" panose="02010600040101010101" pitchFamily="2" charset="-122"/>
                <a:ea typeface="Songti SC" panose="02010600040101010101" pitchFamily="2" charset="-122"/>
              </a:rPr>
              <a:t>编码。</a:t>
            </a:r>
          </a:p>
        </p:txBody>
      </p:sp>
      <p:sp>
        <p:nvSpPr>
          <p:cNvPr id="35" name="文本框 34">
            <a:extLst>
              <a:ext uri="{FF2B5EF4-FFF2-40B4-BE49-F238E27FC236}">
                <a16:creationId xmlns:a16="http://schemas.microsoft.com/office/drawing/2014/main" id="{7A501606-3D4C-4FB1-B9A8-3A927A3929D5}"/>
              </a:ext>
            </a:extLst>
          </p:cNvPr>
          <p:cNvSpPr txBox="1"/>
          <p:nvPr/>
        </p:nvSpPr>
        <p:spPr>
          <a:xfrm>
            <a:off x="6962370" y="4081924"/>
            <a:ext cx="3731211" cy="923330"/>
          </a:xfrm>
          <a:prstGeom prst="rect">
            <a:avLst/>
          </a:prstGeom>
          <a:noFill/>
        </p:spPr>
        <p:txBody>
          <a:bodyPr wrap="square">
            <a:spAutoFit/>
          </a:bodyPr>
          <a:lstStyle/>
          <a:p>
            <a:pPr marL="342900" indent="-342900">
              <a:buAutoNum type="arabicPeriod"/>
            </a:pPr>
            <a:r>
              <a:rPr lang="zh-CN" altLang="en-US" dirty="0">
                <a:latin typeface="Songti SC" panose="02010600040101010101" pitchFamily="2" charset="-122"/>
                <a:ea typeface="Songti SC" panose="02010600040101010101" pitchFamily="2" charset="-122"/>
              </a:rPr>
              <a:t>利用</a:t>
            </a:r>
            <a:r>
              <a:rPr lang="en-US" altLang="zh-CN" dirty="0">
                <a:solidFill>
                  <a:schemeClr val="accent1"/>
                </a:solidFill>
                <a:latin typeface="Songti SC" panose="02010600040101010101" pitchFamily="2" charset="-122"/>
                <a:ea typeface="Songti SC" panose="02010600040101010101" pitchFamily="2" charset="-122"/>
              </a:rPr>
              <a:t>LZD</a:t>
            </a:r>
            <a:r>
              <a:rPr lang="zh-CN" altLang="en-US" dirty="0">
                <a:latin typeface="Songti SC" panose="02010600040101010101" pitchFamily="2" charset="-122"/>
                <a:ea typeface="Songti SC" panose="02010600040101010101" pitchFamily="2" charset="-122"/>
              </a:rPr>
              <a:t>解码</a:t>
            </a:r>
            <a:r>
              <a:rPr lang="en-US" altLang="zh-CN" dirty="0">
                <a:latin typeface="Songti SC" panose="02010600040101010101" pitchFamily="2" charset="-122"/>
                <a:ea typeface="Songti SC" panose="02010600040101010101" pitchFamily="2" charset="-122"/>
              </a:rPr>
              <a:t>Fire-One</a:t>
            </a:r>
            <a:r>
              <a:rPr lang="zh-CN" altLang="en-US" dirty="0">
                <a:solidFill>
                  <a:schemeClr val="accent1"/>
                </a:solidFill>
                <a:latin typeface="Songti SC" panose="02010600040101010101" pitchFamily="2" charset="-122"/>
                <a:ea typeface="Songti SC" panose="02010600040101010101" pitchFamily="2" charset="-122"/>
              </a:rPr>
              <a:t>指数</a:t>
            </a:r>
            <a:r>
              <a:rPr lang="zh-CN" altLang="en-US" dirty="0">
                <a:latin typeface="Songti SC" panose="02010600040101010101" pitchFamily="2" charset="-122"/>
                <a:ea typeface="Songti SC" panose="02010600040101010101" pitchFamily="2" charset="-122"/>
              </a:rPr>
              <a:t>编码</a:t>
            </a:r>
            <a:endParaRPr lang="en-US" altLang="zh-CN" dirty="0">
              <a:latin typeface="Songti SC" panose="02010600040101010101" pitchFamily="2" charset="-122"/>
              <a:ea typeface="Songti SC" panose="02010600040101010101" pitchFamily="2" charset="-122"/>
            </a:endParaRPr>
          </a:p>
          <a:p>
            <a:pPr marL="342900" indent="-342900">
              <a:buAutoNum type="arabicPeriod"/>
            </a:pPr>
            <a:endParaRPr lang="en-US" altLang="zh-CN" dirty="0">
              <a:latin typeface="Songti SC" panose="02010600040101010101" pitchFamily="2" charset="-122"/>
              <a:ea typeface="Songti SC" panose="02010600040101010101" pitchFamily="2" charset="-122"/>
            </a:endParaRPr>
          </a:p>
          <a:p>
            <a:pPr marL="342900" indent="-342900">
              <a:buAutoNum type="arabicPeriod"/>
            </a:pPr>
            <a:r>
              <a:rPr lang="zh-CN" altLang="en-US" dirty="0">
                <a:latin typeface="Songti SC" panose="02010600040101010101" pitchFamily="2" charset="-122"/>
                <a:ea typeface="Songti SC" panose="02010600040101010101" pitchFamily="2" charset="-122"/>
              </a:rPr>
              <a:t>利用</a:t>
            </a:r>
            <a:r>
              <a:rPr lang="zh-CN" altLang="en-US" dirty="0">
                <a:solidFill>
                  <a:schemeClr val="accent1"/>
                </a:solidFill>
                <a:latin typeface="Songti SC" panose="02010600040101010101" pitchFamily="2" charset="-122"/>
                <a:ea typeface="Songti SC" panose="02010600040101010101" pitchFamily="2" charset="-122"/>
              </a:rPr>
              <a:t>移位器</a:t>
            </a:r>
            <a:r>
              <a:rPr lang="zh-CN" altLang="en-US" dirty="0">
                <a:latin typeface="Songti SC" panose="02010600040101010101" pitchFamily="2" charset="-122"/>
                <a:ea typeface="Songti SC" panose="02010600040101010101" pitchFamily="2" charset="-122"/>
              </a:rPr>
              <a:t>解码尾数</a:t>
            </a:r>
            <a:r>
              <a:rPr lang="zh-CN" altLang="en-US" dirty="0">
                <a:solidFill>
                  <a:schemeClr val="accent1"/>
                </a:solidFill>
                <a:latin typeface="Songti SC" panose="02010600040101010101" pitchFamily="2" charset="-122"/>
                <a:ea typeface="Songti SC" panose="02010600040101010101" pitchFamily="2" charset="-122"/>
              </a:rPr>
              <a:t>整数</a:t>
            </a:r>
            <a:r>
              <a:rPr lang="zh-CN" altLang="en-US" dirty="0">
                <a:latin typeface="Songti SC" panose="02010600040101010101" pitchFamily="2" charset="-122"/>
                <a:ea typeface="Songti SC" panose="02010600040101010101" pitchFamily="2" charset="-122"/>
              </a:rPr>
              <a:t>编码</a:t>
            </a:r>
            <a:endParaRPr lang="zh-CN" altLang="en-US" dirty="0">
              <a:solidFill>
                <a:schemeClr val="accent1"/>
              </a:solidFill>
              <a:latin typeface="Songti SC" panose="02010600040101010101" pitchFamily="2" charset="-122"/>
              <a:ea typeface="Songti SC" panose="02010600040101010101" pitchFamily="2" charset="-122"/>
            </a:endParaRPr>
          </a:p>
        </p:txBody>
      </p:sp>
      <p:sp>
        <p:nvSpPr>
          <p:cNvPr id="40" name="文本框 39">
            <a:extLst>
              <a:ext uri="{FF2B5EF4-FFF2-40B4-BE49-F238E27FC236}">
                <a16:creationId xmlns:a16="http://schemas.microsoft.com/office/drawing/2014/main" id="{74A9CADA-274D-3103-424D-0284A5CB2D05}"/>
              </a:ext>
            </a:extLst>
          </p:cNvPr>
          <p:cNvSpPr txBox="1"/>
          <p:nvPr/>
        </p:nvSpPr>
        <p:spPr>
          <a:xfrm>
            <a:off x="758199" y="1221461"/>
            <a:ext cx="4993392" cy="400110"/>
          </a:xfrm>
          <a:prstGeom prst="rect">
            <a:avLst/>
          </a:prstGeom>
          <a:noFill/>
        </p:spPr>
        <p:txBody>
          <a:bodyPr wrap="square">
            <a:spAutoFit/>
          </a:bodyPr>
          <a:lstStyle/>
          <a:p>
            <a:pPr algn="ctr"/>
            <a:r>
              <a:rPr lang="en-US" altLang="zh-CN" sz="2000" dirty="0">
                <a:latin typeface="Songti SC" panose="02010600040101010101" pitchFamily="2" charset="-122"/>
                <a:ea typeface="Songti SC" panose="02010600040101010101" pitchFamily="2" charset="-122"/>
              </a:rPr>
              <a:t>4</a:t>
            </a:r>
            <a:r>
              <a:rPr lang="zh-CN" altLang="en-US" sz="2000" dirty="0">
                <a:latin typeface="Songti SC" panose="02010600040101010101" pitchFamily="2" charset="-122"/>
                <a:ea typeface="Songti SC" panose="02010600040101010101" pitchFamily="2" charset="-122"/>
              </a:rPr>
              <a:t>位</a:t>
            </a:r>
            <a:r>
              <a:rPr lang="en-US" altLang="zh-CN" sz="2000" dirty="0">
                <a:latin typeface="Songti SC" panose="02010600040101010101" pitchFamily="2" charset="-122"/>
                <a:ea typeface="Songti SC" panose="02010600040101010101" pitchFamily="2" charset="-122"/>
              </a:rPr>
              <a:t>flint</a:t>
            </a:r>
            <a:r>
              <a:rPr lang="zh-CN" altLang="en-US" sz="2000" dirty="0">
                <a:latin typeface="Songti SC" panose="02010600040101010101" pitchFamily="2" charset="-122"/>
                <a:ea typeface="Songti SC" panose="02010600040101010101" pitchFamily="2" charset="-122"/>
              </a:rPr>
              <a:t>的解码公式</a:t>
            </a:r>
          </a:p>
        </p:txBody>
      </p:sp>
      <p:pic>
        <p:nvPicPr>
          <p:cNvPr id="7" name="图片 6">
            <a:extLst>
              <a:ext uri="{FF2B5EF4-FFF2-40B4-BE49-F238E27FC236}">
                <a16:creationId xmlns:a16="http://schemas.microsoft.com/office/drawing/2014/main" id="{023E8127-E4DE-E062-CB23-4B2C524FB745}"/>
              </a:ext>
            </a:extLst>
          </p:cNvPr>
          <p:cNvPicPr>
            <a:picLocks noChangeAspect="1"/>
          </p:cNvPicPr>
          <p:nvPr/>
        </p:nvPicPr>
        <p:blipFill>
          <a:blip r:embed="rId4"/>
          <a:stretch>
            <a:fillRect/>
          </a:stretch>
        </p:blipFill>
        <p:spPr>
          <a:xfrm>
            <a:off x="6854728" y="1717579"/>
            <a:ext cx="3900257" cy="1935242"/>
          </a:xfrm>
          <a:prstGeom prst="rect">
            <a:avLst/>
          </a:prstGeom>
        </p:spPr>
      </p:pic>
      <p:sp>
        <p:nvSpPr>
          <p:cNvPr id="13" name="矩形 12">
            <a:extLst>
              <a:ext uri="{FF2B5EF4-FFF2-40B4-BE49-F238E27FC236}">
                <a16:creationId xmlns:a16="http://schemas.microsoft.com/office/drawing/2014/main" id="{FAD397AE-ABD2-01CC-7674-3332E5BC4156}"/>
              </a:ext>
            </a:extLst>
          </p:cNvPr>
          <p:cNvSpPr/>
          <p:nvPr/>
        </p:nvSpPr>
        <p:spPr>
          <a:xfrm>
            <a:off x="9792982" y="2110884"/>
            <a:ext cx="796591" cy="90578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latin typeface="Songti SC" panose="02010600040101010101" pitchFamily="2" charset="-122"/>
              <a:ea typeface="Songti SC" panose="02010600040101010101" pitchFamily="2" charset="-122"/>
            </a:endParaRPr>
          </a:p>
        </p:txBody>
      </p:sp>
      <p:sp>
        <p:nvSpPr>
          <p:cNvPr id="15" name="文本框 14">
            <a:extLst>
              <a:ext uri="{FF2B5EF4-FFF2-40B4-BE49-F238E27FC236}">
                <a16:creationId xmlns:a16="http://schemas.microsoft.com/office/drawing/2014/main" id="{88CC4111-AB35-310F-E78D-69578E909891}"/>
              </a:ext>
            </a:extLst>
          </p:cNvPr>
          <p:cNvSpPr txBox="1"/>
          <p:nvPr/>
        </p:nvSpPr>
        <p:spPr>
          <a:xfrm>
            <a:off x="1009198" y="4711046"/>
            <a:ext cx="4579752" cy="369332"/>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Flint</a:t>
            </a:r>
            <a:r>
              <a:rPr kumimoji="1" lang="zh-CN" altLang="en-US" dirty="0">
                <a:latin typeface="Songti SC" panose="02010600040101010101" pitchFamily="2" charset="-122"/>
                <a:ea typeface="Songti SC" panose="02010600040101010101" pitchFamily="2" charset="-122"/>
              </a:rPr>
              <a:t> 解码器将编码转化为</a:t>
            </a:r>
            <a:r>
              <a:rPr kumimoji="1" lang="zh-CN" altLang="en-US" dirty="0">
                <a:solidFill>
                  <a:schemeClr val="accent1"/>
                </a:solidFill>
                <a:latin typeface="Songti SC" panose="02010600040101010101" pitchFamily="2" charset="-122"/>
                <a:ea typeface="Songti SC" panose="02010600040101010101" pitchFamily="2" charset="-122"/>
              </a:rPr>
              <a:t>指数</a:t>
            </a:r>
            <a:r>
              <a:rPr kumimoji="1" lang="en-US" altLang="zh-CN" dirty="0">
                <a:solidFill>
                  <a:schemeClr val="accent1"/>
                </a:solidFill>
                <a:latin typeface="Songti SC" panose="02010600040101010101" pitchFamily="2" charset="-122"/>
                <a:ea typeface="Songti SC" panose="02010600040101010101" pitchFamily="2" charset="-122"/>
              </a:rPr>
              <a:t>-</a:t>
            </a:r>
            <a:r>
              <a:rPr kumimoji="1" lang="zh-CN" altLang="en-US" dirty="0">
                <a:solidFill>
                  <a:schemeClr val="accent1"/>
                </a:solidFill>
                <a:latin typeface="Songti SC" panose="02010600040101010101" pitchFamily="2" charset="-122"/>
                <a:ea typeface="Songti SC" panose="02010600040101010101" pitchFamily="2" charset="-122"/>
              </a:rPr>
              <a:t>整数对</a:t>
            </a:r>
          </a:p>
        </p:txBody>
      </p:sp>
    </p:spTree>
    <p:extLst>
      <p:ext uri="{BB962C8B-B14F-4D97-AF65-F5344CB8AC3E}">
        <p14:creationId xmlns:p14="http://schemas.microsoft.com/office/powerpoint/2010/main" val="211421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744E88-2ADF-ED87-25F5-BF998E4B02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3781C-E1F6-4315-A39D-61273F2E0596}" type="slidenum">
              <a:rPr kumimoji="0" lang="zh-CN" altLang="en-US" sz="1200" b="0" i="0" u="none" strike="noStrike" kern="1200" cap="none" spc="0" normalizeH="0" baseline="0" noProof="0" smtClean="0">
                <a:ln>
                  <a:noFill/>
                </a:ln>
                <a:solidFill>
                  <a:srgbClr val="000000"/>
                </a:solidFill>
                <a:effectLst/>
                <a:uLnTx/>
                <a:uFillTx/>
                <a:latin typeface="Songti SC" panose="02010600040101010101" pitchFamily="2" charset="-122"/>
                <a:ea typeface="Songti SC" panose="02010600040101010101" pitchFamily="2" charset="-122"/>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endParaRPr>
          </a:p>
        </p:txBody>
      </p:sp>
      <p:sp>
        <p:nvSpPr>
          <p:cNvPr id="3" name="Text Placeholder 2">
            <a:extLst>
              <a:ext uri="{FF2B5EF4-FFF2-40B4-BE49-F238E27FC236}">
                <a16:creationId xmlns:a16="http://schemas.microsoft.com/office/drawing/2014/main" id="{C3E6EDAC-1CEB-4F13-E55D-4C3C63BD1D20}"/>
              </a:ext>
            </a:extLst>
          </p:cNvPr>
          <p:cNvSpPr>
            <a:spLocks noGrp="1"/>
          </p:cNvSpPr>
          <p:nvPr>
            <p:ph type="body" sz="quarter" idx="11"/>
          </p:nvPr>
        </p:nvSpPr>
        <p:spPr>
          <a:xfrm>
            <a:off x="1075351" y="43657"/>
            <a:ext cx="9906593" cy="598488"/>
          </a:xfrm>
        </p:spPr>
        <p:txBody>
          <a:bodyPr/>
          <a:lstStyle/>
          <a:p>
            <a:pPr>
              <a:buNone/>
            </a:pPr>
            <a:r>
              <a:rPr lang="en-US" altLang="zh-CN" sz="3200" b="1" dirty="0">
                <a:latin typeface="Songti SC" panose="02010600040101010101" pitchFamily="2" charset="-122"/>
                <a:ea typeface="Songti SC" panose="02010600040101010101" pitchFamily="2" charset="-122"/>
                <a:cs typeface="Times New Roman" panose="02020603050405020304" pitchFamily="18" charset="0"/>
              </a:rPr>
              <a:t>ANT</a:t>
            </a:r>
            <a:r>
              <a:rPr lang="zh-CN" altLang="en-US" sz="3200" b="1" dirty="0">
                <a:latin typeface="Songti SC" panose="02010600040101010101" pitchFamily="2" charset="-122"/>
                <a:ea typeface="Songti SC" panose="02010600040101010101" pitchFamily="2" charset="-122"/>
                <a:cs typeface="Times New Roman" panose="02020603050405020304" pitchFamily="18" charset="0"/>
              </a:rPr>
              <a:t>硬件解码器和架构集成</a:t>
            </a:r>
          </a:p>
        </p:txBody>
      </p:sp>
      <p:pic>
        <p:nvPicPr>
          <p:cNvPr id="9" name="图片 19">
            <a:extLst>
              <a:ext uri="{FF2B5EF4-FFF2-40B4-BE49-F238E27FC236}">
                <a16:creationId xmlns:a16="http://schemas.microsoft.com/office/drawing/2014/main" id="{B6CEDD4A-BF81-D29E-1B96-06C67B23154D}"/>
              </a:ext>
            </a:extLst>
          </p:cNvPr>
          <p:cNvPicPr>
            <a:picLocks noChangeAspect="1"/>
          </p:cNvPicPr>
          <p:nvPr/>
        </p:nvPicPr>
        <p:blipFill rotWithShape="1">
          <a:blip r:embed="rId3"/>
          <a:srcRect l="5602" t="5691"/>
          <a:stretch/>
        </p:blipFill>
        <p:spPr>
          <a:xfrm>
            <a:off x="635726" y="1899091"/>
            <a:ext cx="4156153" cy="1479444"/>
          </a:xfrm>
          <a:prstGeom prst="rect">
            <a:avLst/>
          </a:prstGeom>
        </p:spPr>
      </p:pic>
      <p:sp>
        <p:nvSpPr>
          <p:cNvPr id="10" name="椭圆 20">
            <a:extLst>
              <a:ext uri="{FF2B5EF4-FFF2-40B4-BE49-F238E27FC236}">
                <a16:creationId xmlns:a16="http://schemas.microsoft.com/office/drawing/2014/main" id="{2C3B906F-68BD-E6E6-6B90-4A74B390C797}"/>
              </a:ext>
            </a:extLst>
          </p:cNvPr>
          <p:cNvSpPr/>
          <p:nvPr/>
        </p:nvSpPr>
        <p:spPr>
          <a:xfrm>
            <a:off x="2549363" y="2983447"/>
            <a:ext cx="410054" cy="39508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000000"/>
              </a:solidFill>
              <a:effectLst/>
              <a:uLnTx/>
              <a:uFillTx/>
              <a:latin typeface="Songti SC" panose="02010600040101010101" pitchFamily="2" charset="-122"/>
              <a:ea typeface="Songti SC" panose="02010600040101010101" pitchFamily="2" charset="-122"/>
            </a:endParaRPr>
          </a:p>
        </p:txBody>
      </p:sp>
      <p:sp>
        <p:nvSpPr>
          <p:cNvPr id="11" name="文本框 21">
            <a:extLst>
              <a:ext uri="{FF2B5EF4-FFF2-40B4-BE49-F238E27FC236}">
                <a16:creationId xmlns:a16="http://schemas.microsoft.com/office/drawing/2014/main" id="{C3B0AA8A-67C8-EFC6-C9DA-2D3B1DA52419}"/>
              </a:ext>
            </a:extLst>
          </p:cNvPr>
          <p:cNvSpPr txBox="1"/>
          <p:nvPr/>
        </p:nvSpPr>
        <p:spPr>
          <a:xfrm>
            <a:off x="2220105" y="2536351"/>
            <a:ext cx="22077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srgbClr val="C8161E"/>
                </a:solidFill>
                <a:effectLst/>
                <a:uLnTx/>
                <a:uFillTx/>
                <a:latin typeface="Songti SC" panose="02010600040101010101" pitchFamily="2" charset="-122"/>
                <a:ea typeface="Songti SC" panose="02010600040101010101" pitchFamily="2" charset="-122"/>
              </a:rPr>
              <a:t>Leading</a:t>
            </a:r>
            <a:r>
              <a:rPr kumimoji="1" lang="zh-CN" altLang="en-US" sz="1400" b="0" i="0" u="none" strike="noStrike" kern="1200" cap="none" spc="0" normalizeH="0" baseline="0" noProof="0" dirty="0">
                <a:ln>
                  <a:noFill/>
                </a:ln>
                <a:solidFill>
                  <a:srgbClr val="C8161E"/>
                </a:solidFill>
                <a:effectLst/>
                <a:uLnTx/>
                <a:uFillTx/>
                <a:latin typeface="Songti SC" panose="02010600040101010101" pitchFamily="2" charset="-122"/>
                <a:ea typeface="Songti SC" panose="02010600040101010101" pitchFamily="2" charset="-122"/>
              </a:rPr>
              <a:t> </a:t>
            </a:r>
            <a:r>
              <a:rPr kumimoji="1" lang="en-US" altLang="zh-CN" sz="1400" b="0" i="0" u="none" strike="noStrike" kern="1200" cap="none" spc="0" normalizeH="0" baseline="0" noProof="0" dirty="0">
                <a:ln>
                  <a:noFill/>
                </a:ln>
                <a:solidFill>
                  <a:srgbClr val="C8161E"/>
                </a:solidFill>
                <a:effectLst/>
                <a:uLnTx/>
                <a:uFillTx/>
                <a:latin typeface="Songti SC" panose="02010600040101010101" pitchFamily="2" charset="-122"/>
                <a:ea typeface="Songti SC" panose="02010600040101010101" pitchFamily="2" charset="-122"/>
              </a:rPr>
              <a:t>Zero</a:t>
            </a:r>
            <a:r>
              <a:rPr kumimoji="1" lang="zh-CN" altLang="en-US" sz="1400" b="0" i="0" u="none" strike="noStrike" kern="1200" cap="none" spc="0" normalizeH="0" baseline="0" noProof="0" dirty="0">
                <a:ln>
                  <a:noFill/>
                </a:ln>
                <a:solidFill>
                  <a:srgbClr val="C8161E"/>
                </a:solidFill>
                <a:effectLst/>
                <a:uLnTx/>
                <a:uFillTx/>
                <a:latin typeface="Songti SC" panose="02010600040101010101" pitchFamily="2" charset="-122"/>
                <a:ea typeface="Songti SC" panose="02010600040101010101" pitchFamily="2" charset="-122"/>
              </a:rPr>
              <a:t> </a:t>
            </a:r>
            <a:r>
              <a:rPr kumimoji="1" lang="en-US" altLang="zh-CN" sz="1400" b="0" i="0" u="none" strike="noStrike" kern="1200" cap="none" spc="0" normalizeH="0" baseline="0" noProof="0" dirty="0">
                <a:ln>
                  <a:noFill/>
                </a:ln>
                <a:solidFill>
                  <a:srgbClr val="C8161E"/>
                </a:solidFill>
                <a:effectLst/>
                <a:uLnTx/>
                <a:uFillTx/>
                <a:latin typeface="Songti SC" panose="02010600040101010101" pitchFamily="2" charset="-122"/>
                <a:ea typeface="Songti SC" panose="02010600040101010101" pitchFamily="2" charset="-122"/>
              </a:rPr>
              <a:t>Detector</a:t>
            </a:r>
          </a:p>
        </p:txBody>
      </p:sp>
      <p:cxnSp>
        <p:nvCxnSpPr>
          <p:cNvPr id="12" name="直线箭头连接符 22">
            <a:extLst>
              <a:ext uri="{FF2B5EF4-FFF2-40B4-BE49-F238E27FC236}">
                <a16:creationId xmlns:a16="http://schemas.microsoft.com/office/drawing/2014/main" id="{220304B7-C168-DC35-2B75-67ABDF757235}"/>
              </a:ext>
            </a:extLst>
          </p:cNvPr>
          <p:cNvCxnSpPr>
            <a:cxnSpLocks/>
            <a:stCxn id="10" idx="0"/>
            <a:endCxn id="11" idx="2"/>
          </p:cNvCxnSpPr>
          <p:nvPr/>
        </p:nvCxnSpPr>
        <p:spPr>
          <a:xfrm flipV="1">
            <a:off x="2754390" y="2844128"/>
            <a:ext cx="569589" cy="1393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文本框 11">
            <a:extLst>
              <a:ext uri="{FF2B5EF4-FFF2-40B4-BE49-F238E27FC236}">
                <a16:creationId xmlns:a16="http://schemas.microsoft.com/office/drawing/2014/main" id="{7D27A52E-5BF9-63F3-9FA5-5207281093EA}"/>
              </a:ext>
            </a:extLst>
          </p:cNvPr>
          <p:cNvSpPr txBox="1"/>
          <p:nvPr/>
        </p:nvSpPr>
        <p:spPr>
          <a:xfrm>
            <a:off x="552981" y="1341975"/>
            <a:ext cx="671314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effectLst/>
                <a:uLnTx/>
                <a:uFillTx/>
                <a:latin typeface="Songti SC" panose="02010600040101010101" pitchFamily="2" charset="-122"/>
                <a:ea typeface="Songti SC" panose="02010600040101010101" pitchFamily="2" charset="-122"/>
              </a:rPr>
              <a:t>4</a:t>
            </a:r>
            <a:r>
              <a:rPr kumimoji="0" lang="zh-CN" altLang="en-US" sz="2000" b="0" i="0" u="none" strike="noStrike" kern="1200" cap="none" spc="0" normalizeH="0" baseline="0" noProof="0" dirty="0">
                <a:ln>
                  <a:noFill/>
                </a:ln>
                <a:effectLst/>
                <a:uLnTx/>
                <a:uFillTx/>
                <a:latin typeface="Songti SC" panose="02010600040101010101" pitchFamily="2" charset="-122"/>
                <a:ea typeface="Songti SC" panose="02010600040101010101" pitchFamily="2" charset="-122"/>
              </a:rPr>
              <a:t>比特异构数值类型译码公式及其硬件译码器实现</a:t>
            </a:r>
          </a:p>
        </p:txBody>
      </p:sp>
      <p:pic>
        <p:nvPicPr>
          <p:cNvPr id="17" name="图片 18">
            <a:extLst>
              <a:ext uri="{FF2B5EF4-FFF2-40B4-BE49-F238E27FC236}">
                <a16:creationId xmlns:a16="http://schemas.microsoft.com/office/drawing/2014/main" id="{EF6FB2ED-F8A4-F890-1C9D-FE8F845A7BFD}"/>
              </a:ext>
            </a:extLst>
          </p:cNvPr>
          <p:cNvPicPr>
            <a:picLocks noChangeAspect="1"/>
          </p:cNvPicPr>
          <p:nvPr/>
        </p:nvPicPr>
        <p:blipFill>
          <a:blip r:embed="rId4"/>
          <a:stretch>
            <a:fillRect/>
          </a:stretch>
        </p:blipFill>
        <p:spPr>
          <a:xfrm>
            <a:off x="4899222" y="1958244"/>
            <a:ext cx="2276641" cy="1361137"/>
          </a:xfrm>
          <a:prstGeom prst="rect">
            <a:avLst/>
          </a:prstGeom>
        </p:spPr>
      </p:pic>
      <p:pic>
        <p:nvPicPr>
          <p:cNvPr id="21" name="图片 11">
            <a:extLst>
              <a:ext uri="{FF2B5EF4-FFF2-40B4-BE49-F238E27FC236}">
                <a16:creationId xmlns:a16="http://schemas.microsoft.com/office/drawing/2014/main" id="{BACE3A0D-5AD8-B5F5-A7A3-6034B27B7F5C}"/>
              </a:ext>
            </a:extLst>
          </p:cNvPr>
          <p:cNvPicPr>
            <a:picLocks noChangeAspect="1"/>
          </p:cNvPicPr>
          <p:nvPr/>
        </p:nvPicPr>
        <p:blipFill>
          <a:blip r:embed="rId5"/>
          <a:stretch>
            <a:fillRect/>
          </a:stretch>
        </p:blipFill>
        <p:spPr>
          <a:xfrm>
            <a:off x="805690" y="3476387"/>
            <a:ext cx="6370173" cy="2882468"/>
          </a:xfrm>
          <a:prstGeom prst="rect">
            <a:avLst/>
          </a:prstGeom>
        </p:spPr>
      </p:pic>
      <p:sp>
        <p:nvSpPr>
          <p:cNvPr id="4" name="文本占位符 4">
            <a:extLst>
              <a:ext uri="{FF2B5EF4-FFF2-40B4-BE49-F238E27FC236}">
                <a16:creationId xmlns:a16="http://schemas.microsoft.com/office/drawing/2014/main" id="{98DCAADD-5710-6690-5BA0-D46678C6832D}"/>
              </a:ext>
            </a:extLst>
          </p:cNvPr>
          <p:cNvSpPr txBox="1">
            <a:spLocks/>
          </p:cNvSpPr>
          <p:nvPr/>
        </p:nvSpPr>
        <p:spPr>
          <a:xfrm>
            <a:off x="7570356" y="1683768"/>
            <a:ext cx="3985918" cy="3909876"/>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6"/>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2"/>
                </a:solidFill>
                <a:latin typeface="Songti SC" panose="02010600040101010101" pitchFamily="2" charset="-122"/>
                <a:ea typeface="Songti SC" panose="02010600040101010101" pitchFamily="2" charset="-122"/>
              </a:rPr>
              <a:t>为</a:t>
            </a:r>
            <a:r>
              <a:rPr kumimoji="1" lang="en-US" altLang="zh-CN" dirty="0">
                <a:solidFill>
                  <a:schemeClr val="tx2"/>
                </a:solidFill>
                <a:latin typeface="Songti SC" panose="02010600040101010101" pitchFamily="2" charset="-122"/>
                <a:ea typeface="Songti SC" panose="02010600040101010101" pitchFamily="2" charset="-122"/>
              </a:rPr>
              <a:t>First-One</a:t>
            </a:r>
            <a:r>
              <a:rPr kumimoji="1" lang="zh-CN" altLang="en-US" dirty="0">
                <a:solidFill>
                  <a:schemeClr val="tx2"/>
                </a:solidFill>
                <a:latin typeface="Songti SC" panose="02010600040101010101" pitchFamily="2" charset="-122"/>
                <a:ea typeface="Songti SC" panose="02010600040101010101" pitchFamily="2" charset="-122"/>
              </a:rPr>
              <a:t>编码设计了相应的解码器，利用前导零检测器</a:t>
            </a:r>
            <a:r>
              <a:rPr kumimoji="1" lang="en-US" altLang="zh-CN" dirty="0">
                <a:solidFill>
                  <a:schemeClr val="tx2"/>
                </a:solidFill>
                <a:latin typeface="Songti SC" panose="02010600040101010101" pitchFamily="2" charset="-122"/>
                <a:ea typeface="Songti SC" panose="02010600040101010101" pitchFamily="2" charset="-122"/>
              </a:rPr>
              <a:t>(Leading Zero Detector) </a:t>
            </a:r>
            <a:r>
              <a:rPr kumimoji="1" lang="zh-CN" altLang="en-US" dirty="0">
                <a:solidFill>
                  <a:schemeClr val="tx2"/>
                </a:solidFill>
                <a:latin typeface="Songti SC" panose="02010600040101010101" pitchFamily="2" charset="-122"/>
                <a:ea typeface="Songti SC" panose="02010600040101010101" pitchFamily="2" charset="-122"/>
              </a:rPr>
              <a:t>可以有效地区分出指数部分和小数部分。</a:t>
            </a:r>
          </a:p>
          <a:p>
            <a:endParaRPr kumimoji="1" lang="zh-CN" altLang="en-US" dirty="0">
              <a:solidFill>
                <a:schemeClr val="tx2"/>
              </a:solidFill>
              <a:latin typeface="Songti SC" panose="02010600040101010101" pitchFamily="2" charset="-122"/>
              <a:ea typeface="Songti SC" panose="02010600040101010101" pitchFamily="2" charset="-122"/>
            </a:endParaRPr>
          </a:p>
          <a:p>
            <a:r>
              <a:rPr kumimoji="1" lang="zh-CN" altLang="en-US" dirty="0">
                <a:solidFill>
                  <a:schemeClr val="tx2"/>
                </a:solidFill>
                <a:latin typeface="Songti SC" panose="02010600040101010101" pitchFamily="2" charset="-122"/>
                <a:ea typeface="Songti SC" panose="02010600040101010101" pitchFamily="2" charset="-122"/>
              </a:rPr>
              <a:t>异构数值类型译码器设计简洁，可以嵌入在现有</a:t>
            </a:r>
            <a:r>
              <a:rPr kumimoji="1" lang="en-US" altLang="zh-CN" dirty="0">
                <a:solidFill>
                  <a:schemeClr val="tx2"/>
                </a:solidFill>
                <a:latin typeface="Songti SC" panose="02010600040101010101" pitchFamily="2" charset="-122"/>
                <a:ea typeface="Songti SC" panose="02010600040101010101" pitchFamily="2" charset="-122"/>
              </a:rPr>
              <a:t>GPU</a:t>
            </a:r>
            <a:r>
              <a:rPr kumimoji="1" lang="zh-CN" altLang="en-US" dirty="0">
                <a:solidFill>
                  <a:schemeClr val="tx2"/>
                </a:solidFill>
                <a:latin typeface="Songti SC" panose="02010600040101010101" pitchFamily="2" charset="-122"/>
                <a:ea typeface="Songti SC" panose="02010600040101010101" pitchFamily="2" charset="-122"/>
              </a:rPr>
              <a:t>架构或者脉动阵列架构中。</a:t>
            </a:r>
          </a:p>
        </p:txBody>
      </p:sp>
    </p:spTree>
    <p:extLst>
      <p:ext uri="{BB962C8B-B14F-4D97-AF65-F5344CB8AC3E}">
        <p14:creationId xmlns:p14="http://schemas.microsoft.com/office/powerpoint/2010/main" val="393685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744E88-2ADF-ED87-25F5-BF998E4B02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3781C-E1F6-4315-A39D-61273F2E0596}" type="slidenum">
              <a:rPr kumimoji="0" lang="zh-CN" altLang="en-US" sz="1200" b="0" i="0" u="none" strike="noStrike" kern="1200" cap="none" spc="0" normalizeH="0" baseline="0" noProof="0" smtClean="0">
                <a:ln>
                  <a:noFill/>
                </a:ln>
                <a:solidFill>
                  <a:srgbClr val="000000"/>
                </a:solidFill>
                <a:effectLst/>
                <a:uLnTx/>
                <a:uFillTx/>
                <a:latin typeface="Songti SC" panose="02010600040101010101" pitchFamily="2" charset="-122"/>
                <a:ea typeface="Songti SC" panose="02010600040101010101" pitchFamily="2" charset="-122"/>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endParaRPr>
          </a:p>
        </p:txBody>
      </p:sp>
      <p:sp>
        <p:nvSpPr>
          <p:cNvPr id="3" name="Text Placeholder 2">
            <a:extLst>
              <a:ext uri="{FF2B5EF4-FFF2-40B4-BE49-F238E27FC236}">
                <a16:creationId xmlns:a16="http://schemas.microsoft.com/office/drawing/2014/main" id="{C3E6EDAC-1CEB-4F13-E55D-4C3C63BD1D20}"/>
              </a:ext>
            </a:extLst>
          </p:cNvPr>
          <p:cNvSpPr>
            <a:spLocks noGrp="1"/>
          </p:cNvSpPr>
          <p:nvPr>
            <p:ph type="body" sz="quarter" idx="11"/>
          </p:nvPr>
        </p:nvSpPr>
        <p:spPr>
          <a:xfrm>
            <a:off x="1075351" y="43657"/>
            <a:ext cx="9906593" cy="598488"/>
          </a:xfrm>
        </p:spPr>
        <p:txBody>
          <a:bodyPr/>
          <a:lstStyle/>
          <a:p>
            <a:pPr>
              <a:buNone/>
            </a:pPr>
            <a:r>
              <a:rPr lang="zh-CN" altLang="en-US" dirty="0">
                <a:latin typeface="Songti SC" panose="02010600040101010101" pitchFamily="2" charset="-122"/>
                <a:ea typeface="Songti SC" panose="02010600040101010101" pitchFamily="2" charset="-122"/>
                <a:cs typeface="Times New Roman" panose="02020603050405020304" pitchFamily="18" charset="0"/>
              </a:rPr>
              <a:t>数值类型应用比列</a:t>
            </a:r>
            <a:endParaRPr lang="zh-CN" altLang="en-US" sz="3200" b="1" dirty="0">
              <a:latin typeface="Songti SC" panose="02010600040101010101" pitchFamily="2" charset="-122"/>
              <a:ea typeface="Songti SC"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C538379-D6C8-B593-E198-01435278AAAF}"/>
              </a:ext>
            </a:extLst>
          </p:cNvPr>
          <p:cNvPicPr>
            <a:picLocks noChangeAspect="1"/>
          </p:cNvPicPr>
          <p:nvPr/>
        </p:nvPicPr>
        <p:blipFill>
          <a:blip r:embed="rId3"/>
          <a:stretch>
            <a:fillRect/>
          </a:stretch>
        </p:blipFill>
        <p:spPr>
          <a:xfrm>
            <a:off x="6557958" y="1352161"/>
            <a:ext cx="3595434" cy="2878884"/>
          </a:xfrm>
          <a:prstGeom prst="rect">
            <a:avLst/>
          </a:prstGeom>
        </p:spPr>
      </p:pic>
      <p:pic>
        <p:nvPicPr>
          <p:cNvPr id="5" name="图片 4">
            <a:extLst>
              <a:ext uri="{FF2B5EF4-FFF2-40B4-BE49-F238E27FC236}">
                <a16:creationId xmlns:a16="http://schemas.microsoft.com/office/drawing/2014/main" id="{86900D79-40CC-8612-F21E-27E2FCEC9E35}"/>
              </a:ext>
            </a:extLst>
          </p:cNvPr>
          <p:cNvPicPr>
            <a:picLocks noChangeAspect="1"/>
          </p:cNvPicPr>
          <p:nvPr/>
        </p:nvPicPr>
        <p:blipFill>
          <a:blip r:embed="rId4"/>
          <a:stretch>
            <a:fillRect/>
          </a:stretch>
        </p:blipFill>
        <p:spPr>
          <a:xfrm>
            <a:off x="1410130" y="1352161"/>
            <a:ext cx="3595434" cy="2878884"/>
          </a:xfrm>
          <a:prstGeom prst="rect">
            <a:avLst/>
          </a:prstGeom>
        </p:spPr>
      </p:pic>
      <p:sp>
        <p:nvSpPr>
          <p:cNvPr id="7" name="文本占位符 4">
            <a:extLst>
              <a:ext uri="{FF2B5EF4-FFF2-40B4-BE49-F238E27FC236}">
                <a16:creationId xmlns:a16="http://schemas.microsoft.com/office/drawing/2014/main" id="{1CA98D12-9C70-D0AB-6036-6A306D5938B4}"/>
              </a:ext>
            </a:extLst>
          </p:cNvPr>
          <p:cNvSpPr txBox="1">
            <a:spLocks/>
          </p:cNvSpPr>
          <p:nvPr/>
        </p:nvSpPr>
        <p:spPr>
          <a:xfrm>
            <a:off x="1214888" y="4620192"/>
            <a:ext cx="3985918" cy="946543"/>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altLang="zh-CN"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CNN</a:t>
            </a:r>
            <a:r>
              <a:rPr kumimoji="0" lang="zh-CN" altLang="en-US"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模型由于多数为高斯分布</a:t>
            </a:r>
            <a:r>
              <a:rPr kumimoji="0" lang="en-US" altLang="zh-CN" b="0" i="0" u="none" strike="noStrike" kern="1200" cap="none" spc="0" normalizeH="0" baseline="0" noProof="0" dirty="0">
                <a:ln>
                  <a:noFill/>
                </a:ln>
                <a:solidFill>
                  <a:schemeClr val="accent1"/>
                </a:solidFill>
                <a:effectLst/>
                <a:uLnTx/>
                <a:uFillTx/>
                <a:latin typeface="Songti SC" panose="02010600040101010101" pitchFamily="2" charset="-122"/>
                <a:ea typeface="Songti SC" panose="02010600040101010101" pitchFamily="2" charset="-122"/>
                <a:cs typeface="Times New Roman" panose="02020603050405020304" pitchFamily="18" charset="0"/>
              </a:rPr>
              <a:t>90%</a:t>
            </a:r>
            <a:r>
              <a:rPr kumimoji="0" lang="zh-CN" altLang="en-US" b="0" i="0" u="none" strike="noStrike" kern="1200" cap="none" spc="0" normalizeH="0" baseline="0" noProof="0" dirty="0">
                <a:ln>
                  <a:noFill/>
                </a:ln>
                <a:solidFill>
                  <a:schemeClr val="accent1"/>
                </a:solidFill>
                <a:effectLst/>
                <a:uLnTx/>
                <a:uFillTx/>
                <a:latin typeface="Songti SC" panose="02010600040101010101" pitchFamily="2" charset="-122"/>
                <a:ea typeface="Songti SC" panose="02010600040101010101" pitchFamily="2" charset="-122"/>
                <a:cs typeface="Times New Roman" panose="02020603050405020304" pitchFamily="18" charset="0"/>
              </a:rPr>
              <a:t>使用</a:t>
            </a:r>
            <a:r>
              <a:rPr lang="en-US" altLang="zh-CN" dirty="0">
                <a:solidFill>
                  <a:schemeClr val="accent1"/>
                </a:solidFill>
                <a:latin typeface="Songti SC" panose="02010600040101010101" pitchFamily="2" charset="-122"/>
                <a:ea typeface="Songti SC" panose="02010600040101010101" pitchFamily="2" charset="-122"/>
                <a:cs typeface="Times New Roman" panose="02020603050405020304" pitchFamily="18" charset="0"/>
              </a:rPr>
              <a:t>Flint</a:t>
            </a:r>
            <a:r>
              <a:rPr kumimoji="0" lang="zh-CN" altLang="en-US" b="0" i="0" u="none" strike="noStrike" kern="1200" cap="none" spc="0" normalizeH="0" baseline="0" noProof="0" dirty="0">
                <a:ln>
                  <a:noFill/>
                </a:ln>
                <a:solidFill>
                  <a:schemeClr val="accent1"/>
                </a:solidFill>
                <a:effectLst/>
                <a:uLnTx/>
                <a:uFillTx/>
                <a:latin typeface="Songti SC" panose="02010600040101010101" pitchFamily="2" charset="-122"/>
                <a:ea typeface="Songti SC" panose="02010600040101010101" pitchFamily="2" charset="-122"/>
                <a:cs typeface="Times New Roman" panose="02020603050405020304" pitchFamily="18" charset="0"/>
              </a:rPr>
              <a:t>类型</a:t>
            </a:r>
          </a:p>
          <a:p>
            <a:endParaRPr lang="en-US" altLang="zh-CN" sz="2400" b="1"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p:txBody>
      </p:sp>
      <p:sp>
        <p:nvSpPr>
          <p:cNvPr id="8" name="文本占位符 4">
            <a:extLst>
              <a:ext uri="{FF2B5EF4-FFF2-40B4-BE49-F238E27FC236}">
                <a16:creationId xmlns:a16="http://schemas.microsoft.com/office/drawing/2014/main" id="{1F522A5C-8670-7F11-01E4-999781B1AF8E}"/>
              </a:ext>
            </a:extLst>
          </p:cNvPr>
          <p:cNvSpPr txBox="1">
            <a:spLocks/>
          </p:cNvSpPr>
          <p:nvPr/>
        </p:nvSpPr>
        <p:spPr>
          <a:xfrm>
            <a:off x="6096000" y="4620192"/>
            <a:ext cx="4675517" cy="1330571"/>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altLang="zh-CN"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Transformer</a:t>
            </a:r>
            <a:r>
              <a:rPr kumimoji="0" lang="zh-CN" altLang="en-US"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模型张量分布较为复杂，高斯分布和</a:t>
            </a:r>
            <a:r>
              <a:rPr kumimoji="0" lang="en-US" altLang="zh-CN" b="0" i="0" u="none" strike="noStrike" kern="1200" cap="none" spc="0" normalizeH="0" baseline="0" noProof="0" dirty="0">
                <a:ln>
                  <a:noFill/>
                </a:ln>
                <a:solidFill>
                  <a:schemeClr val="accent1"/>
                </a:solidFill>
                <a:effectLst/>
                <a:uLnTx/>
                <a:uFillTx/>
                <a:latin typeface="Songti SC" panose="02010600040101010101" pitchFamily="2" charset="-122"/>
                <a:ea typeface="Songti SC" panose="02010600040101010101" pitchFamily="2" charset="-122"/>
                <a:cs typeface="Times New Roman" panose="02020603050405020304" pitchFamily="18" charset="0"/>
              </a:rPr>
              <a:t>Flint</a:t>
            </a:r>
            <a:r>
              <a:rPr kumimoji="0" lang="zh-CN" altLang="en-US" b="0" i="0" u="none" strike="noStrike" kern="1200" cap="none" spc="0" normalizeH="0" baseline="0" noProof="0" dirty="0">
                <a:ln>
                  <a:noFill/>
                </a:ln>
                <a:solidFill>
                  <a:schemeClr val="accent1"/>
                </a:solidFill>
                <a:effectLst/>
                <a:uLnTx/>
                <a:uFillTx/>
                <a:latin typeface="Songti SC" panose="02010600040101010101" pitchFamily="2" charset="-122"/>
                <a:ea typeface="Songti SC" panose="02010600040101010101" pitchFamily="2" charset="-122"/>
                <a:cs typeface="Times New Roman" panose="02020603050405020304" pitchFamily="18" charset="0"/>
              </a:rPr>
              <a:t>类型仍然是最多</a:t>
            </a:r>
            <a:r>
              <a:rPr kumimoji="0" lang="zh-CN" altLang="en-US"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的，同时体现了</a:t>
            </a:r>
            <a:r>
              <a:rPr kumimoji="0" lang="zh-CN" altLang="en-US" b="0" i="0" u="none" strike="noStrike" kern="1200" cap="none" spc="0" normalizeH="0" baseline="0" noProof="0" dirty="0">
                <a:ln>
                  <a:noFill/>
                </a:ln>
                <a:solidFill>
                  <a:schemeClr val="accent1"/>
                </a:solidFill>
                <a:effectLst/>
                <a:uLnTx/>
                <a:uFillTx/>
                <a:latin typeface="Songti SC" panose="02010600040101010101" pitchFamily="2" charset="-122"/>
                <a:ea typeface="Songti SC" panose="02010600040101010101" pitchFamily="2" charset="-122"/>
                <a:cs typeface="Times New Roman" panose="02020603050405020304" pitchFamily="18" charset="0"/>
              </a:rPr>
              <a:t>张量间自适应</a:t>
            </a:r>
            <a:r>
              <a:rPr kumimoji="0" lang="zh-CN" altLang="en-US"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的优越性。</a:t>
            </a:r>
          </a:p>
          <a:p>
            <a:endParaRPr kumimoji="0" lang="zh-CN" altLang="en-US"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cs typeface="Times New Roman" panose="02020603050405020304" pitchFamily="18" charset="0"/>
            </a:endParaRPr>
          </a:p>
          <a:p>
            <a:endParaRPr lang="en-US" altLang="zh-CN" sz="2400" b="1"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p:txBody>
      </p:sp>
    </p:spTree>
    <p:extLst>
      <p:ext uri="{BB962C8B-B14F-4D97-AF65-F5344CB8AC3E}">
        <p14:creationId xmlns:p14="http://schemas.microsoft.com/office/powerpoint/2010/main" val="15358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744E88-2ADF-ED87-25F5-BF998E4B02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3781C-E1F6-4315-A39D-61273F2E0596}" type="slidenum">
              <a:rPr kumimoji="0" lang="zh-CN" altLang="en-US" sz="1200" b="0" i="0" u="none" strike="noStrike" kern="1200" cap="none" spc="0" normalizeH="0" baseline="0" noProof="0" smtClean="0">
                <a:ln>
                  <a:noFill/>
                </a:ln>
                <a:solidFill>
                  <a:srgbClr val="000000"/>
                </a:solidFill>
                <a:effectLst/>
                <a:uLnTx/>
                <a:uFillTx/>
                <a:latin typeface="Songti SC" panose="02010600040101010101" pitchFamily="2" charset="-122"/>
                <a:ea typeface="Songti SC" panose="02010600040101010101" pitchFamily="2" charset="-122"/>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endParaRPr>
          </a:p>
        </p:txBody>
      </p:sp>
      <p:sp>
        <p:nvSpPr>
          <p:cNvPr id="3" name="Text Placeholder 2">
            <a:extLst>
              <a:ext uri="{FF2B5EF4-FFF2-40B4-BE49-F238E27FC236}">
                <a16:creationId xmlns:a16="http://schemas.microsoft.com/office/drawing/2014/main" id="{C3E6EDAC-1CEB-4F13-E55D-4C3C63BD1D20}"/>
              </a:ext>
            </a:extLst>
          </p:cNvPr>
          <p:cNvSpPr>
            <a:spLocks noGrp="1"/>
          </p:cNvSpPr>
          <p:nvPr>
            <p:ph type="body" sz="quarter" idx="11"/>
          </p:nvPr>
        </p:nvSpPr>
        <p:spPr>
          <a:xfrm>
            <a:off x="1075351" y="43657"/>
            <a:ext cx="9906593" cy="598488"/>
          </a:xfrm>
        </p:spPr>
        <p:txBody>
          <a:bodyPr/>
          <a:lstStyle/>
          <a:p>
            <a:pPr>
              <a:buNone/>
            </a:pPr>
            <a:r>
              <a:rPr lang="zh-CN" altLang="en-CN" sz="3200" b="1" dirty="0">
                <a:latin typeface="Songti SC" panose="02010600040101010101" pitchFamily="2" charset="-122"/>
                <a:ea typeface="Songti SC" panose="02010600040101010101" pitchFamily="2" charset="-122"/>
                <a:cs typeface="Times New Roman" panose="02020603050405020304" pitchFamily="18" charset="0"/>
              </a:rPr>
              <a:t>效果</a:t>
            </a:r>
            <a:r>
              <a:rPr lang="zh-CN" altLang="en-US" dirty="0">
                <a:latin typeface="Songti SC" panose="02010600040101010101" pitchFamily="2" charset="-122"/>
                <a:ea typeface="Songti SC" panose="02010600040101010101" pitchFamily="2" charset="-122"/>
                <a:cs typeface="Times New Roman" panose="02020603050405020304" pitchFamily="18" charset="0"/>
              </a:rPr>
              <a:t>评估</a:t>
            </a:r>
            <a:endParaRPr lang="zh-CN" altLang="en-US" sz="3200" b="1" dirty="0">
              <a:latin typeface="Songti SC" panose="02010600040101010101" pitchFamily="2" charset="-122"/>
              <a:ea typeface="Songti SC" panose="02010600040101010101" pitchFamily="2" charset="-122"/>
              <a:cs typeface="Times New Roman" panose="02020603050405020304" pitchFamily="18" charset="0"/>
            </a:endParaRPr>
          </a:p>
        </p:txBody>
      </p:sp>
      <p:pic>
        <p:nvPicPr>
          <p:cNvPr id="6" name="图片 9">
            <a:extLst>
              <a:ext uri="{FF2B5EF4-FFF2-40B4-BE49-F238E27FC236}">
                <a16:creationId xmlns:a16="http://schemas.microsoft.com/office/drawing/2014/main" id="{F91A86F8-2997-2740-3D61-C8B9F94335F1}"/>
              </a:ext>
            </a:extLst>
          </p:cNvPr>
          <p:cNvPicPr>
            <a:picLocks noChangeAspect="1"/>
          </p:cNvPicPr>
          <p:nvPr/>
        </p:nvPicPr>
        <p:blipFill>
          <a:blip r:embed="rId3"/>
          <a:stretch>
            <a:fillRect/>
          </a:stretch>
        </p:blipFill>
        <p:spPr>
          <a:xfrm>
            <a:off x="916332" y="888391"/>
            <a:ext cx="5214550" cy="3811723"/>
          </a:xfrm>
          <a:prstGeom prst="rect">
            <a:avLst/>
          </a:prstGeom>
        </p:spPr>
      </p:pic>
      <p:pic>
        <p:nvPicPr>
          <p:cNvPr id="9" name="图片 7">
            <a:extLst>
              <a:ext uri="{FF2B5EF4-FFF2-40B4-BE49-F238E27FC236}">
                <a16:creationId xmlns:a16="http://schemas.microsoft.com/office/drawing/2014/main" id="{5C0FF18D-A12F-3095-2C3D-1325DCACF33C}"/>
              </a:ext>
            </a:extLst>
          </p:cNvPr>
          <p:cNvPicPr>
            <a:picLocks noChangeAspect="1"/>
          </p:cNvPicPr>
          <p:nvPr/>
        </p:nvPicPr>
        <p:blipFill>
          <a:blip r:embed="rId4"/>
          <a:stretch>
            <a:fillRect/>
          </a:stretch>
        </p:blipFill>
        <p:spPr>
          <a:xfrm>
            <a:off x="6170877" y="926757"/>
            <a:ext cx="5104791" cy="3828954"/>
          </a:xfrm>
          <a:prstGeom prst="rect">
            <a:avLst/>
          </a:prstGeom>
        </p:spPr>
      </p:pic>
      <p:sp>
        <p:nvSpPr>
          <p:cNvPr id="8" name="文本占位符 4">
            <a:extLst>
              <a:ext uri="{FF2B5EF4-FFF2-40B4-BE49-F238E27FC236}">
                <a16:creationId xmlns:a16="http://schemas.microsoft.com/office/drawing/2014/main" id="{261B3171-868C-873D-9B03-BB23EAB3E97E}"/>
              </a:ext>
            </a:extLst>
          </p:cNvPr>
          <p:cNvSpPr txBox="1">
            <a:spLocks/>
          </p:cNvSpPr>
          <p:nvPr/>
        </p:nvSpPr>
        <p:spPr>
          <a:xfrm>
            <a:off x="1676400" y="4946360"/>
            <a:ext cx="8538888" cy="865119"/>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zh-CN" altLang="en-US"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基于异构数值类型的</a:t>
            </a:r>
            <a:r>
              <a:rPr kumimoji="0" lang="en-US" altLang="zh-CN"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ANT</a:t>
            </a:r>
            <a:r>
              <a:rPr kumimoji="0" lang="zh-CN" altLang="en-US"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架构超越了现有的量化架构，对于混合精度量化架构</a:t>
            </a:r>
            <a:r>
              <a:rPr kumimoji="0" lang="en-US" altLang="zh-CN" b="0" i="0" u="none" strike="noStrike" kern="1200" cap="none" spc="0" normalizeH="0" baseline="0" noProof="0" dirty="0" err="1">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BitFusion</a:t>
            </a:r>
            <a:r>
              <a:rPr kumimoji="0" lang="zh-CN" altLang="en-US"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，有</a:t>
            </a:r>
            <a:r>
              <a:rPr kumimoji="0" lang="en-US" altLang="zh-CN" b="0" i="0" u="none" strike="noStrike" kern="1200" cap="none" spc="0" normalizeH="0" baseline="0" noProof="0" dirty="0">
                <a:ln>
                  <a:noFill/>
                </a:ln>
                <a:solidFill>
                  <a:schemeClr val="accent1"/>
                </a:solidFill>
                <a:effectLst/>
                <a:uLnTx/>
                <a:uFillTx/>
                <a:latin typeface="Songti SC" panose="02010600040101010101" pitchFamily="2" charset="-122"/>
                <a:ea typeface="Songti SC" panose="02010600040101010101" pitchFamily="2" charset="-122"/>
                <a:cs typeface="Times New Roman" panose="02020603050405020304" pitchFamily="18" charset="0"/>
              </a:rPr>
              <a:t>2.8</a:t>
            </a:r>
            <a:r>
              <a:rPr kumimoji="0" lang="zh-CN" altLang="en-US"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倍的性能提升，</a:t>
            </a:r>
            <a:r>
              <a:rPr kumimoji="0" lang="en-US" altLang="zh-CN" b="0" i="0" u="none" strike="noStrike" kern="1200" cap="none" spc="0" normalizeH="0" baseline="0" noProof="0" dirty="0">
                <a:ln>
                  <a:noFill/>
                </a:ln>
                <a:solidFill>
                  <a:schemeClr val="accent1"/>
                </a:solidFill>
                <a:effectLst/>
                <a:uLnTx/>
                <a:uFillTx/>
                <a:latin typeface="Songti SC" panose="02010600040101010101" pitchFamily="2" charset="-122"/>
                <a:ea typeface="Songti SC" panose="02010600040101010101" pitchFamily="2" charset="-122"/>
                <a:cs typeface="Times New Roman" panose="02020603050405020304" pitchFamily="18" charset="0"/>
              </a:rPr>
              <a:t>2.5</a:t>
            </a:r>
            <a:r>
              <a:rPr kumimoji="0" lang="zh-CN" altLang="en-US"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倍的能效提升。</a:t>
            </a:r>
            <a:endParaRPr kumimoji="0" lang="zh-CN" altLang="en-US" b="0" i="0" u="none" strike="noStrike" kern="1200" cap="none" spc="0" normalizeH="0" baseline="0" noProof="0" dirty="0">
              <a:ln>
                <a:noFill/>
              </a:ln>
              <a:solidFill>
                <a:srgbClr val="000000"/>
              </a:solidFill>
              <a:effectLst/>
              <a:uLnTx/>
              <a:uFillTx/>
              <a:latin typeface="Songti SC" panose="02010600040101010101" pitchFamily="2" charset="-122"/>
              <a:ea typeface="Songti SC" panose="02010600040101010101" pitchFamily="2" charset="-122"/>
              <a:cs typeface="Times New Roman" panose="02020603050405020304" pitchFamily="18" charset="0"/>
            </a:endParaRPr>
          </a:p>
          <a:p>
            <a:endParaRPr lang="en-US" altLang="zh-CN" sz="2400" b="1"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p:txBody>
      </p:sp>
    </p:spTree>
    <p:extLst>
      <p:ext uri="{BB962C8B-B14F-4D97-AF65-F5344CB8AC3E}">
        <p14:creationId xmlns:p14="http://schemas.microsoft.com/office/powerpoint/2010/main" val="1063799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F4C2C6-C6FE-582C-0B95-423F5D5EFBE0}"/>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38</a:t>
            </a:fld>
            <a:endParaRPr lang="zh-CN" altLang="en-US" dirty="0">
              <a:latin typeface="Songti SC" panose="02010600040101010101" pitchFamily="2" charset="-122"/>
              <a:ea typeface="Songti SC" panose="02010600040101010101" pitchFamily="2" charset="-122"/>
            </a:endParaRPr>
          </a:p>
        </p:txBody>
      </p:sp>
      <p:sp>
        <p:nvSpPr>
          <p:cNvPr id="3" name="Text Placeholder 2">
            <a:extLst>
              <a:ext uri="{FF2B5EF4-FFF2-40B4-BE49-F238E27FC236}">
                <a16:creationId xmlns:a16="http://schemas.microsoft.com/office/drawing/2014/main" id="{8966BE6B-8294-FC8B-70E8-CE62E0F6AA04}"/>
              </a:ext>
            </a:extLst>
          </p:cNvPr>
          <p:cNvSpPr>
            <a:spLocks noGrp="1"/>
          </p:cNvSpPr>
          <p:nvPr>
            <p:ph type="body" sz="quarter" idx="11"/>
          </p:nvPr>
        </p:nvSpPr>
        <p:spPr/>
        <p:txBody>
          <a:bodyPr/>
          <a:lstStyle/>
          <a:p>
            <a:r>
              <a:rPr lang="en-CN">
                <a:latin typeface="Songti SC" panose="02010600040101010101" pitchFamily="2" charset="-122"/>
                <a:ea typeface="Songti SC" panose="02010600040101010101" pitchFamily="2" charset="-122"/>
              </a:rPr>
              <a:t>学术影响</a:t>
            </a:r>
            <a:endParaRPr lang="en-CN" dirty="0">
              <a:latin typeface="Songti SC" panose="02010600040101010101" pitchFamily="2" charset="-122"/>
              <a:ea typeface="Songti SC" panose="02010600040101010101" pitchFamily="2" charset="-122"/>
            </a:endParaRPr>
          </a:p>
        </p:txBody>
      </p:sp>
      <p:pic>
        <p:nvPicPr>
          <p:cNvPr id="7" name="Picture 6">
            <a:extLst>
              <a:ext uri="{FF2B5EF4-FFF2-40B4-BE49-F238E27FC236}">
                <a16:creationId xmlns:a16="http://schemas.microsoft.com/office/drawing/2014/main" id="{28987D07-FE9B-DE70-A5C3-9039E3F58A3C}"/>
              </a:ext>
            </a:extLst>
          </p:cNvPr>
          <p:cNvPicPr>
            <a:picLocks noChangeAspect="1"/>
          </p:cNvPicPr>
          <p:nvPr/>
        </p:nvPicPr>
        <p:blipFill>
          <a:blip r:embed="rId2"/>
          <a:stretch>
            <a:fillRect/>
          </a:stretch>
        </p:blipFill>
        <p:spPr>
          <a:xfrm>
            <a:off x="919507" y="1444152"/>
            <a:ext cx="5124464" cy="4444876"/>
          </a:xfrm>
          <a:prstGeom prst="rect">
            <a:avLst/>
          </a:prstGeom>
        </p:spPr>
      </p:pic>
      <p:sp>
        <p:nvSpPr>
          <p:cNvPr id="6" name="文本占位符 4">
            <a:extLst>
              <a:ext uri="{FF2B5EF4-FFF2-40B4-BE49-F238E27FC236}">
                <a16:creationId xmlns:a16="http://schemas.microsoft.com/office/drawing/2014/main" id="{B58DF86F-6DCE-195F-8B93-0694B2CC2697}"/>
              </a:ext>
            </a:extLst>
          </p:cNvPr>
          <p:cNvSpPr txBox="1">
            <a:spLocks/>
          </p:cNvSpPr>
          <p:nvPr/>
        </p:nvSpPr>
        <p:spPr>
          <a:xfrm>
            <a:off x="6587067" y="3371560"/>
            <a:ext cx="5012267" cy="865119"/>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44546A">
                    <a:lumMod val="75000"/>
                  </a:srgbClr>
                </a:solidFill>
                <a:latin typeface="Songti SC" panose="02010600040101010101" pitchFamily="2" charset="-122"/>
                <a:ea typeface="Songti SC" panose="02010600040101010101" pitchFamily="2" charset="-122"/>
                <a:cs typeface="Times New Roman" panose="02020603050405020304" pitchFamily="18" charset="0"/>
              </a:rPr>
              <a:t>论文发表于</a:t>
            </a:r>
            <a:r>
              <a:rPr lang="en-US" altLang="zh-CN" sz="2000" dirty="0">
                <a:solidFill>
                  <a:srgbClr val="44546A">
                    <a:lumMod val="75000"/>
                  </a:srgbClr>
                </a:solidFill>
                <a:latin typeface="Songti SC" panose="02010600040101010101" pitchFamily="2" charset="-122"/>
                <a:ea typeface="Songti SC" panose="02010600040101010101" pitchFamily="2" charset="-122"/>
                <a:cs typeface="Times New Roman" panose="02020603050405020304" pitchFamily="18" charset="0"/>
              </a:rPr>
              <a:t>2022</a:t>
            </a:r>
            <a:r>
              <a:rPr lang="zh-CN" altLang="en-US" sz="2000" dirty="0">
                <a:solidFill>
                  <a:srgbClr val="44546A">
                    <a:lumMod val="75000"/>
                  </a:srgbClr>
                </a:solidFill>
                <a:latin typeface="Songti SC" panose="02010600040101010101" pitchFamily="2" charset="-122"/>
                <a:ea typeface="Songti SC" panose="02010600040101010101" pitchFamily="2" charset="-122"/>
                <a:cs typeface="Times New Roman" panose="02020603050405020304" pitchFamily="18" charset="0"/>
              </a:rPr>
              <a:t>年</a:t>
            </a:r>
            <a:r>
              <a:rPr lang="en-US" altLang="zh-CN" sz="2000" dirty="0">
                <a:solidFill>
                  <a:srgbClr val="44546A">
                    <a:lumMod val="75000"/>
                  </a:srgbClr>
                </a:solidFill>
                <a:latin typeface="Songti SC" panose="02010600040101010101" pitchFamily="2" charset="-122"/>
                <a:ea typeface="Songti SC" panose="02010600040101010101" pitchFamily="2" charset="-122"/>
                <a:cs typeface="Times New Roman" panose="02020603050405020304" pitchFamily="18" charset="0"/>
              </a:rPr>
              <a:t>MICRO</a:t>
            </a:r>
            <a:r>
              <a:rPr lang="zh-CN" altLang="en-US" sz="2000" dirty="0">
                <a:solidFill>
                  <a:srgbClr val="44546A">
                    <a:lumMod val="75000"/>
                  </a:srgbClr>
                </a:solidFill>
                <a:latin typeface="Songti SC" panose="02010600040101010101" pitchFamily="2" charset="-122"/>
                <a:ea typeface="Songti SC" panose="02010600040101010101" pitchFamily="2" charset="-122"/>
                <a:cs typeface="Times New Roman" panose="02020603050405020304" pitchFamily="18" charset="0"/>
              </a:rPr>
              <a:t>，并获当年的</a:t>
            </a:r>
            <a:r>
              <a:rPr kumimoji="0" lang="en-US" altLang="zh-CN" sz="2000" b="0" i="0" u="none" strike="noStrike" kern="1200" cap="none" spc="0" normalizeH="0" baseline="0" noProof="0" dirty="0">
                <a:ln>
                  <a:noFill/>
                </a:ln>
                <a:solidFill>
                  <a:schemeClr val="accent1"/>
                </a:solidFill>
                <a:effectLst/>
                <a:uLnTx/>
                <a:uFillTx/>
                <a:latin typeface="Songti SC" panose="02010600040101010101" pitchFamily="2" charset="-122"/>
                <a:ea typeface="Songti SC" panose="02010600040101010101" pitchFamily="2" charset="-122"/>
                <a:cs typeface="Times New Roman" panose="02020603050405020304" pitchFamily="18" charset="0"/>
              </a:rPr>
              <a:t>IEEE MICRO Top Picks</a:t>
            </a:r>
            <a:r>
              <a:rPr kumimoji="0" lang="zh-CN" altLang="en-US" sz="2000" b="0" i="0" u="none" strike="noStrike" kern="1200" cap="none" spc="0" normalizeH="0" baseline="0" noProof="0" dirty="0">
                <a:ln>
                  <a:noFill/>
                </a:ln>
                <a:solidFill>
                  <a:srgbClr val="44546A">
                    <a:lumMod val="75000"/>
                  </a:srgbClr>
                </a:solidFill>
                <a:effectLst/>
                <a:uLnTx/>
                <a:uFillTx/>
                <a:latin typeface="Songti SC" panose="02010600040101010101" pitchFamily="2" charset="-122"/>
                <a:ea typeface="Songti SC" panose="02010600040101010101" pitchFamily="2" charset="-122"/>
                <a:cs typeface="Times New Roman" panose="02020603050405020304" pitchFamily="18" charset="0"/>
              </a:rPr>
              <a:t>提名奖</a:t>
            </a:r>
            <a:endParaRPr lang="en-US" altLang="zh-CN" sz="2000" dirty="0">
              <a:solidFill>
                <a:srgbClr val="44546A">
                  <a:lumMod val="75000"/>
                </a:srgbClr>
              </a:solidFill>
              <a:latin typeface="Songti SC" panose="02010600040101010101" pitchFamily="2" charset="-122"/>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41249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小结</a:t>
            </a:r>
          </a:p>
        </p:txBody>
      </p:sp>
      <p:sp>
        <p:nvSpPr>
          <p:cNvPr id="9" name="矩形: 圆角 8">
            <a:extLst>
              <a:ext uri="{FF2B5EF4-FFF2-40B4-BE49-F238E27FC236}">
                <a16:creationId xmlns:a16="http://schemas.microsoft.com/office/drawing/2014/main" id="{8F74F224-48EC-462B-BF6E-875C52DAA32F}"/>
              </a:ext>
            </a:extLst>
          </p:cNvPr>
          <p:cNvSpPr/>
          <p:nvPr/>
        </p:nvSpPr>
        <p:spPr>
          <a:xfrm>
            <a:off x="891325" y="850398"/>
            <a:ext cx="10071620" cy="341105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latin typeface="Songti SC" panose="02010600040101010101" pitchFamily="2" charset="-122"/>
              <a:ea typeface="Songti SC" panose="02010600040101010101" pitchFamily="2" charset="-122"/>
            </a:endParaRPr>
          </a:p>
        </p:txBody>
      </p:sp>
      <p:sp>
        <p:nvSpPr>
          <p:cNvPr id="11" name="平行四边形 10">
            <a:extLst>
              <a:ext uri="{FF2B5EF4-FFF2-40B4-BE49-F238E27FC236}">
                <a16:creationId xmlns:a16="http://schemas.microsoft.com/office/drawing/2014/main" id="{46DCB084-08AF-4AB1-B64F-F8BDCCAD3953}"/>
              </a:ext>
            </a:extLst>
          </p:cNvPr>
          <p:cNvSpPr/>
          <p:nvPr/>
        </p:nvSpPr>
        <p:spPr>
          <a:xfrm>
            <a:off x="1067550" y="9667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1126B569-29BD-45FA-B041-68D15E4ECCCD}"/>
              </a:ext>
            </a:extLst>
          </p:cNvPr>
          <p:cNvSpPr txBox="1"/>
          <p:nvPr/>
        </p:nvSpPr>
        <p:spPr>
          <a:xfrm>
            <a:off x="1541119" y="1493333"/>
            <a:ext cx="9108649" cy="2577500"/>
          </a:xfrm>
          <a:prstGeom prst="rect">
            <a:avLst/>
          </a:prstGeom>
          <a:noFill/>
        </p:spPr>
        <p:txBody>
          <a:bodyPr wrap="square" rtlCol="0">
            <a:spAutoFit/>
          </a:bodyPr>
          <a:lstStyle/>
          <a:p>
            <a:pPr>
              <a:lnSpc>
                <a:spcPct val="130000"/>
              </a:lnSpc>
            </a:pPr>
            <a:r>
              <a:rPr lang="en-US" altLang="zh-CN" dirty="0">
                <a:solidFill>
                  <a:srgbClr val="C8161E"/>
                </a:solidFill>
                <a:latin typeface="Songti SC" panose="02010600040101010101" pitchFamily="2" charset="-122"/>
                <a:ea typeface="Songti SC" panose="02010600040101010101" pitchFamily="2" charset="-122"/>
                <a:cs typeface="Times New Roman" panose="02020603050405020304" pitchFamily="18" charset="0"/>
              </a:rPr>
              <a:t>Cong Guo</a:t>
            </a:r>
            <a:r>
              <a:rPr lang="en-US" altLang="zh-CN"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Chen Zhang, </a:t>
            </a:r>
            <a:r>
              <a:rPr lang="en-US" altLang="zh-CN" dirty="0" err="1">
                <a:solidFill>
                  <a:srgbClr val="000000"/>
                </a:solidFill>
                <a:latin typeface="Songti SC" panose="02010600040101010101" pitchFamily="2" charset="-122"/>
                <a:ea typeface="Songti SC" panose="02010600040101010101" pitchFamily="2" charset="-122"/>
                <a:cs typeface="Times New Roman" panose="02020603050405020304" pitchFamily="18" charset="0"/>
              </a:rPr>
              <a:t>Jingwen</a:t>
            </a:r>
            <a:r>
              <a:rPr lang="en-US" altLang="zh-CN"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a:t>
            </a:r>
            <a:r>
              <a:rPr lang="en-US" altLang="zh-CN" dirty="0" err="1">
                <a:solidFill>
                  <a:srgbClr val="000000"/>
                </a:solidFill>
                <a:latin typeface="Songti SC" panose="02010600040101010101" pitchFamily="2" charset="-122"/>
                <a:ea typeface="Songti SC" panose="02010600040101010101" pitchFamily="2" charset="-122"/>
                <a:cs typeface="Times New Roman" panose="02020603050405020304" pitchFamily="18" charset="0"/>
              </a:rPr>
              <a:t>Leng</a:t>
            </a:r>
            <a:r>
              <a:rPr lang="en-US" altLang="zh-CN"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a:t>
            </a:r>
            <a:r>
              <a:rPr lang="en-US" altLang="zh-CN" dirty="0" err="1">
                <a:solidFill>
                  <a:srgbClr val="000000"/>
                </a:solidFill>
                <a:latin typeface="Songti SC" panose="02010600040101010101" pitchFamily="2" charset="-122"/>
                <a:ea typeface="Songti SC" panose="02010600040101010101" pitchFamily="2" charset="-122"/>
                <a:cs typeface="Times New Roman" panose="02020603050405020304" pitchFamily="18" charset="0"/>
              </a:rPr>
              <a:t>Zihan</a:t>
            </a:r>
            <a:r>
              <a:rPr lang="en-US" altLang="zh-CN"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Liu, Fan Yang, </a:t>
            </a:r>
            <a:r>
              <a:rPr lang="en-US" altLang="zh-CN" dirty="0" err="1">
                <a:solidFill>
                  <a:srgbClr val="000000"/>
                </a:solidFill>
                <a:latin typeface="Songti SC" panose="02010600040101010101" pitchFamily="2" charset="-122"/>
                <a:ea typeface="Songti SC" panose="02010600040101010101" pitchFamily="2" charset="-122"/>
                <a:cs typeface="Times New Roman" panose="02020603050405020304" pitchFamily="18" charset="0"/>
              </a:rPr>
              <a:t>Yunxin</a:t>
            </a:r>
            <a:r>
              <a:rPr lang="en-US" altLang="zh-CN"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Liu, </a:t>
            </a:r>
            <a:r>
              <a:rPr lang="en-US" altLang="zh-CN" dirty="0" err="1">
                <a:solidFill>
                  <a:srgbClr val="000000"/>
                </a:solidFill>
                <a:latin typeface="Songti SC" panose="02010600040101010101" pitchFamily="2" charset="-122"/>
                <a:ea typeface="Songti SC" panose="02010600040101010101" pitchFamily="2" charset="-122"/>
                <a:cs typeface="Times New Roman" panose="02020603050405020304" pitchFamily="18" charset="0"/>
              </a:rPr>
              <a:t>Minyi</a:t>
            </a:r>
            <a:r>
              <a:rPr lang="en-US" altLang="zh-CN"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Guo, </a:t>
            </a:r>
            <a:r>
              <a:rPr lang="en-US" altLang="zh-CN" dirty="0" err="1">
                <a:solidFill>
                  <a:srgbClr val="000000"/>
                </a:solidFill>
                <a:latin typeface="Songti SC" panose="02010600040101010101" pitchFamily="2" charset="-122"/>
                <a:ea typeface="Songti SC" panose="02010600040101010101" pitchFamily="2" charset="-122"/>
                <a:cs typeface="Times New Roman" panose="02020603050405020304" pitchFamily="18" charset="0"/>
              </a:rPr>
              <a:t>Yuhao</a:t>
            </a:r>
            <a:r>
              <a:rPr lang="en-US" altLang="zh-CN"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Zhu. “ANT: Exploiting Adaptive Numerical Data Type for Low-bit Deep Neural Network Quantization”.</a:t>
            </a:r>
            <a:r>
              <a:rPr lang="zh-CN" altLang="en-US"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a:t>
            </a:r>
            <a:r>
              <a:rPr lang="en-US" altLang="zh-CN"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MICRO</a:t>
            </a:r>
            <a:r>
              <a:rPr lang="zh-CN" altLang="en-US"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 </a:t>
            </a:r>
            <a:r>
              <a:rPr lang="en-US" altLang="zh-CN"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2022</a:t>
            </a:r>
            <a:r>
              <a:rPr lang="zh-CN" altLang="en-US"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 已接收</a:t>
            </a:r>
            <a:r>
              <a:rPr lang="en-US" altLang="zh-CN"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a:t>
            </a:r>
            <a:endParaRPr lang="en-US" altLang="zh-CN" sz="3600" dirty="0">
              <a:solidFill>
                <a:schemeClr val="tx1">
                  <a:lumMod val="75000"/>
                  <a:lumOff val="25000"/>
                </a:schemeClr>
              </a:solidFill>
              <a:latin typeface="Songti SC" panose="02010600040101010101" pitchFamily="2" charset="-122"/>
              <a:ea typeface="Songti SC" panose="02010600040101010101" pitchFamily="2" charset="-122"/>
              <a:cs typeface="Times New Roman" panose="02020603050405020304" pitchFamily="18" charset="0"/>
            </a:endParaRPr>
          </a:p>
          <a:p>
            <a:pPr>
              <a:lnSpc>
                <a:spcPct val="130000"/>
              </a:lnSpc>
            </a:pPr>
            <a:br>
              <a:rPr lang="en-US" altLang="zh-CN" b="1" dirty="0">
                <a:solidFill>
                  <a:schemeClr val="accent1"/>
                </a:solidFill>
                <a:latin typeface="Songti SC" panose="02010600040101010101" pitchFamily="2" charset="-122"/>
                <a:ea typeface="Songti SC" panose="02010600040101010101" pitchFamily="2" charset="-122"/>
              </a:rPr>
            </a:br>
            <a:endParaRPr lang="en-US" altLang="zh-CN" dirty="0">
              <a:solidFill>
                <a:schemeClr val="tx1">
                  <a:lumMod val="75000"/>
                  <a:lumOff val="25000"/>
                </a:schemeClr>
              </a:solidFill>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zh-CN" altLang="en-US" b="1" dirty="0">
                <a:solidFill>
                  <a:schemeClr val="tx1">
                    <a:lumMod val="75000"/>
                    <a:lumOff val="25000"/>
                  </a:schemeClr>
                </a:solidFill>
                <a:latin typeface="Songti SC" panose="02010600040101010101" pitchFamily="2" charset="-122"/>
                <a:ea typeface="Songti SC" panose="02010600040101010101" pitchFamily="2" charset="-122"/>
              </a:rPr>
              <a:t>作者序：</a:t>
            </a:r>
            <a:r>
              <a:rPr lang="zh-CN" altLang="en-US" b="1" dirty="0">
                <a:solidFill>
                  <a:schemeClr val="accent1"/>
                </a:solidFill>
                <a:latin typeface="Songti SC" panose="02010600040101010101" pitchFamily="2" charset="-122"/>
                <a:ea typeface="Songti SC" panose="02010600040101010101" pitchFamily="2" charset="-122"/>
              </a:rPr>
              <a:t>第一作者</a:t>
            </a:r>
            <a:endParaRPr lang="en-US" altLang="zh-CN" b="1" dirty="0">
              <a:solidFill>
                <a:schemeClr val="accent1"/>
              </a:solidFill>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en-US" altLang="zh-CN" dirty="0">
                <a:latin typeface="Songti SC" panose="02010600040101010101" pitchFamily="2" charset="-122"/>
                <a:ea typeface="Songti SC" panose="02010600040101010101" pitchFamily="2" charset="-122"/>
              </a:rPr>
              <a:t>CCF-A</a:t>
            </a:r>
            <a:r>
              <a:rPr lang="zh-CN" altLang="en-US" dirty="0">
                <a:latin typeface="Songti SC" panose="02010600040101010101" pitchFamily="2" charset="-122"/>
                <a:ea typeface="Songti SC" panose="02010600040101010101" pitchFamily="2" charset="-122"/>
              </a:rPr>
              <a:t>类会议，计算机体系结构方向会议，录用率 </a:t>
            </a:r>
            <a:r>
              <a:rPr lang="en-US" altLang="zh-CN" dirty="0">
                <a:latin typeface="Songti SC" panose="02010600040101010101" pitchFamily="2" charset="-122"/>
                <a:ea typeface="Songti SC" panose="02010600040101010101" pitchFamily="2" charset="-122"/>
              </a:rPr>
              <a:t>22%</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83/369</a:t>
            </a:r>
            <a:r>
              <a:rPr lang="zh-CN" altLang="en-US" dirty="0">
                <a:latin typeface="Songti SC" panose="02010600040101010101" pitchFamily="2" charset="-122"/>
                <a:ea typeface="Songti SC" panose="02010600040101010101" pitchFamily="2" charset="-122"/>
              </a:rPr>
              <a:t>）。</a:t>
            </a:r>
            <a:endParaRPr lang="en-US" altLang="zh-CN" dirty="0">
              <a:latin typeface="Songti SC" panose="02010600040101010101" pitchFamily="2" charset="-122"/>
              <a:ea typeface="Songti SC" panose="02010600040101010101" pitchFamily="2" charset="-122"/>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649768" y="405359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0" name="文本框 45">
            <a:extLst>
              <a:ext uri="{FF2B5EF4-FFF2-40B4-BE49-F238E27FC236}">
                <a16:creationId xmlns:a16="http://schemas.microsoft.com/office/drawing/2014/main" id="{EDAF6616-CE5C-C541-876A-6799C675BA3D}"/>
              </a:ext>
            </a:extLst>
          </p:cNvPr>
          <p:cNvSpPr txBox="1"/>
          <p:nvPr/>
        </p:nvSpPr>
        <p:spPr>
          <a:xfrm>
            <a:off x="1588558" y="961120"/>
            <a:ext cx="7038914" cy="584775"/>
          </a:xfrm>
          <a:prstGeom prst="rect">
            <a:avLst/>
          </a:prstGeom>
          <a:noFill/>
        </p:spPr>
        <p:txBody>
          <a:bodyPr wrap="square" rtlCol="0">
            <a:spAutoFit/>
          </a:bodyPr>
          <a:lstStyle/>
          <a:p>
            <a:r>
              <a:rPr lang="en-US" altLang="zh-CN" sz="3200" b="1" dirty="0">
                <a:solidFill>
                  <a:schemeClr val="tx1">
                    <a:lumMod val="75000"/>
                    <a:lumOff val="25000"/>
                  </a:schemeClr>
                </a:solidFill>
                <a:latin typeface="Songti SC" panose="02010600040101010101" pitchFamily="2" charset="-122"/>
                <a:ea typeface="Songti SC" panose="02010600040101010101" pitchFamily="2" charset="-122"/>
              </a:rPr>
              <a:t>Micro</a:t>
            </a:r>
            <a:r>
              <a:rPr lang="zh-CN" altLang="en-US" sz="3200" b="1" dirty="0">
                <a:solidFill>
                  <a:schemeClr val="tx1">
                    <a:lumMod val="75000"/>
                    <a:lumOff val="25000"/>
                  </a:schemeClr>
                </a:solidFill>
                <a:latin typeface="Songti SC" panose="02010600040101010101" pitchFamily="2" charset="-122"/>
                <a:ea typeface="Songti SC" panose="02010600040101010101" pitchFamily="2" charset="-122"/>
              </a:rPr>
              <a:t> </a:t>
            </a:r>
            <a:r>
              <a:rPr lang="en-US" altLang="zh-CN" sz="3200" b="1" dirty="0">
                <a:solidFill>
                  <a:schemeClr val="tx1">
                    <a:lumMod val="75000"/>
                    <a:lumOff val="25000"/>
                  </a:schemeClr>
                </a:solidFill>
                <a:latin typeface="Songti SC" panose="02010600040101010101" pitchFamily="2" charset="-122"/>
                <a:ea typeface="Songti SC" panose="02010600040101010101" pitchFamily="2" charset="-122"/>
              </a:rPr>
              <a:t>2022 </a:t>
            </a:r>
            <a:endParaRPr lang="zh-CN" altLang="en-US" sz="3200" b="1" dirty="0">
              <a:solidFill>
                <a:schemeClr val="tx1">
                  <a:lumMod val="75000"/>
                  <a:lumOff val="25000"/>
                </a:schemeClr>
              </a:solidFill>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F241C5B8-A95B-5EC0-7F5E-5D0DD554516E}"/>
              </a:ext>
            </a:extLst>
          </p:cNvPr>
          <p:cNvPicPr>
            <a:picLocks noChangeAspect="1"/>
          </p:cNvPicPr>
          <p:nvPr/>
        </p:nvPicPr>
        <p:blipFill>
          <a:blip r:embed="rId3"/>
          <a:stretch>
            <a:fillRect/>
          </a:stretch>
        </p:blipFill>
        <p:spPr>
          <a:xfrm>
            <a:off x="6095443" y="2395873"/>
            <a:ext cx="3912919" cy="1071800"/>
          </a:xfrm>
          <a:prstGeom prst="rect">
            <a:avLst/>
          </a:prstGeom>
        </p:spPr>
      </p:pic>
      <p:sp>
        <p:nvSpPr>
          <p:cNvPr id="2" name="灯片编号占位符 1">
            <a:extLst>
              <a:ext uri="{FF2B5EF4-FFF2-40B4-BE49-F238E27FC236}">
                <a16:creationId xmlns:a16="http://schemas.microsoft.com/office/drawing/2014/main" id="{E990E470-0EF6-9C59-B344-E6FE34E4A4F3}"/>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39</a:t>
            </a:fld>
            <a:endParaRPr lang="zh-CN" altLang="en-US" dirty="0">
              <a:latin typeface="Songti SC" panose="02010600040101010101" pitchFamily="2" charset="-122"/>
              <a:ea typeface="Songti SC" panose="02010600040101010101" pitchFamily="2" charset="-122"/>
            </a:endParaRPr>
          </a:p>
        </p:txBody>
      </p:sp>
      <p:pic>
        <p:nvPicPr>
          <p:cNvPr id="6" name="图片 5">
            <a:extLst>
              <a:ext uri="{FF2B5EF4-FFF2-40B4-BE49-F238E27FC236}">
                <a16:creationId xmlns:a16="http://schemas.microsoft.com/office/drawing/2014/main" id="{FA5DE450-4E15-488D-FB9F-AF81F844F50B}"/>
              </a:ext>
            </a:extLst>
          </p:cNvPr>
          <p:cNvPicPr>
            <a:picLocks noChangeAspect="1"/>
          </p:cNvPicPr>
          <p:nvPr/>
        </p:nvPicPr>
        <p:blipFill>
          <a:blip r:embed="rId4"/>
          <a:stretch>
            <a:fillRect/>
          </a:stretch>
        </p:blipFill>
        <p:spPr>
          <a:xfrm>
            <a:off x="2430732" y="4561897"/>
            <a:ext cx="1196948" cy="1206299"/>
          </a:xfrm>
          <a:prstGeom prst="rect">
            <a:avLst/>
          </a:prstGeom>
        </p:spPr>
      </p:pic>
      <p:pic>
        <p:nvPicPr>
          <p:cNvPr id="7" name="图片 6">
            <a:extLst>
              <a:ext uri="{FF2B5EF4-FFF2-40B4-BE49-F238E27FC236}">
                <a16:creationId xmlns:a16="http://schemas.microsoft.com/office/drawing/2014/main" id="{EBD171A7-0AAB-701E-2096-6BEC4789A135}"/>
              </a:ext>
            </a:extLst>
          </p:cNvPr>
          <p:cNvPicPr>
            <a:picLocks noChangeAspect="1"/>
          </p:cNvPicPr>
          <p:nvPr/>
        </p:nvPicPr>
        <p:blipFill>
          <a:blip r:embed="rId5"/>
          <a:stretch>
            <a:fillRect/>
          </a:stretch>
        </p:blipFill>
        <p:spPr>
          <a:xfrm>
            <a:off x="5496517" y="4536736"/>
            <a:ext cx="1197851" cy="1207209"/>
          </a:xfrm>
          <a:prstGeom prst="rect">
            <a:avLst/>
          </a:prstGeom>
        </p:spPr>
      </p:pic>
      <p:pic>
        <p:nvPicPr>
          <p:cNvPr id="8" name="图片 7">
            <a:extLst>
              <a:ext uri="{FF2B5EF4-FFF2-40B4-BE49-F238E27FC236}">
                <a16:creationId xmlns:a16="http://schemas.microsoft.com/office/drawing/2014/main" id="{CE7D3E7B-C4A4-9B05-C060-66153A1C8206}"/>
              </a:ext>
            </a:extLst>
          </p:cNvPr>
          <p:cNvPicPr>
            <a:picLocks noChangeAspect="1"/>
          </p:cNvPicPr>
          <p:nvPr/>
        </p:nvPicPr>
        <p:blipFill>
          <a:blip r:embed="rId6"/>
          <a:stretch>
            <a:fillRect/>
          </a:stretch>
        </p:blipFill>
        <p:spPr>
          <a:xfrm rot="5400000">
            <a:off x="4547406" y="4772040"/>
            <a:ext cx="266700" cy="736600"/>
          </a:xfrm>
          <a:prstGeom prst="rect">
            <a:avLst/>
          </a:prstGeom>
        </p:spPr>
      </p:pic>
      <p:sp>
        <p:nvSpPr>
          <p:cNvPr id="13" name="文本框 12">
            <a:extLst>
              <a:ext uri="{FF2B5EF4-FFF2-40B4-BE49-F238E27FC236}">
                <a16:creationId xmlns:a16="http://schemas.microsoft.com/office/drawing/2014/main" id="{C0AA8042-070F-8275-224C-36E0C19C20C8}"/>
              </a:ext>
            </a:extLst>
          </p:cNvPr>
          <p:cNvSpPr txBox="1"/>
          <p:nvPr/>
        </p:nvSpPr>
        <p:spPr>
          <a:xfrm>
            <a:off x="2684400" y="5950092"/>
            <a:ext cx="3863577" cy="369332"/>
          </a:xfrm>
          <a:prstGeom prst="rect">
            <a:avLst/>
          </a:prstGeom>
          <a:noFill/>
        </p:spPr>
        <p:txBody>
          <a:bodyPr wrap="square">
            <a:spAutoFit/>
          </a:bodyPr>
          <a:lstStyle/>
          <a:p>
            <a:pPr algn="ctr"/>
            <a:r>
              <a:rPr lang="zh-CN" altLang="en-US" dirty="0">
                <a:solidFill>
                  <a:srgbClr val="000000"/>
                </a:solidFill>
                <a:effectLst/>
                <a:latin typeface="Songti SC" panose="02010600040101010101" pitchFamily="2" charset="-122"/>
                <a:ea typeface="Songti SC" panose="02010600040101010101" pitchFamily="2" charset="-122"/>
              </a:rPr>
              <a:t>自下而上算法感知数值类型设计</a:t>
            </a:r>
          </a:p>
        </p:txBody>
      </p:sp>
      <p:sp>
        <p:nvSpPr>
          <p:cNvPr id="16" name="文本框 15">
            <a:extLst>
              <a:ext uri="{FF2B5EF4-FFF2-40B4-BE49-F238E27FC236}">
                <a16:creationId xmlns:a16="http://schemas.microsoft.com/office/drawing/2014/main" id="{3E26BCF5-C0AD-61AB-B616-60F1D631BD29}"/>
              </a:ext>
            </a:extLst>
          </p:cNvPr>
          <p:cNvSpPr txBox="1"/>
          <p:nvPr/>
        </p:nvSpPr>
        <p:spPr>
          <a:xfrm>
            <a:off x="7103750" y="4713768"/>
            <a:ext cx="3047443" cy="923330"/>
          </a:xfrm>
          <a:prstGeom prst="rect">
            <a:avLst/>
          </a:prstGeom>
          <a:noFill/>
        </p:spPr>
        <p:txBody>
          <a:bodyPr wrap="square">
            <a:spAutoFit/>
          </a:bodyPr>
          <a:lstStyle/>
          <a:p>
            <a:pPr algn="ctr"/>
            <a:r>
              <a:rPr lang="zh-CN" altLang="en-US" dirty="0">
                <a:solidFill>
                  <a:srgbClr val="000000"/>
                </a:solidFill>
                <a:effectLst/>
                <a:latin typeface="Songti SC" panose="02010600040101010101" pitchFamily="2" charset="-122"/>
                <a:ea typeface="Songti SC" panose="02010600040101010101" pitchFamily="2" charset="-122"/>
              </a:rPr>
              <a:t>自适应多类型量化</a:t>
            </a:r>
          </a:p>
          <a:p>
            <a:pPr algn="ctr"/>
            <a:r>
              <a:rPr lang="zh-CN" altLang="en-US" dirty="0">
                <a:solidFill>
                  <a:srgbClr val="000000"/>
                </a:solidFill>
                <a:effectLst/>
                <a:latin typeface="Songti SC" panose="02010600040101010101" pitchFamily="2" charset="-122"/>
                <a:ea typeface="Songti SC" panose="02010600040101010101" pitchFamily="2" charset="-122"/>
              </a:rPr>
              <a:t>模型精度提升</a:t>
            </a:r>
          </a:p>
          <a:p>
            <a:pPr algn="ctr"/>
            <a:r>
              <a:rPr lang="zh-CN" altLang="en-US" dirty="0">
                <a:solidFill>
                  <a:srgbClr val="000000"/>
                </a:solidFill>
                <a:effectLst/>
                <a:latin typeface="Songti SC" panose="02010600040101010101" pitchFamily="2" charset="-122"/>
                <a:ea typeface="Songti SC" panose="02010600040101010101" pitchFamily="2" charset="-122"/>
              </a:rPr>
              <a:t>量化位宽降低性能提升</a:t>
            </a:r>
          </a:p>
        </p:txBody>
      </p:sp>
    </p:spTree>
    <p:extLst>
      <p:ext uri="{BB962C8B-B14F-4D97-AF65-F5344CB8AC3E}">
        <p14:creationId xmlns:p14="http://schemas.microsoft.com/office/powerpoint/2010/main" val="1980267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轻量化人工智能</a:t>
            </a:r>
            <a:endParaRPr lang="en-US" altLang="zh-CN" sz="3200" dirty="0">
              <a:latin typeface="Songti SC" panose="02010600040101010101" pitchFamily="2" charset="-122"/>
              <a:ea typeface="Songti SC" panose="02010600040101010101" pitchFamily="2" charset="-122"/>
            </a:endParaRPr>
          </a:p>
        </p:txBody>
      </p:sp>
      <p:cxnSp>
        <p:nvCxnSpPr>
          <p:cNvPr id="20" name="直线箭头连接符 19">
            <a:extLst>
              <a:ext uri="{FF2B5EF4-FFF2-40B4-BE49-F238E27FC236}">
                <a16:creationId xmlns:a16="http://schemas.microsoft.com/office/drawing/2014/main" id="{29C80999-94DD-3B7E-23A2-419DE10C7C24}"/>
              </a:ext>
            </a:extLst>
          </p:cNvPr>
          <p:cNvCxnSpPr>
            <a:cxnSpLocks/>
            <a:stCxn id="50" idx="1"/>
          </p:cNvCxnSpPr>
          <p:nvPr/>
        </p:nvCxnSpPr>
        <p:spPr>
          <a:xfrm flipH="1">
            <a:off x="6195649" y="2021117"/>
            <a:ext cx="1253093" cy="1250385"/>
          </a:xfrm>
          <a:prstGeom prst="straightConnector1">
            <a:avLst/>
          </a:prstGeom>
          <a:ln w="3810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直线箭头连接符 35">
            <a:extLst>
              <a:ext uri="{FF2B5EF4-FFF2-40B4-BE49-F238E27FC236}">
                <a16:creationId xmlns:a16="http://schemas.microsoft.com/office/drawing/2014/main" id="{F14E7490-4040-4D20-B0E7-E823DBC90626}"/>
              </a:ext>
            </a:extLst>
          </p:cNvPr>
          <p:cNvCxnSpPr>
            <a:cxnSpLocks/>
            <a:stCxn id="48" idx="3"/>
            <a:endCxn id="49" idx="1"/>
          </p:cNvCxnSpPr>
          <p:nvPr/>
        </p:nvCxnSpPr>
        <p:spPr>
          <a:xfrm flipV="1">
            <a:off x="6195649" y="3570766"/>
            <a:ext cx="1253093" cy="10166"/>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1" name="Picture 2" descr="Google AI与Deepmind强强联合，推出新工具加速神经网络稀疏化进程_创事记_新浪科技_新浪网">
            <a:extLst>
              <a:ext uri="{FF2B5EF4-FFF2-40B4-BE49-F238E27FC236}">
                <a16:creationId xmlns:a16="http://schemas.microsoft.com/office/drawing/2014/main" id="{1CB07224-E5E2-0FFE-84A6-D3669C6937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497" t="31716" r="8896" b="20388"/>
          <a:stretch/>
        </p:blipFill>
        <p:spPr bwMode="auto">
          <a:xfrm>
            <a:off x="10135526" y="1550851"/>
            <a:ext cx="1231017" cy="1066509"/>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a:extLst>
              <a:ext uri="{FF2B5EF4-FFF2-40B4-BE49-F238E27FC236}">
                <a16:creationId xmlns:a16="http://schemas.microsoft.com/office/drawing/2014/main" id="{371948D9-2CE5-7BBC-9C26-F5D8F86CB4BD}"/>
              </a:ext>
            </a:extLst>
          </p:cNvPr>
          <p:cNvPicPr>
            <a:picLocks noChangeAspect="1"/>
          </p:cNvPicPr>
          <p:nvPr/>
        </p:nvPicPr>
        <p:blipFill>
          <a:blip r:embed="rId4"/>
          <a:stretch>
            <a:fillRect/>
          </a:stretch>
        </p:blipFill>
        <p:spPr>
          <a:xfrm>
            <a:off x="9742922" y="3118550"/>
            <a:ext cx="2066103" cy="950978"/>
          </a:xfrm>
          <a:prstGeom prst="rect">
            <a:avLst/>
          </a:prstGeom>
        </p:spPr>
      </p:pic>
      <p:sp>
        <p:nvSpPr>
          <p:cNvPr id="48" name="圆角矩形 47">
            <a:extLst>
              <a:ext uri="{FF2B5EF4-FFF2-40B4-BE49-F238E27FC236}">
                <a16:creationId xmlns:a16="http://schemas.microsoft.com/office/drawing/2014/main" id="{0CF296F3-C628-304F-DEC3-63A823DE5D22}"/>
              </a:ext>
            </a:extLst>
          </p:cNvPr>
          <p:cNvSpPr/>
          <p:nvPr/>
        </p:nvSpPr>
        <p:spPr>
          <a:xfrm>
            <a:off x="4581732" y="3183660"/>
            <a:ext cx="1613917"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人工智能</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a:p>
            <a:pPr algn="ctr" defTabSz="584200" hangingPunct="0"/>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轻量化</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p:txBody>
      </p:sp>
      <p:sp>
        <p:nvSpPr>
          <p:cNvPr id="49" name="圆角矩形 48">
            <a:extLst>
              <a:ext uri="{FF2B5EF4-FFF2-40B4-BE49-F238E27FC236}">
                <a16:creationId xmlns:a16="http://schemas.microsoft.com/office/drawing/2014/main" id="{566E9375-CA19-CF6A-F596-6992683467F3}"/>
              </a:ext>
            </a:extLst>
          </p:cNvPr>
          <p:cNvSpPr/>
          <p:nvPr/>
        </p:nvSpPr>
        <p:spPr>
          <a:xfrm>
            <a:off x="7448742" y="3173494"/>
            <a:ext cx="1821112"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量化</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a:p>
            <a:pPr algn="ctr"/>
            <a:r>
              <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(Quantization)</a:t>
            </a:r>
            <a:endPar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p:txBody>
      </p:sp>
      <p:sp>
        <p:nvSpPr>
          <p:cNvPr id="50" name="圆角矩形 49">
            <a:extLst>
              <a:ext uri="{FF2B5EF4-FFF2-40B4-BE49-F238E27FC236}">
                <a16:creationId xmlns:a16="http://schemas.microsoft.com/office/drawing/2014/main" id="{6016B9CF-FF88-B6F7-9C7E-38ACC384C30D}"/>
              </a:ext>
            </a:extLst>
          </p:cNvPr>
          <p:cNvSpPr/>
          <p:nvPr/>
        </p:nvSpPr>
        <p:spPr>
          <a:xfrm>
            <a:off x="7448742" y="1623845"/>
            <a:ext cx="1821112"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稀疏</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 </a:t>
            </a:r>
            <a:r>
              <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(Sparsity)</a:t>
            </a:r>
            <a:endPar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4</a:t>
            </a:fld>
            <a:endParaRPr lang="zh-CN" altLang="en-US" dirty="0"/>
          </a:p>
        </p:txBody>
      </p:sp>
      <p:pic>
        <p:nvPicPr>
          <p:cNvPr id="1026" name="Picture 2">
            <a:extLst>
              <a:ext uri="{FF2B5EF4-FFF2-40B4-BE49-F238E27FC236}">
                <a16:creationId xmlns:a16="http://schemas.microsoft.com/office/drawing/2014/main" id="{A687E9C5-684A-1522-B55D-CEBFDBF31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954" y="2233395"/>
            <a:ext cx="2548030" cy="241392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AB3B5DB-5DAA-6B7B-63EA-4BA205550035}"/>
              </a:ext>
            </a:extLst>
          </p:cNvPr>
          <p:cNvSpPr txBox="1"/>
          <p:nvPr/>
        </p:nvSpPr>
        <p:spPr>
          <a:xfrm>
            <a:off x="612642" y="1254513"/>
            <a:ext cx="5534446" cy="738664"/>
          </a:xfrm>
          <a:prstGeom prst="rect">
            <a:avLst/>
          </a:prstGeom>
          <a:noFill/>
        </p:spPr>
        <p:txBody>
          <a:bodyPr wrap="square">
            <a:spAutoFit/>
          </a:bodyPr>
          <a:lstStyle/>
          <a:p>
            <a:pPr fontAlgn="base"/>
            <a:r>
              <a:rPr lang="en-US" altLang="zh-CN" sz="2400" b="1" dirty="0">
                <a:solidFill>
                  <a:srgbClr val="000000"/>
                </a:solidFill>
                <a:effectLst/>
                <a:latin typeface="NeueHaas"/>
              </a:rPr>
              <a:t>Tiny AI</a:t>
            </a:r>
          </a:p>
          <a:p>
            <a:pPr algn="l" fontAlgn="base"/>
            <a:r>
              <a:rPr lang="en-US" altLang="zh-CN" b="0" i="1" dirty="0">
                <a:solidFill>
                  <a:srgbClr val="000000"/>
                </a:solidFill>
                <a:effectLst/>
                <a:latin typeface="Independent"/>
              </a:rPr>
              <a:t>We can now run powerful AI algorithms on our phones.</a:t>
            </a:r>
            <a:endParaRPr lang="en-US" altLang="zh-CN" b="0" i="0" dirty="0">
              <a:solidFill>
                <a:srgbClr val="000000"/>
              </a:solidFill>
              <a:effectLst/>
              <a:latin typeface="inherit"/>
            </a:endParaRPr>
          </a:p>
        </p:txBody>
      </p:sp>
      <p:sp>
        <p:nvSpPr>
          <p:cNvPr id="11" name="文本框 10">
            <a:extLst>
              <a:ext uri="{FF2B5EF4-FFF2-40B4-BE49-F238E27FC236}">
                <a16:creationId xmlns:a16="http://schemas.microsoft.com/office/drawing/2014/main" id="{4BDF1444-D77B-6680-85B6-2B55FA3D6122}"/>
              </a:ext>
            </a:extLst>
          </p:cNvPr>
          <p:cNvSpPr txBox="1"/>
          <p:nvPr/>
        </p:nvSpPr>
        <p:spPr>
          <a:xfrm>
            <a:off x="612642" y="4887536"/>
            <a:ext cx="5076880" cy="707886"/>
          </a:xfrm>
          <a:prstGeom prst="rect">
            <a:avLst/>
          </a:prstGeom>
          <a:noFill/>
        </p:spPr>
        <p:txBody>
          <a:bodyPr wrap="square">
            <a:spAutoFit/>
          </a:bodyPr>
          <a:lstStyle/>
          <a:p>
            <a:pPr fontAlgn="base"/>
            <a:r>
              <a:rPr lang="en-US" altLang="zh-CN" sz="2000" dirty="0">
                <a:solidFill>
                  <a:srgbClr val="000000"/>
                </a:solidFill>
                <a:effectLst/>
                <a:latin typeface="Songti SC" panose="02010600040101010101" pitchFamily="2" charset="-122"/>
                <a:ea typeface="Songti SC" panose="02010600040101010101" pitchFamily="2" charset="-122"/>
              </a:rPr>
              <a:t>《MIT</a:t>
            </a:r>
            <a:r>
              <a:rPr lang="zh-CN" altLang="en-US" sz="2000" dirty="0">
                <a:solidFill>
                  <a:srgbClr val="000000"/>
                </a:solidFill>
                <a:effectLst/>
                <a:latin typeface="Songti SC" panose="02010600040101010101" pitchFamily="2" charset="-122"/>
                <a:ea typeface="Songti SC" panose="02010600040101010101" pitchFamily="2" charset="-122"/>
              </a:rPr>
              <a:t>科技评论</a:t>
            </a:r>
            <a:r>
              <a:rPr lang="en-US" altLang="zh-CN" sz="2000" dirty="0">
                <a:solidFill>
                  <a:srgbClr val="000000"/>
                </a:solidFill>
                <a:effectLst/>
                <a:latin typeface="Songti SC" panose="02010600040101010101" pitchFamily="2" charset="-122"/>
                <a:ea typeface="Songti SC" panose="02010600040101010101" pitchFamily="2" charset="-122"/>
              </a:rPr>
              <a:t>》</a:t>
            </a:r>
          </a:p>
          <a:p>
            <a:pPr fontAlgn="base"/>
            <a:r>
              <a:rPr lang="zh-CN" altLang="en-US" sz="2000" dirty="0">
                <a:solidFill>
                  <a:srgbClr val="000000"/>
                </a:solidFill>
                <a:effectLst/>
                <a:latin typeface="Songti SC" panose="02010600040101010101" pitchFamily="2" charset="-122"/>
                <a:ea typeface="Songti SC" panose="02010600040101010101" pitchFamily="2" charset="-122"/>
              </a:rPr>
              <a:t>评选</a:t>
            </a:r>
            <a:r>
              <a:rPr lang="zh-CN" altLang="en-US" sz="2000" dirty="0">
                <a:solidFill>
                  <a:schemeClr val="accent1"/>
                </a:solidFill>
                <a:effectLst/>
                <a:latin typeface="Songti SC" panose="02010600040101010101" pitchFamily="2" charset="-122"/>
                <a:ea typeface="Songti SC" panose="02010600040101010101" pitchFamily="2" charset="-122"/>
              </a:rPr>
              <a:t>轻量化人工智能</a:t>
            </a:r>
            <a:r>
              <a:rPr lang="zh-CN" altLang="en-US" sz="2000" dirty="0">
                <a:solidFill>
                  <a:srgbClr val="000000"/>
                </a:solidFill>
                <a:latin typeface="Songti SC" panose="02010600040101010101" pitchFamily="2" charset="-122"/>
                <a:ea typeface="Songti SC" panose="02010600040101010101" pitchFamily="2" charset="-122"/>
              </a:rPr>
              <a:t>为</a:t>
            </a:r>
            <a:r>
              <a:rPr lang="en-US" altLang="zh-CN" sz="2000" dirty="0">
                <a:solidFill>
                  <a:srgbClr val="000000"/>
                </a:solidFill>
                <a:latin typeface="Songti SC" panose="02010600040101010101" pitchFamily="2" charset="-122"/>
                <a:ea typeface="Songti SC" panose="02010600040101010101" pitchFamily="2" charset="-122"/>
              </a:rPr>
              <a:t>2020</a:t>
            </a:r>
            <a:r>
              <a:rPr lang="zh-CN" altLang="en-US" sz="2000" dirty="0">
                <a:solidFill>
                  <a:srgbClr val="000000"/>
                </a:solidFill>
                <a:latin typeface="Songti SC" panose="02010600040101010101" pitchFamily="2" charset="-122"/>
                <a:ea typeface="Songti SC" panose="02010600040101010101" pitchFamily="2" charset="-122"/>
              </a:rPr>
              <a:t>年十大科技突破</a:t>
            </a:r>
            <a:endParaRPr lang="en-US" altLang="zh-CN" sz="1600" i="0" dirty="0">
              <a:solidFill>
                <a:srgbClr val="000000"/>
              </a:solidFill>
              <a:effectLst/>
              <a:latin typeface="Songti SC" panose="02010600040101010101" pitchFamily="2" charset="-122"/>
              <a:ea typeface="Songti SC" panose="02010600040101010101" pitchFamily="2" charset="-122"/>
            </a:endParaRPr>
          </a:p>
        </p:txBody>
      </p:sp>
      <p:sp>
        <p:nvSpPr>
          <p:cNvPr id="7" name="圆角矩形 6">
            <a:extLst>
              <a:ext uri="{FF2B5EF4-FFF2-40B4-BE49-F238E27FC236}">
                <a16:creationId xmlns:a16="http://schemas.microsoft.com/office/drawing/2014/main" id="{0A32BB38-5B24-64DD-4703-BF3E0F726BF3}"/>
              </a:ext>
            </a:extLst>
          </p:cNvPr>
          <p:cNvSpPr/>
          <p:nvPr/>
        </p:nvSpPr>
        <p:spPr>
          <a:xfrm>
            <a:off x="7490480" y="4590440"/>
            <a:ext cx="1821112" cy="454025"/>
          </a:xfrm>
          <a:prstGeom prst="roundRect">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知识蒸馏</a:t>
            </a:r>
          </a:p>
        </p:txBody>
      </p:sp>
      <p:sp>
        <p:nvSpPr>
          <p:cNvPr id="8" name="圆角矩形 7">
            <a:extLst>
              <a:ext uri="{FF2B5EF4-FFF2-40B4-BE49-F238E27FC236}">
                <a16:creationId xmlns:a16="http://schemas.microsoft.com/office/drawing/2014/main" id="{C39A51C8-2B0F-A77E-FD6A-EE1988884039}"/>
              </a:ext>
            </a:extLst>
          </p:cNvPr>
          <p:cNvSpPr/>
          <p:nvPr/>
        </p:nvSpPr>
        <p:spPr>
          <a:xfrm>
            <a:off x="7490480" y="5257022"/>
            <a:ext cx="1821112" cy="454025"/>
          </a:xfrm>
          <a:prstGeom prst="roundRect">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网络架构搜索</a:t>
            </a:r>
          </a:p>
        </p:txBody>
      </p:sp>
      <p:sp>
        <p:nvSpPr>
          <p:cNvPr id="15" name="文本框 14">
            <a:extLst>
              <a:ext uri="{FF2B5EF4-FFF2-40B4-BE49-F238E27FC236}">
                <a16:creationId xmlns:a16="http://schemas.microsoft.com/office/drawing/2014/main" id="{B2E338A9-C26E-DE81-076E-CF5A28EE6145}"/>
              </a:ext>
            </a:extLst>
          </p:cNvPr>
          <p:cNvSpPr txBox="1"/>
          <p:nvPr/>
        </p:nvSpPr>
        <p:spPr>
          <a:xfrm>
            <a:off x="9489195" y="4887690"/>
            <a:ext cx="646331" cy="369332"/>
          </a:xfrm>
          <a:prstGeom prst="rect">
            <a:avLst/>
          </a:prstGeom>
          <a:noFill/>
        </p:spPr>
        <p:txBody>
          <a:bodyPr wrap="none" rtlCol="0">
            <a:spAutoFit/>
          </a:bodyPr>
          <a:lstStyle/>
          <a:p>
            <a:r>
              <a:rPr kumimoji="1" lang="en-US" altLang="zh-CN" dirty="0"/>
              <a:t>……</a:t>
            </a:r>
            <a:endParaRPr kumimoji="1" lang="zh-CN" altLang="en-US" dirty="0"/>
          </a:p>
        </p:txBody>
      </p:sp>
      <p:cxnSp>
        <p:nvCxnSpPr>
          <p:cNvPr id="23" name="直线箭头连接符 22">
            <a:extLst>
              <a:ext uri="{FF2B5EF4-FFF2-40B4-BE49-F238E27FC236}">
                <a16:creationId xmlns:a16="http://schemas.microsoft.com/office/drawing/2014/main" id="{5EC244B8-2567-3388-E38E-5C972BDC321C}"/>
              </a:ext>
            </a:extLst>
          </p:cNvPr>
          <p:cNvCxnSpPr>
            <a:cxnSpLocks/>
          </p:cNvCxnSpPr>
          <p:nvPr/>
        </p:nvCxnSpPr>
        <p:spPr>
          <a:xfrm>
            <a:off x="6174780" y="3919315"/>
            <a:ext cx="1315700" cy="1194978"/>
          </a:xfrm>
          <a:prstGeom prst="straightConnector1">
            <a:avLst/>
          </a:prstGeom>
          <a:ln w="38100"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文本占位符 4">
            <a:extLst>
              <a:ext uri="{FF2B5EF4-FFF2-40B4-BE49-F238E27FC236}">
                <a16:creationId xmlns:a16="http://schemas.microsoft.com/office/drawing/2014/main" id="{D89ED06C-8530-3454-7146-046669E77735}"/>
              </a:ext>
            </a:extLst>
          </p:cNvPr>
          <p:cNvSpPr txBox="1">
            <a:spLocks/>
          </p:cNvSpPr>
          <p:nvPr/>
        </p:nvSpPr>
        <p:spPr>
          <a:xfrm>
            <a:off x="1843818" y="5799882"/>
            <a:ext cx="7426036"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6"/>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chemeClr val="tx1"/>
                </a:solidFill>
                <a:latin typeface="Songti SC" panose="02010600040101010101" pitchFamily="2" charset="-122"/>
                <a:ea typeface="Songti SC" panose="02010600040101010101" pitchFamily="2" charset="-122"/>
              </a:rPr>
              <a:t> 轻量化人工智能是最具价值的研究方向之一</a:t>
            </a:r>
            <a:endParaRPr kumimoji="1" lang="en-US" altLang="zh-CN" sz="2800" dirty="0">
              <a:solidFill>
                <a:srgbClr val="C00000"/>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83585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500"/>
                                        <p:tgtEl>
                                          <p:spTgt spid="5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22" presetClass="entr" presetSubtype="8"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1" nodeType="clickEffect">
                                  <p:stCondLst>
                                    <p:cond delay="0"/>
                                  </p:stCondLst>
                                  <p:childTnLst>
                                    <p:animEffect transition="out" filter="fade">
                                      <p:cBhvr>
                                        <p:cTn id="41" dur="500" tmFilter="0, 0; .2, .5; .8, .5; 1, 0"/>
                                        <p:tgtEl>
                                          <p:spTgt spid="50"/>
                                        </p:tgtEl>
                                      </p:cBhvr>
                                    </p:animEffect>
                                    <p:animScale>
                                      <p:cBhvr>
                                        <p:cTn id="42" dur="250" autoRev="1" fill="hold"/>
                                        <p:tgtEl>
                                          <p:spTgt spid="50"/>
                                        </p:tgtEl>
                                      </p:cBhvr>
                                      <p:by x="105000" y="105000"/>
                                    </p:animScale>
                                  </p:childTnLst>
                                </p:cTn>
                              </p:par>
                              <p:par>
                                <p:cTn id="43" presetID="26" presetClass="emph" presetSubtype="0" fill="hold" grpId="1" nodeType="withEffect">
                                  <p:stCondLst>
                                    <p:cond delay="0"/>
                                  </p:stCondLst>
                                  <p:childTnLst>
                                    <p:animEffect transition="out" filter="fade">
                                      <p:cBhvr>
                                        <p:cTn id="44" dur="500" tmFilter="0, 0; .2, .5; .8, .5; 1, 0"/>
                                        <p:tgtEl>
                                          <p:spTgt spid="49"/>
                                        </p:tgtEl>
                                      </p:cBhvr>
                                    </p:animEffect>
                                    <p:animScale>
                                      <p:cBhvr>
                                        <p:cTn id="45"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9" grpId="1" animBg="1"/>
      <p:bldP spid="50" grpId="0" animBg="1"/>
      <p:bldP spid="50" grpId="1" animBg="1"/>
      <p:bldP spid="7" grpId="0" animBg="1"/>
      <p:bldP spid="8"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a:extLst>
              <a:ext uri="{FF2B5EF4-FFF2-40B4-BE49-F238E27FC236}">
                <a16:creationId xmlns:a16="http://schemas.microsoft.com/office/drawing/2014/main" id="{80C2569C-3892-40D1-9264-F5FDDEF8C19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688" b="28688"/>
          <a:stretch>
            <a:fillRect/>
          </a:stretch>
        </p:blipFill>
        <p:spPr/>
      </p:pic>
      <p:sp>
        <p:nvSpPr>
          <p:cNvPr id="68" name="标题 67">
            <a:extLst>
              <a:ext uri="{FF2B5EF4-FFF2-40B4-BE49-F238E27FC236}">
                <a16:creationId xmlns:a16="http://schemas.microsoft.com/office/drawing/2014/main" id="{E5089217-EE99-4A8B-872E-52A90760B19F}"/>
              </a:ext>
            </a:extLst>
          </p:cNvPr>
          <p:cNvSpPr>
            <a:spLocks noGrp="1"/>
          </p:cNvSpPr>
          <p:nvPr>
            <p:ph type="title"/>
          </p:nvPr>
        </p:nvSpPr>
        <p:spPr>
          <a:xfrm>
            <a:off x="4654075" y="2450353"/>
            <a:ext cx="6489700" cy="1372024"/>
          </a:xfrm>
        </p:spPr>
        <p:txBody>
          <a:bodyPr/>
          <a:lstStyle/>
          <a:p>
            <a:r>
              <a:rPr lang="zh-CN" altLang="en-US" sz="2800" b="1" dirty="0">
                <a:effectLst/>
                <a:latin typeface="Songti SC" panose="02010600040101010101" pitchFamily="2" charset="-122"/>
                <a:ea typeface="Songti SC" panose="02010600040101010101" pitchFamily="2" charset="-122"/>
              </a:rPr>
              <a:t>研究内容三</a:t>
            </a:r>
            <a:br>
              <a:rPr lang="en-US" altLang="zh-CN" sz="2800" b="1" dirty="0">
                <a:effectLst/>
                <a:latin typeface="Songti SC" panose="02010600040101010101" pitchFamily="2" charset="-122"/>
                <a:ea typeface="Songti SC" panose="02010600040101010101" pitchFamily="2" charset="-122"/>
              </a:rPr>
            </a:br>
            <a:r>
              <a:rPr lang="zh-CN" altLang="en-US" sz="2800" b="1" dirty="0">
                <a:solidFill>
                  <a:schemeClr val="accent2"/>
                </a:solidFill>
                <a:effectLst/>
                <a:latin typeface="Songti SC" panose="02010600040101010101" pitchFamily="2" charset="-122"/>
                <a:ea typeface="Songti SC" panose="02010600040101010101" pitchFamily="2" charset="-122"/>
              </a:rPr>
              <a:t>面向大语言模型的异常值感知架构</a:t>
            </a:r>
            <a:endParaRPr lang="zh-CN" altLang="en-US" sz="2800" dirty="0">
              <a:solidFill>
                <a:schemeClr val="accent2"/>
              </a:solidFill>
              <a:effectLst/>
              <a:latin typeface="Songti SC" panose="02010600040101010101" pitchFamily="2" charset="-122"/>
              <a:ea typeface="Songti SC" panose="02010600040101010101" pitchFamily="2" charset="-122"/>
            </a:endParaRPr>
          </a:p>
        </p:txBody>
      </p:sp>
      <p:grpSp>
        <p:nvGrpSpPr>
          <p:cNvPr id="2" name="组合 1">
            <a:extLst>
              <a:ext uri="{FF2B5EF4-FFF2-40B4-BE49-F238E27FC236}">
                <a16:creationId xmlns:a16="http://schemas.microsoft.com/office/drawing/2014/main" id="{B4CE5BB6-06BF-41FD-A1AC-622D2A987800}"/>
              </a:ext>
            </a:extLst>
          </p:cNvPr>
          <p:cNvGrpSpPr/>
          <p:nvPr/>
        </p:nvGrpSpPr>
        <p:grpSpPr>
          <a:xfrm>
            <a:off x="1048224" y="3047028"/>
            <a:ext cx="2895125" cy="3181080"/>
            <a:chOff x="1048225" y="3047028"/>
            <a:chExt cx="2862842" cy="3181080"/>
          </a:xfrm>
        </p:grpSpPr>
        <p:sp>
          <p:nvSpPr>
            <p:cNvPr id="5" name="矩形 4">
              <a:extLst>
                <a:ext uri="{FF2B5EF4-FFF2-40B4-BE49-F238E27FC236}">
                  <a16:creationId xmlns:a16="http://schemas.microsoft.com/office/drawing/2014/main" id="{C278869C-8A9B-484D-A8CD-A418D85E48F5}"/>
                </a:ext>
              </a:extLst>
            </p:cNvPr>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3</a:t>
              </a:r>
              <a:endParaRPr lang="zh-CN" altLang="en-US" sz="13800" b="1" dirty="0">
                <a:solidFill>
                  <a:schemeClr val="accent1"/>
                </a:solidFill>
              </a:endParaRPr>
            </a:p>
          </p:txBody>
        </p:sp>
        <p:sp>
          <p:nvSpPr>
            <p:cNvPr id="6" name="矩形 5">
              <a:extLst>
                <a:ext uri="{FF2B5EF4-FFF2-40B4-BE49-F238E27FC236}">
                  <a16:creationId xmlns:a16="http://schemas.microsoft.com/office/drawing/2014/main" id="{0E2FC511-10FB-41EF-AC21-71C44EA04771}"/>
                </a:ext>
              </a:extLst>
            </p:cNvPr>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03292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dirty="0">
                <a:latin typeface="Songti SC" panose="02010600040101010101" pitchFamily="2" charset="-122"/>
                <a:ea typeface="Songti SC" panose="02010600040101010101" pitchFamily="2" charset="-122"/>
              </a:rPr>
              <a:t>量化架构无法感知大模型异常值</a:t>
            </a:r>
            <a:endParaRPr lang="zh-CN" altLang="en-US"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41</a:t>
            </a:fld>
            <a:endParaRPr lang="zh-CN" altLang="en-US" dirty="0">
              <a:latin typeface="Songti SC" panose="02010600040101010101" pitchFamily="2" charset="-122"/>
              <a:ea typeface="Songti SC" panose="02010600040101010101" pitchFamily="2" charset="-122"/>
            </a:endParaRPr>
          </a:p>
        </p:txBody>
      </p:sp>
      <p:sp>
        <p:nvSpPr>
          <p:cNvPr id="30" name="文本占位符 4">
            <a:extLst>
              <a:ext uri="{FF2B5EF4-FFF2-40B4-BE49-F238E27FC236}">
                <a16:creationId xmlns:a16="http://schemas.microsoft.com/office/drawing/2014/main" id="{AD523891-3325-2EE7-F4C7-CC2CF4E26BFF}"/>
              </a:ext>
            </a:extLst>
          </p:cNvPr>
          <p:cNvSpPr txBox="1">
            <a:spLocks/>
          </p:cNvSpPr>
          <p:nvPr/>
        </p:nvSpPr>
        <p:spPr>
          <a:xfrm>
            <a:off x="302834" y="1105735"/>
            <a:ext cx="11349318" cy="1037398"/>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600" dirty="0">
                <a:solidFill>
                  <a:schemeClr val="tx1"/>
                </a:solidFill>
                <a:latin typeface="Songti SC" panose="02010600040101010101" pitchFamily="2" charset="-122"/>
                <a:ea typeface="Songti SC" panose="02010600040101010101" pitchFamily="2" charset="-122"/>
              </a:rPr>
              <a:t> 大模型中存在大量的</a:t>
            </a:r>
            <a:r>
              <a:rPr kumimoji="1" lang="zh-CN" altLang="en-US" sz="2600" dirty="0">
                <a:solidFill>
                  <a:srgbClr val="C00000"/>
                </a:solidFill>
                <a:latin typeface="Songti SC" panose="02010600040101010101" pitchFamily="2" charset="-122"/>
                <a:ea typeface="Songti SC" panose="02010600040101010101" pitchFamily="2" charset="-122"/>
              </a:rPr>
              <a:t>异常值（</a:t>
            </a:r>
            <a:r>
              <a:rPr kumimoji="1" lang="en-US" altLang="zh-CN" sz="2600" dirty="0">
                <a:solidFill>
                  <a:srgbClr val="C00000"/>
                </a:solidFill>
                <a:latin typeface="Songti SC" panose="02010600040101010101" pitchFamily="2" charset="-122"/>
                <a:ea typeface="Songti SC" panose="02010600040101010101" pitchFamily="2" charset="-122"/>
              </a:rPr>
              <a:t>Outlier</a:t>
            </a:r>
            <a:r>
              <a:rPr kumimoji="1" lang="zh-CN" altLang="en-US" sz="2600" dirty="0">
                <a:solidFill>
                  <a:srgbClr val="C00000"/>
                </a:solidFill>
                <a:latin typeface="Songti SC" panose="02010600040101010101" pitchFamily="2" charset="-122"/>
                <a:ea typeface="Songti SC" panose="02010600040101010101" pitchFamily="2" charset="-122"/>
              </a:rPr>
              <a:t>）</a:t>
            </a:r>
            <a:endParaRPr kumimoji="1" lang="en-US" altLang="zh-CN" sz="2600" dirty="0">
              <a:solidFill>
                <a:schemeClr val="tx1"/>
              </a:solidFill>
              <a:latin typeface="Songti SC" panose="02010600040101010101" pitchFamily="2" charset="-122"/>
              <a:ea typeface="Songti SC" panose="02010600040101010101" pitchFamily="2" charset="-122"/>
            </a:endParaRPr>
          </a:p>
        </p:txBody>
      </p:sp>
      <p:sp>
        <p:nvSpPr>
          <p:cNvPr id="8" name="文本框 7">
            <a:extLst>
              <a:ext uri="{FF2B5EF4-FFF2-40B4-BE49-F238E27FC236}">
                <a16:creationId xmlns:a16="http://schemas.microsoft.com/office/drawing/2014/main" id="{151E34EF-4F9B-D002-DB60-4831F7507D7D}"/>
              </a:ext>
            </a:extLst>
          </p:cNvPr>
          <p:cNvSpPr txBox="1"/>
          <p:nvPr/>
        </p:nvSpPr>
        <p:spPr>
          <a:xfrm>
            <a:off x="0" y="6497319"/>
            <a:ext cx="3486778" cy="307777"/>
          </a:xfrm>
          <a:prstGeom prst="rect">
            <a:avLst/>
          </a:prstGeom>
          <a:noFill/>
        </p:spPr>
        <p:txBody>
          <a:bodyPr wrap="square" rtlCol="0">
            <a:spAutoFit/>
          </a:bodyPr>
          <a:lstStyle/>
          <a:p>
            <a:r>
              <a:rPr kumimoji="1" lang="en-US" altLang="zh-CN" sz="1400" baseline="30000" dirty="0">
                <a:solidFill>
                  <a:schemeClr val="accent6"/>
                </a:solidFill>
                <a:latin typeface="Songti SC" panose="02010600040101010101" pitchFamily="2" charset="-122"/>
                <a:ea typeface="Songti SC" panose="02010600040101010101" pitchFamily="2" charset="-122"/>
              </a:rPr>
              <a:t>[1]</a:t>
            </a:r>
            <a:r>
              <a:rPr kumimoji="1" lang="en-US" altLang="zh-CN" sz="1400" dirty="0">
                <a:solidFill>
                  <a:schemeClr val="accent6"/>
                </a:solidFill>
                <a:latin typeface="Songti SC" panose="02010600040101010101" pitchFamily="2" charset="-122"/>
                <a:ea typeface="Songti SC" panose="02010600040101010101" pitchFamily="2" charset="-122"/>
              </a:rPr>
              <a:t>[LLM-Int8(),</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err="1">
                <a:solidFill>
                  <a:schemeClr val="accent6"/>
                </a:solidFill>
                <a:latin typeface="Songti SC" panose="02010600040101010101" pitchFamily="2" charset="-122"/>
                <a:ea typeface="Songti SC" panose="02010600040101010101" pitchFamily="2" charset="-122"/>
              </a:rPr>
              <a:t>Dettmers</a:t>
            </a:r>
            <a:r>
              <a:rPr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et</a:t>
            </a:r>
            <a:r>
              <a:rPr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al.</a:t>
            </a:r>
            <a:r>
              <a:rPr kumimoji="1" lang="en-US" altLang="zh-CN" sz="1400" dirty="0">
                <a:solidFill>
                  <a:schemeClr val="accent6"/>
                </a:solidFill>
                <a:latin typeface="Songti SC" panose="02010600040101010101" pitchFamily="2" charset="-122"/>
                <a:ea typeface="Songti SC" panose="02010600040101010101" pitchFamily="2" charset="-122"/>
              </a:rPr>
              <a:t>,</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i="0" dirty="0">
                <a:solidFill>
                  <a:schemeClr val="accent6"/>
                </a:solidFill>
                <a:effectLst/>
                <a:latin typeface="Songti SC" panose="02010600040101010101" pitchFamily="2" charset="-122"/>
                <a:ea typeface="Songti SC" panose="02010600040101010101" pitchFamily="2" charset="-122"/>
              </a:rPr>
              <a:t>2022</a:t>
            </a:r>
            <a:r>
              <a:rPr kumimoji="1" lang="en-US" altLang="zh-CN" sz="1400" dirty="0">
                <a:solidFill>
                  <a:schemeClr val="accent6"/>
                </a:solidFill>
                <a:latin typeface="Songti SC" panose="02010600040101010101" pitchFamily="2" charset="-122"/>
                <a:ea typeface="Songti SC" panose="02010600040101010101" pitchFamily="2" charset="-122"/>
              </a:rPr>
              <a:t>]</a:t>
            </a:r>
            <a:endParaRPr kumimoji="1" lang="zh-CN" altLang="en-US" sz="1400" dirty="0">
              <a:solidFill>
                <a:schemeClr val="accent6"/>
              </a:solidFill>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9DB3BB85-8821-7142-9035-F12FF9986559}"/>
              </a:ext>
            </a:extLst>
          </p:cNvPr>
          <p:cNvPicPr>
            <a:picLocks noChangeAspect="1"/>
          </p:cNvPicPr>
          <p:nvPr/>
        </p:nvPicPr>
        <p:blipFill>
          <a:blip r:embed="rId4"/>
          <a:stretch>
            <a:fillRect/>
          </a:stretch>
        </p:blipFill>
        <p:spPr>
          <a:xfrm>
            <a:off x="927347" y="2049681"/>
            <a:ext cx="4022920" cy="3279770"/>
          </a:xfrm>
          <a:prstGeom prst="rect">
            <a:avLst/>
          </a:prstGeom>
        </p:spPr>
      </p:pic>
      <p:sp>
        <p:nvSpPr>
          <p:cNvPr id="5" name="文本框 4">
            <a:extLst>
              <a:ext uri="{FF2B5EF4-FFF2-40B4-BE49-F238E27FC236}">
                <a16:creationId xmlns:a16="http://schemas.microsoft.com/office/drawing/2014/main" id="{3EE5DD72-16BC-C083-E976-4699272FFB91}"/>
              </a:ext>
            </a:extLst>
          </p:cNvPr>
          <p:cNvSpPr txBox="1"/>
          <p:nvPr/>
        </p:nvSpPr>
        <p:spPr>
          <a:xfrm>
            <a:off x="1370441" y="5424298"/>
            <a:ext cx="3579826" cy="369332"/>
          </a:xfrm>
          <a:prstGeom prst="rect">
            <a:avLst/>
          </a:prstGeom>
          <a:noFill/>
        </p:spPr>
        <p:txBody>
          <a:bodyPr wrap="none" rtlCol="0">
            <a:spAutoFit/>
          </a:bodyPr>
          <a:lstStyle/>
          <a:p>
            <a:r>
              <a:rPr kumimoji="1" lang="zh-CN" altLang="en-US" sz="1800" dirty="0">
                <a:solidFill>
                  <a:schemeClr val="tx1"/>
                </a:solidFill>
                <a:latin typeface="Songti SC" panose="02010600040101010101" pitchFamily="2" charset="-122"/>
                <a:ea typeface="Songti SC" panose="02010600040101010101" pitchFamily="2" charset="-122"/>
              </a:rPr>
              <a:t>越大的模型中异常值问题越严重</a:t>
            </a:r>
            <a:r>
              <a:rPr kumimoji="1" lang="en-US" altLang="zh-CN" sz="1800" baseline="30000" dirty="0">
                <a:solidFill>
                  <a:schemeClr val="tx1"/>
                </a:solidFill>
                <a:latin typeface="Songti SC" panose="02010600040101010101" pitchFamily="2" charset="-122"/>
                <a:ea typeface="Songti SC" panose="02010600040101010101" pitchFamily="2" charset="-122"/>
              </a:rPr>
              <a:t>[1]</a:t>
            </a:r>
            <a:endParaRPr kumimoji="1" lang="zh-CN" altLang="en-US" dirty="0">
              <a:latin typeface="Songti SC" panose="02010600040101010101" pitchFamily="2" charset="-122"/>
              <a:ea typeface="Songti SC" panose="02010600040101010101" pitchFamily="2" charset="-122"/>
            </a:endParaRPr>
          </a:p>
        </p:txBody>
      </p:sp>
      <p:pic>
        <p:nvPicPr>
          <p:cNvPr id="11" name="图片 10">
            <a:extLst>
              <a:ext uri="{FF2B5EF4-FFF2-40B4-BE49-F238E27FC236}">
                <a16:creationId xmlns:a16="http://schemas.microsoft.com/office/drawing/2014/main" id="{D0C49848-58FE-EBE6-880C-2CCC23B65461}"/>
              </a:ext>
            </a:extLst>
          </p:cNvPr>
          <p:cNvPicPr>
            <a:picLocks noChangeAspect="1"/>
          </p:cNvPicPr>
          <p:nvPr/>
        </p:nvPicPr>
        <p:blipFill>
          <a:blip r:embed="rId5"/>
          <a:stretch>
            <a:fillRect/>
          </a:stretch>
        </p:blipFill>
        <p:spPr>
          <a:xfrm>
            <a:off x="5475403" y="2049681"/>
            <a:ext cx="6238164" cy="3084231"/>
          </a:xfrm>
          <a:prstGeom prst="rect">
            <a:avLst/>
          </a:prstGeom>
        </p:spPr>
      </p:pic>
      <p:sp>
        <p:nvSpPr>
          <p:cNvPr id="12" name="文本框 11">
            <a:extLst>
              <a:ext uri="{FF2B5EF4-FFF2-40B4-BE49-F238E27FC236}">
                <a16:creationId xmlns:a16="http://schemas.microsoft.com/office/drawing/2014/main" id="{9E8C5CCD-4C4E-D7FF-601C-8E8E5F35EA89}"/>
              </a:ext>
            </a:extLst>
          </p:cNvPr>
          <p:cNvSpPr txBox="1"/>
          <p:nvPr/>
        </p:nvSpPr>
        <p:spPr>
          <a:xfrm>
            <a:off x="6474881" y="5285798"/>
            <a:ext cx="4239208" cy="646331"/>
          </a:xfrm>
          <a:prstGeom prst="rect">
            <a:avLst/>
          </a:prstGeom>
          <a:noFill/>
        </p:spPr>
        <p:txBody>
          <a:bodyPr wrap="square" rtlCol="0">
            <a:spAutoFit/>
          </a:bodyPr>
          <a:lstStyle/>
          <a:p>
            <a:pPr algn="ctr"/>
            <a:r>
              <a:rPr kumimoji="1" lang="zh-CN" altLang="en-US" dirty="0">
                <a:latin typeface="Songti SC" panose="02010600040101010101" pitchFamily="2" charset="-122"/>
                <a:ea typeface="Songti SC" panose="02010600040101010101" pitchFamily="2" charset="-122"/>
              </a:rPr>
              <a:t>大语言模型中的异常值（</a:t>
            </a:r>
            <a:r>
              <a:rPr kumimoji="1" lang="en-US" altLang="zh-CN" dirty="0">
                <a:solidFill>
                  <a:schemeClr val="accent1"/>
                </a:solidFill>
                <a:latin typeface="Songti SC" panose="02010600040101010101" pitchFamily="2" charset="-122"/>
                <a:ea typeface="Songti SC" panose="02010600040101010101" pitchFamily="2" charset="-122"/>
              </a:rPr>
              <a:t>325σ</a:t>
            </a:r>
            <a:r>
              <a:rPr kumimoji="1" lang="zh-CN" altLang="en-US" dirty="0">
                <a:latin typeface="Songti SC" panose="02010600040101010101" pitchFamily="2" charset="-122"/>
                <a:ea typeface="Songti SC" panose="02010600040101010101" pitchFamily="2" charset="-122"/>
              </a:rPr>
              <a:t>）相比于</a:t>
            </a:r>
            <a:r>
              <a:rPr kumimoji="1" lang="en-US" altLang="zh-CN" dirty="0">
                <a:latin typeface="Songti SC" panose="02010600040101010101" pitchFamily="2" charset="-122"/>
                <a:ea typeface="Songti SC" panose="02010600040101010101" pitchFamily="2" charset="-122"/>
              </a:rPr>
              <a:t>CNN</a:t>
            </a:r>
            <a:r>
              <a:rPr kumimoji="1" lang="zh-CN" altLang="en-US" dirty="0">
                <a:latin typeface="Songti SC" panose="02010600040101010101" pitchFamily="2" charset="-122"/>
                <a:ea typeface="Songti SC" panose="02010600040101010101" pitchFamily="2" charset="-122"/>
              </a:rPr>
              <a:t>模型（</a:t>
            </a:r>
            <a:r>
              <a:rPr kumimoji="1" lang="en-US" altLang="zh-CN" dirty="0">
                <a:solidFill>
                  <a:schemeClr val="accent1"/>
                </a:solidFill>
                <a:latin typeface="Songti SC" panose="02010600040101010101" pitchFamily="2" charset="-122"/>
                <a:ea typeface="Songti SC" panose="02010600040101010101" pitchFamily="2" charset="-122"/>
              </a:rPr>
              <a:t>28σ</a:t>
            </a:r>
            <a:r>
              <a:rPr kumimoji="1" lang="zh-CN" altLang="en-US" dirty="0">
                <a:latin typeface="Songti SC" panose="02010600040101010101" pitchFamily="2" charset="-122"/>
                <a:ea typeface="Songti SC" panose="02010600040101010101" pitchFamily="2" charset="-122"/>
              </a:rPr>
              <a:t>）大了一个数量级</a:t>
            </a:r>
          </a:p>
        </p:txBody>
      </p:sp>
    </p:spTree>
    <p:extLst>
      <p:ext uri="{BB962C8B-B14F-4D97-AF65-F5344CB8AC3E}">
        <p14:creationId xmlns:p14="http://schemas.microsoft.com/office/powerpoint/2010/main" val="83839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dirty="0">
                <a:latin typeface="Songti SC" panose="02010600040101010101" pitchFamily="2" charset="-122"/>
                <a:ea typeface="Songti SC" panose="02010600040101010101" pitchFamily="2" charset="-122"/>
              </a:rPr>
              <a:t>量化架构无法感知大模型异常值</a:t>
            </a:r>
            <a:endParaRPr lang="zh-CN" altLang="en-US"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42</a:t>
            </a:fld>
            <a:endParaRPr lang="zh-CN" altLang="en-US" dirty="0">
              <a:latin typeface="Songti SC" panose="02010600040101010101" pitchFamily="2" charset="-122"/>
              <a:ea typeface="Songti SC" panose="02010600040101010101" pitchFamily="2" charset="-122"/>
            </a:endParaRPr>
          </a:p>
        </p:txBody>
      </p:sp>
      <p:sp>
        <p:nvSpPr>
          <p:cNvPr id="30" name="文本占位符 4">
            <a:extLst>
              <a:ext uri="{FF2B5EF4-FFF2-40B4-BE49-F238E27FC236}">
                <a16:creationId xmlns:a16="http://schemas.microsoft.com/office/drawing/2014/main" id="{AD523891-3325-2EE7-F4C7-CC2CF4E26BFF}"/>
              </a:ext>
            </a:extLst>
          </p:cNvPr>
          <p:cNvSpPr txBox="1">
            <a:spLocks/>
          </p:cNvSpPr>
          <p:nvPr/>
        </p:nvSpPr>
        <p:spPr>
          <a:xfrm>
            <a:off x="302834" y="1105735"/>
            <a:ext cx="11349318" cy="1037398"/>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600" dirty="0">
                <a:solidFill>
                  <a:srgbClr val="C00000"/>
                </a:solidFill>
                <a:latin typeface="Songti SC" panose="02010600040101010101" pitchFamily="2" charset="-122"/>
                <a:ea typeface="Songti SC" panose="02010600040101010101" pitchFamily="2" charset="-122"/>
              </a:rPr>
              <a:t> 异常值（</a:t>
            </a:r>
            <a:r>
              <a:rPr kumimoji="1" lang="en-US" altLang="zh-CN" sz="2600" dirty="0">
                <a:solidFill>
                  <a:srgbClr val="C00000"/>
                </a:solidFill>
                <a:latin typeface="Songti SC" panose="02010600040101010101" pitchFamily="2" charset="-122"/>
                <a:ea typeface="Songti SC" panose="02010600040101010101" pitchFamily="2" charset="-122"/>
              </a:rPr>
              <a:t>Outlier</a:t>
            </a:r>
            <a:r>
              <a:rPr kumimoji="1" lang="zh-CN" altLang="en-US" sz="2600" dirty="0">
                <a:solidFill>
                  <a:srgbClr val="C00000"/>
                </a:solidFill>
                <a:latin typeface="Songti SC" panose="02010600040101010101" pitchFamily="2" charset="-122"/>
                <a:ea typeface="Songti SC" panose="02010600040101010101" pitchFamily="2" charset="-122"/>
              </a:rPr>
              <a:t>）</a:t>
            </a:r>
            <a:r>
              <a:rPr kumimoji="1" lang="zh-CN" altLang="en-US" sz="2600" dirty="0">
                <a:solidFill>
                  <a:schemeClr val="tx1"/>
                </a:solidFill>
                <a:latin typeface="Songti SC" panose="02010600040101010101" pitchFamily="2" charset="-122"/>
                <a:ea typeface="Songti SC" panose="02010600040101010101" pitchFamily="2" charset="-122"/>
              </a:rPr>
              <a:t>导致模型量化效果变差</a:t>
            </a:r>
            <a:endParaRPr kumimoji="1" lang="en-US" altLang="zh-CN" sz="2600" dirty="0">
              <a:solidFill>
                <a:schemeClr val="tx1"/>
              </a:solidFill>
              <a:latin typeface="Songti SC" panose="02010600040101010101" pitchFamily="2" charset="-122"/>
              <a:ea typeface="Songti SC" panose="02010600040101010101" pitchFamily="2" charset="-122"/>
            </a:endParaRPr>
          </a:p>
        </p:txBody>
      </p:sp>
      <p:sp>
        <p:nvSpPr>
          <p:cNvPr id="8" name="文本框 7">
            <a:extLst>
              <a:ext uri="{FF2B5EF4-FFF2-40B4-BE49-F238E27FC236}">
                <a16:creationId xmlns:a16="http://schemas.microsoft.com/office/drawing/2014/main" id="{151E34EF-4F9B-D002-DB60-4831F7507D7D}"/>
              </a:ext>
            </a:extLst>
          </p:cNvPr>
          <p:cNvSpPr txBox="1"/>
          <p:nvPr/>
        </p:nvSpPr>
        <p:spPr>
          <a:xfrm>
            <a:off x="0" y="6497319"/>
            <a:ext cx="3486778" cy="307777"/>
          </a:xfrm>
          <a:prstGeom prst="rect">
            <a:avLst/>
          </a:prstGeom>
          <a:noFill/>
        </p:spPr>
        <p:txBody>
          <a:bodyPr wrap="square" rtlCol="0">
            <a:spAutoFit/>
          </a:bodyPr>
          <a:lstStyle/>
          <a:p>
            <a:r>
              <a:rPr kumimoji="1" lang="en-US" altLang="zh-CN" sz="1400" baseline="30000" dirty="0">
                <a:solidFill>
                  <a:schemeClr val="accent6"/>
                </a:solidFill>
                <a:latin typeface="Songti SC" panose="02010600040101010101" pitchFamily="2" charset="-122"/>
                <a:ea typeface="Songti SC" panose="02010600040101010101" pitchFamily="2" charset="-122"/>
              </a:rPr>
              <a:t>[1]</a:t>
            </a:r>
            <a:r>
              <a:rPr kumimoji="1" lang="en-US" altLang="zh-CN" sz="1400" dirty="0">
                <a:solidFill>
                  <a:schemeClr val="accent6"/>
                </a:solidFill>
                <a:latin typeface="Songti SC" panose="02010600040101010101" pitchFamily="2" charset="-122"/>
                <a:ea typeface="Songti SC" panose="02010600040101010101" pitchFamily="2" charset="-122"/>
              </a:rPr>
              <a:t>[LLM-Int8(),</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err="1">
                <a:solidFill>
                  <a:schemeClr val="accent6"/>
                </a:solidFill>
                <a:latin typeface="Songti SC" panose="02010600040101010101" pitchFamily="2" charset="-122"/>
                <a:ea typeface="Songti SC" panose="02010600040101010101" pitchFamily="2" charset="-122"/>
              </a:rPr>
              <a:t>Dettmers</a:t>
            </a:r>
            <a:r>
              <a:rPr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et</a:t>
            </a:r>
            <a:r>
              <a:rPr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al.</a:t>
            </a:r>
            <a:r>
              <a:rPr kumimoji="1" lang="en-US" altLang="zh-CN" sz="1400" dirty="0">
                <a:solidFill>
                  <a:schemeClr val="accent6"/>
                </a:solidFill>
                <a:latin typeface="Songti SC" panose="02010600040101010101" pitchFamily="2" charset="-122"/>
                <a:ea typeface="Songti SC" panose="02010600040101010101" pitchFamily="2" charset="-122"/>
              </a:rPr>
              <a:t>,</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i="0" dirty="0">
                <a:solidFill>
                  <a:schemeClr val="accent6"/>
                </a:solidFill>
                <a:effectLst/>
                <a:latin typeface="Songti SC" panose="02010600040101010101" pitchFamily="2" charset="-122"/>
                <a:ea typeface="Songti SC" panose="02010600040101010101" pitchFamily="2" charset="-122"/>
              </a:rPr>
              <a:t>2022</a:t>
            </a:r>
            <a:r>
              <a:rPr kumimoji="1" lang="en-US" altLang="zh-CN" sz="1400" dirty="0">
                <a:solidFill>
                  <a:schemeClr val="accent6"/>
                </a:solidFill>
                <a:latin typeface="Songti SC" panose="02010600040101010101" pitchFamily="2" charset="-122"/>
                <a:ea typeface="Songti SC" panose="02010600040101010101" pitchFamily="2" charset="-122"/>
              </a:rPr>
              <a:t>]</a:t>
            </a:r>
            <a:endParaRPr kumimoji="1" lang="zh-CN" altLang="en-US" sz="1400" dirty="0">
              <a:solidFill>
                <a:schemeClr val="accent6"/>
              </a:solidFill>
              <a:latin typeface="Songti SC" panose="02010600040101010101" pitchFamily="2" charset="-122"/>
              <a:ea typeface="Songti SC" panose="02010600040101010101" pitchFamily="2" charset="-122"/>
            </a:endParaRPr>
          </a:p>
        </p:txBody>
      </p:sp>
      <p:sp>
        <p:nvSpPr>
          <p:cNvPr id="7" name="文本占位符 4">
            <a:extLst>
              <a:ext uri="{FF2B5EF4-FFF2-40B4-BE49-F238E27FC236}">
                <a16:creationId xmlns:a16="http://schemas.microsoft.com/office/drawing/2014/main" id="{62FB22E4-1B13-4606-A435-17E17AE050B6}"/>
              </a:ext>
            </a:extLst>
          </p:cNvPr>
          <p:cNvSpPr txBox="1">
            <a:spLocks/>
          </p:cNvSpPr>
          <p:nvPr/>
        </p:nvSpPr>
        <p:spPr>
          <a:xfrm>
            <a:off x="6409931" y="2070545"/>
            <a:ext cx="4223601" cy="1475112"/>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rgbClr val="00B0F0"/>
                </a:solidFill>
                <a:latin typeface="Songti SC" panose="02010600040101010101" pitchFamily="2" charset="-122"/>
                <a:ea typeface="Songti SC" panose="02010600040101010101" pitchFamily="2" charset="-122"/>
              </a:rPr>
              <a:t>Naïve	</a:t>
            </a:r>
            <a:r>
              <a:rPr kumimoji="1" lang="zh-CN" altLang="en-US" dirty="0">
                <a:solidFill>
                  <a:srgbClr val="00B0F0"/>
                </a:solidFill>
                <a:latin typeface="Songti SC" panose="02010600040101010101" pitchFamily="2" charset="-122"/>
                <a:ea typeface="Songti SC" panose="02010600040101010101" pitchFamily="2" charset="-122"/>
              </a:rPr>
              <a:t> </a:t>
            </a:r>
            <a:r>
              <a:rPr kumimoji="1" lang="en-US" altLang="zh-CN" dirty="0">
                <a:solidFill>
                  <a:srgbClr val="00B0F0"/>
                </a:solidFill>
                <a:latin typeface="Songti SC" panose="02010600040101010101" pitchFamily="2" charset="-122"/>
                <a:ea typeface="Songti SC" panose="02010600040101010101" pitchFamily="2" charset="-122"/>
              </a:rPr>
              <a:t>Quantization</a:t>
            </a:r>
            <a:r>
              <a:rPr kumimoji="1" lang="zh-CN" altLang="en-US" dirty="0">
                <a:solidFill>
                  <a:srgbClr val="00B0F0"/>
                </a:solidFill>
                <a:latin typeface="Songti SC" panose="02010600040101010101" pitchFamily="2" charset="-122"/>
                <a:ea typeface="Songti SC" panose="02010600040101010101" pitchFamily="2" charset="-122"/>
              </a:rPr>
              <a:t> </a:t>
            </a:r>
            <a:r>
              <a:rPr kumimoji="1" lang="en-US" altLang="zh-CN" dirty="0">
                <a:solidFill>
                  <a:srgbClr val="00B0F0"/>
                </a:solidFill>
                <a:latin typeface="Songti SC" panose="02010600040101010101" pitchFamily="2" charset="-122"/>
                <a:ea typeface="Songti SC" panose="02010600040101010101" pitchFamily="2" charset="-122"/>
              </a:rPr>
              <a:t>(</a:t>
            </a:r>
            <a:r>
              <a:rPr kumimoji="1" lang="zh-CN" altLang="en-US" dirty="0">
                <a:solidFill>
                  <a:srgbClr val="00B0F0"/>
                </a:solidFill>
                <a:latin typeface="Songti SC" panose="02010600040101010101" pitchFamily="2" charset="-122"/>
                <a:ea typeface="Songti SC" panose="02010600040101010101" pitchFamily="2" charset="-122"/>
              </a:rPr>
              <a:t>简易量化</a:t>
            </a:r>
            <a:r>
              <a:rPr kumimoji="1" lang="en-US" altLang="zh-CN" dirty="0">
                <a:solidFill>
                  <a:srgbClr val="00B0F0"/>
                </a:solidFill>
                <a:latin typeface="Songti SC" panose="02010600040101010101" pitchFamily="2" charset="-122"/>
                <a:ea typeface="Songti SC" panose="02010600040101010101" pitchFamily="2" charset="-122"/>
              </a:rPr>
              <a:t>)</a:t>
            </a:r>
            <a:r>
              <a:rPr kumimoji="1" lang="en-US" altLang="zh-CN" sz="2000" dirty="0">
                <a:solidFill>
                  <a:schemeClr val="tx1"/>
                </a:solidFill>
                <a:latin typeface="Songti SC" panose="02010600040101010101" pitchFamily="2" charset="-122"/>
                <a:ea typeface="Songti SC" panose="02010600040101010101" pitchFamily="2" charset="-122"/>
              </a:rPr>
              <a:t>:</a:t>
            </a:r>
          </a:p>
          <a:p>
            <a:pPr lvl="1"/>
            <a:r>
              <a:rPr kumimoji="1" lang="zh-CN" altLang="en-US" dirty="0">
                <a:solidFill>
                  <a:schemeClr val="tx1"/>
                </a:solidFill>
                <a:latin typeface="Songti SC" panose="02010600040101010101" pitchFamily="2" charset="-122"/>
                <a:ea typeface="Songti SC" panose="02010600040101010101" pitchFamily="2" charset="-122"/>
              </a:rPr>
              <a:t>信息损失严重</a:t>
            </a:r>
            <a:endParaRPr kumimoji="1" lang="en-US" altLang="zh-CN" dirty="0">
              <a:solidFill>
                <a:schemeClr val="tx1"/>
              </a:solidFill>
              <a:latin typeface="Songti SC" panose="02010600040101010101" pitchFamily="2" charset="-122"/>
              <a:ea typeface="Songti SC" panose="02010600040101010101" pitchFamily="2" charset="-122"/>
            </a:endParaRPr>
          </a:p>
          <a:p>
            <a:pPr lvl="1"/>
            <a:r>
              <a:rPr kumimoji="1" lang="zh-CN" altLang="en-US" dirty="0">
                <a:solidFill>
                  <a:schemeClr val="accent1"/>
                </a:solidFill>
                <a:latin typeface="Songti SC" panose="02010600040101010101" pitchFamily="2" charset="-122"/>
                <a:ea typeface="Songti SC" panose="02010600040101010101" pitchFamily="2" charset="-122"/>
              </a:rPr>
              <a:t>高精度量化</a:t>
            </a:r>
            <a:r>
              <a:rPr kumimoji="1" lang="en-US" altLang="zh-CN" dirty="0">
                <a:solidFill>
                  <a:schemeClr val="tx1"/>
                </a:solidFill>
                <a:latin typeface="Songti SC" panose="02010600040101010101" pitchFamily="2" charset="-122"/>
                <a:ea typeface="Songti SC" panose="02010600040101010101" pitchFamily="2" charset="-122"/>
              </a:rPr>
              <a:t>(16-bit/8-bit)</a:t>
            </a:r>
          </a:p>
        </p:txBody>
      </p:sp>
      <p:pic>
        <p:nvPicPr>
          <p:cNvPr id="10" name="图片 9">
            <a:extLst>
              <a:ext uri="{FF2B5EF4-FFF2-40B4-BE49-F238E27FC236}">
                <a16:creationId xmlns:a16="http://schemas.microsoft.com/office/drawing/2014/main" id="{9B58B389-86AB-7E09-B9E4-3B981F5B14B6}"/>
              </a:ext>
            </a:extLst>
          </p:cNvPr>
          <p:cNvPicPr>
            <a:picLocks noChangeAspect="1"/>
          </p:cNvPicPr>
          <p:nvPr/>
        </p:nvPicPr>
        <p:blipFill rotWithShape="1">
          <a:blip r:embed="rId4"/>
          <a:srcRect l="-1" r="65810"/>
          <a:stretch/>
        </p:blipFill>
        <p:spPr>
          <a:xfrm>
            <a:off x="1075351" y="2362520"/>
            <a:ext cx="1784425" cy="3116052"/>
          </a:xfrm>
          <a:prstGeom prst="rect">
            <a:avLst/>
          </a:prstGeom>
        </p:spPr>
      </p:pic>
      <p:pic>
        <p:nvPicPr>
          <p:cNvPr id="3" name="图片 2">
            <a:extLst>
              <a:ext uri="{FF2B5EF4-FFF2-40B4-BE49-F238E27FC236}">
                <a16:creationId xmlns:a16="http://schemas.microsoft.com/office/drawing/2014/main" id="{67AA7FFD-129F-4754-CFAF-296246733A6A}"/>
              </a:ext>
            </a:extLst>
          </p:cNvPr>
          <p:cNvPicPr>
            <a:picLocks noChangeAspect="1"/>
          </p:cNvPicPr>
          <p:nvPr/>
        </p:nvPicPr>
        <p:blipFill rotWithShape="1">
          <a:blip r:embed="rId4"/>
          <a:srcRect l="34191" b="50774"/>
          <a:stretch/>
        </p:blipFill>
        <p:spPr>
          <a:xfrm>
            <a:off x="2859777" y="2362520"/>
            <a:ext cx="3434720" cy="1533916"/>
          </a:xfrm>
          <a:prstGeom prst="rect">
            <a:avLst/>
          </a:prstGeom>
        </p:spPr>
      </p:pic>
    </p:spTree>
    <p:extLst>
      <p:ext uri="{BB962C8B-B14F-4D97-AF65-F5344CB8AC3E}">
        <p14:creationId xmlns:p14="http://schemas.microsoft.com/office/powerpoint/2010/main" val="739894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dirty="0">
                <a:latin typeface="Songti SC" panose="02010600040101010101" pitchFamily="2" charset="-122"/>
                <a:ea typeface="Songti SC" panose="02010600040101010101" pitchFamily="2" charset="-122"/>
              </a:rPr>
              <a:t>异常值感知量化架构</a:t>
            </a:r>
            <a:endParaRPr lang="zh-CN" altLang="en-US"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43</a:t>
            </a:fld>
            <a:endParaRPr lang="zh-CN" altLang="en-US" dirty="0">
              <a:latin typeface="Songti SC" panose="02010600040101010101" pitchFamily="2" charset="-122"/>
              <a:ea typeface="Songti SC" panose="02010600040101010101" pitchFamily="2" charset="-122"/>
            </a:endParaRPr>
          </a:p>
        </p:txBody>
      </p:sp>
      <p:sp>
        <p:nvSpPr>
          <p:cNvPr id="30" name="文本占位符 4">
            <a:extLst>
              <a:ext uri="{FF2B5EF4-FFF2-40B4-BE49-F238E27FC236}">
                <a16:creationId xmlns:a16="http://schemas.microsoft.com/office/drawing/2014/main" id="{AD523891-3325-2EE7-F4C7-CC2CF4E26BFF}"/>
              </a:ext>
            </a:extLst>
          </p:cNvPr>
          <p:cNvSpPr txBox="1">
            <a:spLocks/>
          </p:cNvSpPr>
          <p:nvPr/>
        </p:nvSpPr>
        <p:spPr>
          <a:xfrm>
            <a:off x="302834" y="1105735"/>
            <a:ext cx="11349318" cy="1037398"/>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600" dirty="0">
                <a:solidFill>
                  <a:srgbClr val="C00000"/>
                </a:solidFill>
                <a:latin typeface="Songti SC" panose="02010600040101010101" pitchFamily="2" charset="-122"/>
                <a:ea typeface="Songti SC" panose="02010600040101010101" pitchFamily="2" charset="-122"/>
              </a:rPr>
              <a:t> 异常值（</a:t>
            </a:r>
            <a:r>
              <a:rPr kumimoji="1" lang="en-US" altLang="zh-CN" sz="2600" dirty="0">
                <a:solidFill>
                  <a:srgbClr val="C00000"/>
                </a:solidFill>
                <a:latin typeface="Songti SC" panose="02010600040101010101" pitchFamily="2" charset="-122"/>
                <a:ea typeface="Songti SC" panose="02010600040101010101" pitchFamily="2" charset="-122"/>
              </a:rPr>
              <a:t>Outlier</a:t>
            </a:r>
            <a:r>
              <a:rPr kumimoji="1" lang="zh-CN" altLang="en-US" sz="2600" dirty="0">
                <a:solidFill>
                  <a:srgbClr val="C00000"/>
                </a:solidFill>
                <a:latin typeface="Songti SC" panose="02010600040101010101" pitchFamily="2" charset="-122"/>
                <a:ea typeface="Songti SC" panose="02010600040101010101" pitchFamily="2" charset="-122"/>
              </a:rPr>
              <a:t>）</a:t>
            </a:r>
            <a:r>
              <a:rPr kumimoji="1" lang="zh-CN" altLang="en-US" sz="2600" dirty="0">
                <a:solidFill>
                  <a:schemeClr val="tx1"/>
                </a:solidFill>
                <a:latin typeface="Songti SC" panose="02010600040101010101" pitchFamily="2" charset="-122"/>
                <a:ea typeface="Songti SC" panose="02010600040101010101" pitchFamily="2" charset="-122"/>
              </a:rPr>
              <a:t>感知架构</a:t>
            </a:r>
            <a:endParaRPr kumimoji="1" lang="en-US" altLang="zh-CN" sz="2600" dirty="0">
              <a:solidFill>
                <a:schemeClr val="tx1"/>
              </a:solidFill>
              <a:latin typeface="Songti SC" panose="02010600040101010101" pitchFamily="2" charset="-122"/>
              <a:ea typeface="Songti SC" panose="02010600040101010101" pitchFamily="2" charset="-122"/>
            </a:endParaRPr>
          </a:p>
        </p:txBody>
      </p:sp>
      <p:sp>
        <p:nvSpPr>
          <p:cNvPr id="8" name="文本框 7">
            <a:extLst>
              <a:ext uri="{FF2B5EF4-FFF2-40B4-BE49-F238E27FC236}">
                <a16:creationId xmlns:a16="http://schemas.microsoft.com/office/drawing/2014/main" id="{151E34EF-4F9B-D002-DB60-4831F7507D7D}"/>
              </a:ext>
            </a:extLst>
          </p:cNvPr>
          <p:cNvSpPr txBox="1"/>
          <p:nvPr/>
        </p:nvSpPr>
        <p:spPr>
          <a:xfrm>
            <a:off x="0" y="6497319"/>
            <a:ext cx="3486778" cy="307777"/>
          </a:xfrm>
          <a:prstGeom prst="rect">
            <a:avLst/>
          </a:prstGeom>
          <a:noFill/>
        </p:spPr>
        <p:txBody>
          <a:bodyPr wrap="square" rtlCol="0">
            <a:spAutoFit/>
          </a:bodyPr>
          <a:lstStyle/>
          <a:p>
            <a:r>
              <a:rPr kumimoji="1" lang="en-US" altLang="zh-CN" sz="1400" baseline="30000" dirty="0">
                <a:solidFill>
                  <a:schemeClr val="accent6"/>
                </a:solidFill>
                <a:latin typeface="Songti SC" panose="02010600040101010101" pitchFamily="2" charset="-122"/>
                <a:ea typeface="Songti SC" panose="02010600040101010101" pitchFamily="2" charset="-122"/>
              </a:rPr>
              <a:t>[1]</a:t>
            </a:r>
            <a:r>
              <a:rPr kumimoji="1" lang="en-US" altLang="zh-CN" sz="1400" dirty="0">
                <a:solidFill>
                  <a:schemeClr val="accent6"/>
                </a:solidFill>
                <a:latin typeface="Songti SC" panose="02010600040101010101" pitchFamily="2" charset="-122"/>
                <a:ea typeface="Songti SC" panose="02010600040101010101" pitchFamily="2" charset="-122"/>
              </a:rPr>
              <a:t>[LLM-Int8(),</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err="1">
                <a:solidFill>
                  <a:schemeClr val="accent6"/>
                </a:solidFill>
                <a:latin typeface="Songti SC" panose="02010600040101010101" pitchFamily="2" charset="-122"/>
                <a:ea typeface="Songti SC" panose="02010600040101010101" pitchFamily="2" charset="-122"/>
              </a:rPr>
              <a:t>Dettmers</a:t>
            </a:r>
            <a:r>
              <a:rPr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et</a:t>
            </a:r>
            <a:r>
              <a:rPr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al.</a:t>
            </a:r>
            <a:r>
              <a:rPr kumimoji="1" lang="en-US" altLang="zh-CN" sz="1400" dirty="0">
                <a:solidFill>
                  <a:schemeClr val="accent6"/>
                </a:solidFill>
                <a:latin typeface="Songti SC" panose="02010600040101010101" pitchFamily="2" charset="-122"/>
                <a:ea typeface="Songti SC" panose="02010600040101010101" pitchFamily="2" charset="-122"/>
              </a:rPr>
              <a:t>,</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i="0" dirty="0">
                <a:solidFill>
                  <a:schemeClr val="accent6"/>
                </a:solidFill>
                <a:effectLst/>
                <a:latin typeface="Songti SC" panose="02010600040101010101" pitchFamily="2" charset="-122"/>
                <a:ea typeface="Songti SC" panose="02010600040101010101" pitchFamily="2" charset="-122"/>
              </a:rPr>
              <a:t>2022</a:t>
            </a:r>
            <a:r>
              <a:rPr kumimoji="1" lang="en-US" altLang="zh-CN" sz="1400" dirty="0">
                <a:solidFill>
                  <a:schemeClr val="accent6"/>
                </a:solidFill>
                <a:latin typeface="Songti SC" panose="02010600040101010101" pitchFamily="2" charset="-122"/>
                <a:ea typeface="Songti SC" panose="02010600040101010101" pitchFamily="2" charset="-122"/>
              </a:rPr>
              <a:t>]</a:t>
            </a:r>
            <a:endParaRPr kumimoji="1" lang="zh-CN" altLang="en-US" sz="1400" dirty="0">
              <a:solidFill>
                <a:schemeClr val="accent6"/>
              </a:solidFill>
              <a:latin typeface="Songti SC" panose="02010600040101010101" pitchFamily="2" charset="-122"/>
              <a:ea typeface="Songti SC" panose="02010600040101010101" pitchFamily="2" charset="-122"/>
            </a:endParaRPr>
          </a:p>
        </p:txBody>
      </p:sp>
      <p:sp>
        <p:nvSpPr>
          <p:cNvPr id="7" name="文本占位符 4">
            <a:extLst>
              <a:ext uri="{FF2B5EF4-FFF2-40B4-BE49-F238E27FC236}">
                <a16:creationId xmlns:a16="http://schemas.microsoft.com/office/drawing/2014/main" id="{62FB22E4-1B13-4606-A435-17E17AE050B6}"/>
              </a:ext>
            </a:extLst>
          </p:cNvPr>
          <p:cNvSpPr txBox="1">
            <a:spLocks/>
          </p:cNvSpPr>
          <p:nvPr/>
        </p:nvSpPr>
        <p:spPr>
          <a:xfrm>
            <a:off x="6409931" y="2070545"/>
            <a:ext cx="4223601" cy="1475112"/>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rgbClr val="00B0F0"/>
                </a:solidFill>
                <a:latin typeface="Songti SC" panose="02010600040101010101" pitchFamily="2" charset="-122"/>
                <a:ea typeface="Songti SC" panose="02010600040101010101" pitchFamily="2" charset="-122"/>
              </a:rPr>
              <a:t>Naïve	</a:t>
            </a:r>
            <a:r>
              <a:rPr kumimoji="1" lang="zh-CN" altLang="en-US" dirty="0">
                <a:solidFill>
                  <a:srgbClr val="00B0F0"/>
                </a:solidFill>
                <a:latin typeface="Songti SC" panose="02010600040101010101" pitchFamily="2" charset="-122"/>
                <a:ea typeface="Songti SC" panose="02010600040101010101" pitchFamily="2" charset="-122"/>
              </a:rPr>
              <a:t> </a:t>
            </a:r>
            <a:r>
              <a:rPr kumimoji="1" lang="en-US" altLang="zh-CN" dirty="0">
                <a:solidFill>
                  <a:srgbClr val="00B0F0"/>
                </a:solidFill>
                <a:latin typeface="Songti SC" panose="02010600040101010101" pitchFamily="2" charset="-122"/>
                <a:ea typeface="Songti SC" panose="02010600040101010101" pitchFamily="2" charset="-122"/>
              </a:rPr>
              <a:t>Quantization</a:t>
            </a:r>
            <a:r>
              <a:rPr kumimoji="1" lang="zh-CN" altLang="en-US" dirty="0">
                <a:solidFill>
                  <a:srgbClr val="00B0F0"/>
                </a:solidFill>
                <a:latin typeface="Songti SC" panose="02010600040101010101" pitchFamily="2" charset="-122"/>
                <a:ea typeface="Songti SC" panose="02010600040101010101" pitchFamily="2" charset="-122"/>
              </a:rPr>
              <a:t> </a:t>
            </a:r>
            <a:r>
              <a:rPr kumimoji="1" lang="en-US" altLang="zh-CN" dirty="0">
                <a:solidFill>
                  <a:srgbClr val="00B0F0"/>
                </a:solidFill>
                <a:latin typeface="Songti SC" panose="02010600040101010101" pitchFamily="2" charset="-122"/>
                <a:ea typeface="Songti SC" panose="02010600040101010101" pitchFamily="2" charset="-122"/>
              </a:rPr>
              <a:t>(</a:t>
            </a:r>
            <a:r>
              <a:rPr kumimoji="1" lang="zh-CN" altLang="en-US" dirty="0">
                <a:solidFill>
                  <a:srgbClr val="00B0F0"/>
                </a:solidFill>
                <a:latin typeface="Songti SC" panose="02010600040101010101" pitchFamily="2" charset="-122"/>
                <a:ea typeface="Songti SC" panose="02010600040101010101" pitchFamily="2" charset="-122"/>
              </a:rPr>
              <a:t>简易量化</a:t>
            </a:r>
            <a:r>
              <a:rPr kumimoji="1" lang="en-US" altLang="zh-CN" dirty="0">
                <a:solidFill>
                  <a:srgbClr val="00B0F0"/>
                </a:solidFill>
                <a:latin typeface="Songti SC" panose="02010600040101010101" pitchFamily="2" charset="-122"/>
                <a:ea typeface="Songti SC" panose="02010600040101010101" pitchFamily="2" charset="-122"/>
              </a:rPr>
              <a:t>)</a:t>
            </a:r>
            <a:r>
              <a:rPr kumimoji="1" lang="en-US" altLang="zh-CN" sz="2000" dirty="0">
                <a:solidFill>
                  <a:schemeClr val="tx1"/>
                </a:solidFill>
                <a:latin typeface="Songti SC" panose="02010600040101010101" pitchFamily="2" charset="-122"/>
                <a:ea typeface="Songti SC" panose="02010600040101010101" pitchFamily="2" charset="-122"/>
              </a:rPr>
              <a:t>:</a:t>
            </a:r>
          </a:p>
          <a:p>
            <a:pPr lvl="1"/>
            <a:r>
              <a:rPr kumimoji="1" lang="zh-CN" altLang="en-US" dirty="0">
                <a:solidFill>
                  <a:schemeClr val="tx1"/>
                </a:solidFill>
                <a:latin typeface="Songti SC" panose="02010600040101010101" pitchFamily="2" charset="-122"/>
                <a:ea typeface="Songti SC" panose="02010600040101010101" pitchFamily="2" charset="-122"/>
              </a:rPr>
              <a:t>信息损失严重</a:t>
            </a:r>
            <a:endParaRPr kumimoji="1" lang="en-US" altLang="zh-CN" dirty="0">
              <a:solidFill>
                <a:schemeClr val="tx1"/>
              </a:solidFill>
              <a:latin typeface="Songti SC" panose="02010600040101010101" pitchFamily="2" charset="-122"/>
              <a:ea typeface="Songti SC" panose="02010600040101010101" pitchFamily="2" charset="-122"/>
            </a:endParaRPr>
          </a:p>
          <a:p>
            <a:pPr lvl="1"/>
            <a:r>
              <a:rPr kumimoji="1" lang="zh-CN" altLang="en-US" dirty="0">
                <a:solidFill>
                  <a:schemeClr val="accent1"/>
                </a:solidFill>
                <a:latin typeface="Songti SC" panose="02010600040101010101" pitchFamily="2" charset="-122"/>
                <a:ea typeface="Songti SC" panose="02010600040101010101" pitchFamily="2" charset="-122"/>
              </a:rPr>
              <a:t>高精度量化</a:t>
            </a:r>
            <a:r>
              <a:rPr kumimoji="1" lang="en-US" altLang="zh-CN" dirty="0">
                <a:solidFill>
                  <a:schemeClr val="tx1"/>
                </a:solidFill>
                <a:latin typeface="Songti SC" panose="02010600040101010101" pitchFamily="2" charset="-122"/>
                <a:ea typeface="Songti SC" panose="02010600040101010101" pitchFamily="2" charset="-122"/>
              </a:rPr>
              <a:t>(16-bit/8-bit)</a:t>
            </a:r>
          </a:p>
        </p:txBody>
      </p:sp>
      <p:sp>
        <p:nvSpPr>
          <p:cNvPr id="9" name="文本占位符 4">
            <a:extLst>
              <a:ext uri="{FF2B5EF4-FFF2-40B4-BE49-F238E27FC236}">
                <a16:creationId xmlns:a16="http://schemas.microsoft.com/office/drawing/2014/main" id="{1DC1E8E8-BC04-C8A3-3F89-AFBE96E8CA5C}"/>
              </a:ext>
            </a:extLst>
          </p:cNvPr>
          <p:cNvSpPr txBox="1">
            <a:spLocks/>
          </p:cNvSpPr>
          <p:nvPr/>
        </p:nvSpPr>
        <p:spPr>
          <a:xfrm>
            <a:off x="6409931" y="3726758"/>
            <a:ext cx="3937354" cy="2105608"/>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00B0F0"/>
                </a:solidFill>
                <a:latin typeface="Songti SC" panose="02010600040101010101" pitchFamily="2" charset="-122"/>
                <a:ea typeface="Songti SC" panose="02010600040101010101" pitchFamily="2" charset="-122"/>
              </a:rPr>
              <a:t>Outlier</a:t>
            </a:r>
            <a:r>
              <a:rPr kumimoji="1" lang="en-US" altLang="zh-CN" dirty="0">
                <a:solidFill>
                  <a:srgbClr val="00B0F0"/>
                </a:solidFill>
                <a:latin typeface="Songti SC" panose="02010600040101010101" pitchFamily="2" charset="-122"/>
                <a:ea typeface="Songti SC" panose="02010600040101010101" pitchFamily="2" charset="-122"/>
              </a:rPr>
              <a:t>-aware</a:t>
            </a:r>
            <a:r>
              <a:rPr kumimoji="1" lang="zh-CN" altLang="en-US" dirty="0">
                <a:solidFill>
                  <a:srgbClr val="00B0F0"/>
                </a:solidFill>
                <a:latin typeface="Songti SC" panose="02010600040101010101" pitchFamily="2" charset="-122"/>
                <a:ea typeface="Songti SC" panose="02010600040101010101" pitchFamily="2" charset="-122"/>
              </a:rPr>
              <a:t> </a:t>
            </a:r>
            <a:r>
              <a:rPr kumimoji="1" lang="en-US" altLang="zh-CN" dirty="0">
                <a:solidFill>
                  <a:srgbClr val="00B0F0"/>
                </a:solidFill>
                <a:latin typeface="Songti SC" panose="02010600040101010101" pitchFamily="2" charset="-122"/>
                <a:ea typeface="Songti SC" panose="02010600040101010101" pitchFamily="2" charset="-122"/>
              </a:rPr>
              <a:t>Architecture</a:t>
            </a:r>
            <a:r>
              <a:rPr kumimoji="1" lang="zh-CN" altLang="en-US" dirty="0">
                <a:solidFill>
                  <a:srgbClr val="00B0F0"/>
                </a:solidFill>
                <a:latin typeface="Songti SC" panose="02010600040101010101" pitchFamily="2" charset="-122"/>
                <a:ea typeface="Songti SC" panose="02010600040101010101" pitchFamily="2" charset="-122"/>
              </a:rPr>
              <a:t> （异常值感知架构）</a:t>
            </a:r>
            <a:r>
              <a:rPr kumimoji="1" lang="en-US" altLang="zh-CN" sz="2000" dirty="0">
                <a:solidFill>
                  <a:schemeClr val="tx1"/>
                </a:solidFill>
                <a:latin typeface="Songti SC" panose="02010600040101010101" pitchFamily="2" charset="-122"/>
                <a:ea typeface="Songti SC" panose="02010600040101010101" pitchFamily="2" charset="-122"/>
              </a:rPr>
              <a:t>:</a:t>
            </a:r>
            <a:r>
              <a:rPr kumimoji="1" lang="zh-CN" altLang="en-US" sz="2000" dirty="0">
                <a:solidFill>
                  <a:schemeClr val="tx1"/>
                </a:solidFill>
                <a:latin typeface="Songti SC" panose="02010600040101010101" pitchFamily="2" charset="-122"/>
                <a:ea typeface="Songti SC" panose="02010600040101010101" pitchFamily="2" charset="-122"/>
              </a:rPr>
              <a:t> </a:t>
            </a:r>
            <a:endParaRPr kumimoji="1" lang="en-US" altLang="zh-CN" sz="2000" dirty="0">
              <a:solidFill>
                <a:schemeClr val="tx1"/>
              </a:solidFill>
              <a:latin typeface="Songti SC" panose="02010600040101010101" pitchFamily="2" charset="-122"/>
              <a:ea typeface="Songti SC" panose="02010600040101010101" pitchFamily="2" charset="-122"/>
            </a:endParaRPr>
          </a:p>
          <a:p>
            <a:pPr lvl="1"/>
            <a:r>
              <a:rPr kumimoji="1" lang="zh-CN" altLang="en-US" dirty="0">
                <a:solidFill>
                  <a:schemeClr val="tx1"/>
                </a:solidFill>
                <a:latin typeface="Songti SC" panose="02010600040101010101" pitchFamily="2" charset="-122"/>
                <a:ea typeface="Songti SC" panose="02010600040101010101" pitchFamily="2" charset="-122"/>
              </a:rPr>
              <a:t>信息损失轻微</a:t>
            </a:r>
            <a:endParaRPr kumimoji="1" lang="en-US" altLang="zh-CN" dirty="0">
              <a:solidFill>
                <a:schemeClr val="tx1"/>
              </a:solidFill>
              <a:latin typeface="Songti SC" panose="02010600040101010101" pitchFamily="2" charset="-122"/>
              <a:ea typeface="Songti SC" panose="02010600040101010101" pitchFamily="2" charset="-122"/>
            </a:endParaRPr>
          </a:p>
          <a:p>
            <a:pPr lvl="1"/>
            <a:r>
              <a:rPr kumimoji="1" lang="zh-CN" altLang="en-US" dirty="0">
                <a:solidFill>
                  <a:srgbClr val="00B050"/>
                </a:solidFill>
                <a:latin typeface="Songti SC" panose="02010600040101010101" pitchFamily="2" charset="-122"/>
                <a:ea typeface="Songti SC" panose="02010600040101010101" pitchFamily="2" charset="-122"/>
              </a:rPr>
              <a:t>低精度量化</a:t>
            </a:r>
            <a:r>
              <a:rPr kumimoji="1" lang="en-US" altLang="zh-CN" dirty="0">
                <a:solidFill>
                  <a:srgbClr val="00B050"/>
                </a:solidFill>
                <a:latin typeface="Songti SC" panose="02010600040101010101" pitchFamily="2" charset="-122"/>
                <a:ea typeface="Songti SC" panose="02010600040101010101" pitchFamily="2" charset="-122"/>
              </a:rPr>
              <a:t>(4-bit)</a:t>
            </a:r>
            <a:endParaRPr kumimoji="1" lang="en-US" altLang="zh-CN" dirty="0">
              <a:solidFill>
                <a:schemeClr val="tx1"/>
              </a:solidFill>
              <a:latin typeface="Songti SC" panose="02010600040101010101" pitchFamily="2" charset="-122"/>
              <a:ea typeface="Songti SC" panose="02010600040101010101" pitchFamily="2" charset="-122"/>
            </a:endParaRPr>
          </a:p>
        </p:txBody>
      </p:sp>
      <p:pic>
        <p:nvPicPr>
          <p:cNvPr id="10" name="图片 9">
            <a:extLst>
              <a:ext uri="{FF2B5EF4-FFF2-40B4-BE49-F238E27FC236}">
                <a16:creationId xmlns:a16="http://schemas.microsoft.com/office/drawing/2014/main" id="{9B58B389-86AB-7E09-B9E4-3B981F5B14B6}"/>
              </a:ext>
            </a:extLst>
          </p:cNvPr>
          <p:cNvPicPr>
            <a:picLocks noChangeAspect="1"/>
          </p:cNvPicPr>
          <p:nvPr/>
        </p:nvPicPr>
        <p:blipFill>
          <a:blip r:embed="rId4"/>
          <a:stretch>
            <a:fillRect/>
          </a:stretch>
        </p:blipFill>
        <p:spPr>
          <a:xfrm>
            <a:off x="1075351" y="2362520"/>
            <a:ext cx="5219146" cy="3116052"/>
          </a:xfrm>
          <a:prstGeom prst="rect">
            <a:avLst/>
          </a:prstGeom>
        </p:spPr>
      </p:pic>
    </p:spTree>
    <p:extLst>
      <p:ext uri="{BB962C8B-B14F-4D97-AF65-F5344CB8AC3E}">
        <p14:creationId xmlns:p14="http://schemas.microsoft.com/office/powerpoint/2010/main" val="3567778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dirty="0">
                <a:latin typeface="Songti SC" panose="02010600040101010101" pitchFamily="2" charset="-122"/>
                <a:ea typeface="Songti SC" panose="02010600040101010101" pitchFamily="2" charset="-122"/>
              </a:rPr>
              <a:t>现有异常值感知量化架构的问题</a:t>
            </a:r>
            <a:endParaRPr lang="zh-CN" altLang="en-US"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44</a:t>
            </a:fld>
            <a:endParaRPr lang="zh-CN" altLang="en-US" dirty="0">
              <a:latin typeface="Songti SC" panose="02010600040101010101" pitchFamily="2" charset="-122"/>
              <a:ea typeface="Songti SC" panose="02010600040101010101" pitchFamily="2" charset="-122"/>
            </a:endParaRPr>
          </a:p>
        </p:txBody>
      </p:sp>
      <p:sp>
        <p:nvSpPr>
          <p:cNvPr id="5" name="文本框 4">
            <a:extLst>
              <a:ext uri="{FF2B5EF4-FFF2-40B4-BE49-F238E27FC236}">
                <a16:creationId xmlns:a16="http://schemas.microsoft.com/office/drawing/2014/main" id="{7663D14B-CD34-B9CD-B49A-2D51F7A8CBD2}"/>
              </a:ext>
            </a:extLst>
          </p:cNvPr>
          <p:cNvSpPr txBox="1"/>
          <p:nvPr/>
        </p:nvSpPr>
        <p:spPr>
          <a:xfrm>
            <a:off x="59900" y="6479230"/>
            <a:ext cx="2746695" cy="307777"/>
          </a:xfrm>
          <a:prstGeom prst="rect">
            <a:avLst/>
          </a:prstGeom>
          <a:noFill/>
        </p:spPr>
        <p:txBody>
          <a:bodyPr wrap="square" rtlCol="0">
            <a:spAutoFit/>
          </a:bodyPr>
          <a:lstStyle/>
          <a:p>
            <a:r>
              <a:rPr kumimoji="1" lang="en-US" altLang="zh-CN" sz="1400" dirty="0">
                <a:solidFill>
                  <a:schemeClr val="accent6"/>
                </a:solidFill>
                <a:latin typeface="Songti SC" panose="02010600040101010101" pitchFamily="2" charset="-122"/>
                <a:ea typeface="Songti SC" panose="02010600040101010101" pitchFamily="2" charset="-122"/>
              </a:rPr>
              <a:t>[GOBO,</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Zadeh et</a:t>
            </a:r>
            <a:r>
              <a:rPr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al.</a:t>
            </a:r>
            <a:r>
              <a:rPr kumimoji="1" lang="en-US" altLang="zh-CN" sz="1400" dirty="0">
                <a:solidFill>
                  <a:schemeClr val="accent6"/>
                </a:solidFill>
                <a:latin typeface="Songti SC" panose="02010600040101010101" pitchFamily="2" charset="-122"/>
                <a:ea typeface="Songti SC" panose="02010600040101010101" pitchFamily="2" charset="-122"/>
              </a:rPr>
              <a:t>,</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i="0" dirty="0">
                <a:solidFill>
                  <a:schemeClr val="accent6"/>
                </a:solidFill>
                <a:effectLst/>
                <a:latin typeface="Songti SC" panose="02010600040101010101" pitchFamily="2" charset="-122"/>
                <a:ea typeface="Songti SC" panose="02010600040101010101" pitchFamily="2" charset="-122"/>
              </a:rPr>
              <a:t>2020</a:t>
            </a:r>
            <a:r>
              <a:rPr kumimoji="1" lang="en-US" altLang="zh-CN" sz="1400" dirty="0">
                <a:solidFill>
                  <a:schemeClr val="accent6"/>
                </a:solidFill>
                <a:latin typeface="Songti SC" panose="02010600040101010101" pitchFamily="2" charset="-122"/>
                <a:ea typeface="Songti SC" panose="02010600040101010101" pitchFamily="2" charset="-122"/>
              </a:rPr>
              <a:t>]</a:t>
            </a:r>
            <a:endParaRPr kumimoji="1" lang="zh-CN" altLang="en-US" sz="1400" dirty="0">
              <a:solidFill>
                <a:schemeClr val="accent6"/>
              </a:solidFill>
              <a:latin typeface="Songti SC" panose="02010600040101010101" pitchFamily="2" charset="-122"/>
              <a:ea typeface="Songti SC" panose="02010600040101010101" pitchFamily="2" charset="-122"/>
            </a:endParaRPr>
          </a:p>
        </p:txBody>
      </p:sp>
      <p:sp>
        <p:nvSpPr>
          <p:cNvPr id="33" name="文本框 32">
            <a:extLst>
              <a:ext uri="{FF2B5EF4-FFF2-40B4-BE49-F238E27FC236}">
                <a16:creationId xmlns:a16="http://schemas.microsoft.com/office/drawing/2014/main" id="{6CED212A-E2B5-327D-A4B2-3B54702913B5}"/>
              </a:ext>
            </a:extLst>
          </p:cNvPr>
          <p:cNvSpPr txBox="1"/>
          <p:nvPr/>
        </p:nvSpPr>
        <p:spPr>
          <a:xfrm>
            <a:off x="2360027" y="6479229"/>
            <a:ext cx="3457305" cy="307777"/>
          </a:xfrm>
          <a:prstGeom prst="rect">
            <a:avLst/>
          </a:prstGeom>
          <a:noFill/>
        </p:spPr>
        <p:txBody>
          <a:bodyPr wrap="square" rtlCol="0">
            <a:spAutoFit/>
          </a:bodyPr>
          <a:lstStyle/>
          <a:p>
            <a:r>
              <a:rPr kumimoji="1" lang="en-US" altLang="zh-CN" sz="1400" dirty="0">
                <a:solidFill>
                  <a:schemeClr val="accent6"/>
                </a:solidFill>
                <a:latin typeface="Songti SC" panose="02010600040101010101" pitchFamily="2" charset="-122"/>
                <a:ea typeface="Songti SC" panose="02010600040101010101" pitchFamily="2" charset="-122"/>
              </a:rPr>
              <a:t>[</a:t>
            </a:r>
            <a:r>
              <a:rPr kumimoji="1" lang="en-US" altLang="zh-CN" sz="1400" dirty="0" err="1">
                <a:solidFill>
                  <a:schemeClr val="accent6"/>
                </a:solidFill>
                <a:latin typeface="Songti SC" panose="02010600040101010101" pitchFamily="2" charset="-122"/>
                <a:ea typeface="Songti SC" panose="02010600040101010101" pitchFamily="2" charset="-122"/>
              </a:rPr>
              <a:t>OLAccel</a:t>
            </a:r>
            <a:r>
              <a:rPr kumimoji="1" lang="en-US" altLang="zh-CN" sz="1400" dirty="0">
                <a:solidFill>
                  <a:schemeClr val="accent6"/>
                </a:solidFill>
                <a:latin typeface="Songti SC" panose="02010600040101010101" pitchFamily="2" charset="-122"/>
                <a:ea typeface="Songti SC" panose="02010600040101010101" pitchFamily="2" charset="-122"/>
              </a:rPr>
              <a:t>,</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Park et</a:t>
            </a:r>
            <a:r>
              <a:rPr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al.</a:t>
            </a:r>
            <a:r>
              <a:rPr kumimoji="1" lang="en-US" altLang="zh-CN" sz="1400" dirty="0">
                <a:solidFill>
                  <a:schemeClr val="accent6"/>
                </a:solidFill>
                <a:latin typeface="Songti SC" panose="02010600040101010101" pitchFamily="2" charset="-122"/>
                <a:ea typeface="Songti SC" panose="02010600040101010101" pitchFamily="2" charset="-122"/>
              </a:rPr>
              <a:t>,</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i="0" dirty="0">
                <a:solidFill>
                  <a:schemeClr val="accent6"/>
                </a:solidFill>
                <a:effectLst/>
                <a:latin typeface="Songti SC" panose="02010600040101010101" pitchFamily="2" charset="-122"/>
                <a:ea typeface="Songti SC" panose="02010600040101010101" pitchFamily="2" charset="-122"/>
              </a:rPr>
              <a:t>2018</a:t>
            </a:r>
            <a:r>
              <a:rPr kumimoji="1" lang="en-US" altLang="zh-CN" sz="1400" dirty="0">
                <a:solidFill>
                  <a:schemeClr val="accent6"/>
                </a:solidFill>
                <a:latin typeface="Songti SC" panose="02010600040101010101" pitchFamily="2" charset="-122"/>
                <a:ea typeface="Songti SC" panose="02010600040101010101" pitchFamily="2" charset="-122"/>
              </a:rPr>
              <a:t>]</a:t>
            </a:r>
            <a:endParaRPr kumimoji="1" lang="zh-CN" altLang="en-US" sz="1400" dirty="0">
              <a:solidFill>
                <a:schemeClr val="accent6"/>
              </a:solidFill>
              <a:latin typeface="Songti SC" panose="02010600040101010101" pitchFamily="2" charset="-122"/>
              <a:ea typeface="Songti SC" panose="02010600040101010101" pitchFamily="2" charset="-122"/>
            </a:endParaRPr>
          </a:p>
        </p:txBody>
      </p:sp>
      <p:sp>
        <p:nvSpPr>
          <p:cNvPr id="106" name="文本框 105">
            <a:extLst>
              <a:ext uri="{FF2B5EF4-FFF2-40B4-BE49-F238E27FC236}">
                <a16:creationId xmlns:a16="http://schemas.microsoft.com/office/drawing/2014/main" id="{D52F58E2-8BB7-F3E4-74A8-6A89E509B094}"/>
              </a:ext>
            </a:extLst>
          </p:cNvPr>
          <p:cNvSpPr txBox="1"/>
          <p:nvPr/>
        </p:nvSpPr>
        <p:spPr>
          <a:xfrm>
            <a:off x="2502655" y="2869531"/>
            <a:ext cx="2355709" cy="369332"/>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①</a:t>
            </a:r>
            <a:r>
              <a:rPr kumimoji="1" lang="zh-CN" altLang="en-US" dirty="0">
                <a:latin typeface="Songti SC" panose="02010600040101010101" pitchFamily="2" charset="-122"/>
                <a:ea typeface="Songti SC" panose="02010600040101010101" pitchFamily="2" charset="-122"/>
              </a:rPr>
              <a:t> </a:t>
            </a:r>
            <a:r>
              <a:rPr kumimoji="1" lang="en-US" altLang="zh-CN" dirty="0">
                <a:solidFill>
                  <a:schemeClr val="accent1"/>
                </a:solidFill>
                <a:latin typeface="Songti SC" panose="02010600040101010101" pitchFamily="2" charset="-122"/>
                <a:ea typeface="Songti SC" panose="02010600040101010101" pitchFamily="2" charset="-122"/>
              </a:rPr>
              <a:t>Outlier</a:t>
            </a:r>
            <a:r>
              <a:rPr kumimoji="1" lang="zh-CN" altLang="en-US" dirty="0">
                <a:latin typeface="Songti SC" panose="02010600040101010101" pitchFamily="2" charset="-122"/>
                <a:ea typeface="Songti SC" panose="02010600040101010101" pitchFamily="2" charset="-122"/>
              </a:rPr>
              <a:t> </a:t>
            </a:r>
            <a:r>
              <a:rPr kumimoji="1" lang="en-US" altLang="zh-CN" dirty="0">
                <a:solidFill>
                  <a:schemeClr val="accent1"/>
                </a:solidFill>
                <a:latin typeface="Songti SC" panose="02010600040101010101" pitchFamily="2" charset="-122"/>
                <a:ea typeface="Songti SC" panose="02010600040101010101" pitchFamily="2" charset="-122"/>
              </a:rPr>
              <a:t>Splitting</a:t>
            </a:r>
            <a:endParaRPr kumimoji="1" lang="zh-CN" altLang="en-US" dirty="0">
              <a:solidFill>
                <a:schemeClr val="tx2"/>
              </a:solidFill>
              <a:latin typeface="Songti SC" panose="02010600040101010101" pitchFamily="2" charset="-122"/>
              <a:ea typeface="Songti SC" panose="02010600040101010101" pitchFamily="2" charset="-122"/>
            </a:endParaRPr>
          </a:p>
        </p:txBody>
      </p:sp>
      <p:cxnSp>
        <p:nvCxnSpPr>
          <p:cNvPr id="108" name="直线箭头连接符 107">
            <a:extLst>
              <a:ext uri="{FF2B5EF4-FFF2-40B4-BE49-F238E27FC236}">
                <a16:creationId xmlns:a16="http://schemas.microsoft.com/office/drawing/2014/main" id="{38530E8F-1628-BD16-F6F4-F639A24A7F61}"/>
              </a:ext>
            </a:extLst>
          </p:cNvPr>
          <p:cNvCxnSpPr>
            <a:cxnSpLocks/>
            <a:stCxn id="7" idx="2"/>
          </p:cNvCxnSpPr>
          <p:nvPr/>
        </p:nvCxnSpPr>
        <p:spPr>
          <a:xfrm flipH="1">
            <a:off x="1487105" y="3770527"/>
            <a:ext cx="1" cy="9583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DA5239BF-A433-FB0B-251E-01938421DE0D}"/>
              </a:ext>
            </a:extLst>
          </p:cNvPr>
          <p:cNvCxnSpPr>
            <a:cxnSpLocks/>
          </p:cNvCxnSpPr>
          <p:nvPr/>
        </p:nvCxnSpPr>
        <p:spPr>
          <a:xfrm>
            <a:off x="3243939" y="3295968"/>
            <a:ext cx="5663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350D9447-CCEA-98CF-9D4F-E85BDF09AB40}"/>
              </a:ext>
            </a:extLst>
          </p:cNvPr>
          <p:cNvSpPr txBox="1"/>
          <p:nvPr/>
        </p:nvSpPr>
        <p:spPr>
          <a:xfrm>
            <a:off x="3450369" y="5617971"/>
            <a:ext cx="3123064" cy="646331"/>
          </a:xfrm>
          <a:prstGeom prst="rect">
            <a:avLst/>
          </a:prstGeom>
          <a:noFill/>
        </p:spPr>
        <p:txBody>
          <a:bodyPr wrap="square" rtlCol="0">
            <a:spAutoFit/>
          </a:bodyPr>
          <a:lstStyle/>
          <a:p>
            <a:pPr algn="ctr"/>
            <a:r>
              <a:rPr kumimoji="1" lang="en-US" altLang="zh-CN" dirty="0">
                <a:latin typeface="Songti SC" panose="02010600040101010101" pitchFamily="2" charset="-122"/>
                <a:ea typeface="Songti SC" panose="02010600040101010101" pitchFamily="2" charset="-122"/>
              </a:rPr>
              <a:t>②</a:t>
            </a:r>
            <a:r>
              <a:rPr kumimoji="1" lang="zh-CN" altLang="en-US" dirty="0">
                <a:latin typeface="Songti SC" panose="02010600040101010101" pitchFamily="2" charset="-122"/>
                <a:ea typeface="Songti SC" panose="02010600040101010101" pitchFamily="2" charset="-122"/>
              </a:rPr>
              <a:t> </a:t>
            </a:r>
            <a:r>
              <a:rPr kumimoji="1" lang="en-US" altLang="zh-CN" dirty="0">
                <a:solidFill>
                  <a:schemeClr val="accent1"/>
                </a:solidFill>
                <a:latin typeface="Songti SC" panose="02010600040101010101" pitchFamily="2" charset="-122"/>
                <a:ea typeface="Songti SC" panose="02010600040101010101" pitchFamily="2" charset="-122"/>
              </a:rPr>
              <a:t>Sparse Encoding</a:t>
            </a:r>
            <a:endParaRPr kumimoji="1" lang="en-US" altLang="zh-CN" dirty="0">
              <a:latin typeface="Songti SC" panose="02010600040101010101" pitchFamily="2" charset="-122"/>
              <a:ea typeface="Songti SC" panose="02010600040101010101" pitchFamily="2" charset="-122"/>
            </a:endParaRPr>
          </a:p>
          <a:p>
            <a:pPr algn="ctr"/>
            <a:r>
              <a:rPr kumimoji="1" lang="en-US" altLang="zh-CN" dirty="0">
                <a:latin typeface="Songti SC" panose="02010600040101010101" pitchFamily="2" charset="-122"/>
                <a:ea typeface="Songti SC" panose="02010600040101010101" pitchFamily="2" charset="-122"/>
              </a:rPr>
              <a:t>E.g.,</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CSC,</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CSR,</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and</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bitmap.</a:t>
            </a:r>
            <a:endParaRPr kumimoji="1" lang="zh-CN" altLang="en-US" dirty="0">
              <a:latin typeface="Songti SC" panose="02010600040101010101" pitchFamily="2" charset="-122"/>
              <a:ea typeface="Songti SC" panose="02010600040101010101" pitchFamily="2" charset="-122"/>
            </a:endParaRPr>
          </a:p>
        </p:txBody>
      </p:sp>
      <p:sp>
        <p:nvSpPr>
          <p:cNvPr id="172" name="文本框 171">
            <a:extLst>
              <a:ext uri="{FF2B5EF4-FFF2-40B4-BE49-F238E27FC236}">
                <a16:creationId xmlns:a16="http://schemas.microsoft.com/office/drawing/2014/main" id="{9544DFB3-4D7A-060A-2B44-04CCA2B34CEA}"/>
              </a:ext>
            </a:extLst>
          </p:cNvPr>
          <p:cNvSpPr txBox="1"/>
          <p:nvPr/>
        </p:nvSpPr>
        <p:spPr>
          <a:xfrm>
            <a:off x="992671" y="5647147"/>
            <a:ext cx="1412216" cy="369332"/>
          </a:xfrm>
          <a:prstGeom prst="rect">
            <a:avLst/>
          </a:prstGeom>
          <a:noFill/>
        </p:spPr>
        <p:txBody>
          <a:bodyPr wrap="square" rtlCol="0">
            <a:spAutoFit/>
          </a:bodyPr>
          <a:lstStyle/>
          <a:p>
            <a:r>
              <a:rPr kumimoji="1" lang="zh-CN" altLang="en-US" dirty="0">
                <a:solidFill>
                  <a:schemeClr val="accent1"/>
                </a:solidFill>
                <a:latin typeface="Songti SC" panose="02010600040101010101" pitchFamily="2" charset="-122"/>
                <a:ea typeface="Songti SC" panose="02010600040101010101" pitchFamily="2" charset="-122"/>
              </a:rPr>
              <a:t>非对齐</a:t>
            </a:r>
            <a:r>
              <a:rPr kumimoji="1" lang="en-US" altLang="zh-CN" dirty="0">
                <a:solidFill>
                  <a:schemeClr val="accent1"/>
                </a:solidFill>
                <a:latin typeface="Songti SC" panose="02010600040101010101" pitchFamily="2" charset="-122"/>
                <a:ea typeface="Songti SC" panose="02010600040101010101" pitchFamily="2" charset="-122"/>
              </a:rPr>
              <a:t>!</a:t>
            </a:r>
            <a:endParaRPr kumimoji="1" lang="zh-CN" altLang="en-US" dirty="0">
              <a:solidFill>
                <a:schemeClr val="accent1"/>
              </a:solidFill>
              <a:latin typeface="Songti SC" panose="02010600040101010101" pitchFamily="2" charset="-122"/>
              <a:ea typeface="Songti SC" panose="02010600040101010101" pitchFamily="2" charset="-122"/>
            </a:endParaRPr>
          </a:p>
        </p:txBody>
      </p:sp>
      <p:pic>
        <p:nvPicPr>
          <p:cNvPr id="173" name="图形 172" descr="警告">
            <a:extLst>
              <a:ext uri="{FF2B5EF4-FFF2-40B4-BE49-F238E27FC236}">
                <a16:creationId xmlns:a16="http://schemas.microsoft.com/office/drawing/2014/main" id="{3B3FFBA3-1D00-B6CC-81D7-D326896F17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4894" y="5677924"/>
            <a:ext cx="307777" cy="307777"/>
          </a:xfrm>
          <a:prstGeom prst="rect">
            <a:avLst/>
          </a:prstGeom>
        </p:spPr>
      </p:pic>
      <p:sp>
        <p:nvSpPr>
          <p:cNvPr id="24" name="文本框 23">
            <a:extLst>
              <a:ext uri="{FF2B5EF4-FFF2-40B4-BE49-F238E27FC236}">
                <a16:creationId xmlns:a16="http://schemas.microsoft.com/office/drawing/2014/main" id="{DAC1F944-6803-CD33-9CEE-0D302D710049}"/>
              </a:ext>
            </a:extLst>
          </p:cNvPr>
          <p:cNvSpPr txBox="1"/>
          <p:nvPr/>
        </p:nvSpPr>
        <p:spPr>
          <a:xfrm>
            <a:off x="4004694" y="1262595"/>
            <a:ext cx="1707339" cy="369332"/>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正常值：对齐</a:t>
            </a:r>
            <a:endParaRPr kumimoji="1" lang="zh-CN" altLang="en-US" dirty="0">
              <a:solidFill>
                <a:schemeClr val="tx2"/>
              </a:solidFill>
              <a:latin typeface="Songti SC" panose="02010600040101010101" pitchFamily="2" charset="-122"/>
              <a:ea typeface="Songti SC" panose="02010600040101010101" pitchFamily="2" charset="-122"/>
            </a:endParaRPr>
          </a:p>
        </p:txBody>
      </p:sp>
      <p:sp>
        <p:nvSpPr>
          <p:cNvPr id="25" name="文本框 24">
            <a:extLst>
              <a:ext uri="{FF2B5EF4-FFF2-40B4-BE49-F238E27FC236}">
                <a16:creationId xmlns:a16="http://schemas.microsoft.com/office/drawing/2014/main" id="{44DBEED3-3561-3127-71CC-88A37EAAC893}"/>
              </a:ext>
            </a:extLst>
          </p:cNvPr>
          <p:cNvSpPr txBox="1"/>
          <p:nvPr/>
        </p:nvSpPr>
        <p:spPr>
          <a:xfrm>
            <a:off x="8140548" y="5590814"/>
            <a:ext cx="2115757" cy="369332"/>
          </a:xfrm>
          <a:prstGeom prst="rect">
            <a:avLst/>
          </a:prstGeom>
          <a:noFill/>
        </p:spPr>
        <p:txBody>
          <a:bodyPr wrap="square" rtlCol="0">
            <a:spAutoFit/>
          </a:bodyPr>
          <a:lstStyle/>
          <a:p>
            <a:r>
              <a:rPr kumimoji="1" lang="zh-CN" altLang="en-US" dirty="0">
                <a:solidFill>
                  <a:schemeClr val="accent1"/>
                </a:solidFill>
                <a:latin typeface="Songti SC" panose="02010600040101010101" pitchFamily="2" charset="-122"/>
                <a:ea typeface="Songti SC" panose="02010600040101010101" pitchFamily="2" charset="-122"/>
              </a:rPr>
              <a:t>大量不规则访存</a:t>
            </a:r>
          </a:p>
        </p:txBody>
      </p:sp>
      <p:pic>
        <p:nvPicPr>
          <p:cNvPr id="26" name="图形 25" descr="警告">
            <a:extLst>
              <a:ext uri="{FF2B5EF4-FFF2-40B4-BE49-F238E27FC236}">
                <a16:creationId xmlns:a16="http://schemas.microsoft.com/office/drawing/2014/main" id="{B143C4B7-D50A-C671-68D0-4E709483EC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9005" y="5604627"/>
            <a:ext cx="307777" cy="307777"/>
          </a:xfrm>
          <a:prstGeom prst="rect">
            <a:avLst/>
          </a:prstGeom>
        </p:spPr>
      </p:pic>
      <p:pic>
        <p:nvPicPr>
          <p:cNvPr id="7" name="图片 6">
            <a:extLst>
              <a:ext uri="{FF2B5EF4-FFF2-40B4-BE49-F238E27FC236}">
                <a16:creationId xmlns:a16="http://schemas.microsoft.com/office/drawing/2014/main" id="{46DD079A-8D97-7EB7-060C-F9D03742D8D5}"/>
              </a:ext>
            </a:extLst>
          </p:cNvPr>
          <p:cNvPicPr>
            <a:picLocks noChangeAspect="1"/>
          </p:cNvPicPr>
          <p:nvPr/>
        </p:nvPicPr>
        <p:blipFill>
          <a:blip r:embed="rId6"/>
          <a:stretch>
            <a:fillRect/>
          </a:stretch>
        </p:blipFill>
        <p:spPr>
          <a:xfrm>
            <a:off x="552722" y="1530071"/>
            <a:ext cx="1868767" cy="2240456"/>
          </a:xfrm>
          <a:prstGeom prst="rect">
            <a:avLst/>
          </a:prstGeom>
        </p:spPr>
      </p:pic>
      <p:pic>
        <p:nvPicPr>
          <p:cNvPr id="8" name="图片 7">
            <a:extLst>
              <a:ext uri="{FF2B5EF4-FFF2-40B4-BE49-F238E27FC236}">
                <a16:creationId xmlns:a16="http://schemas.microsoft.com/office/drawing/2014/main" id="{09E90099-5CFC-C982-E1EA-2CDEFC4316F0}"/>
              </a:ext>
            </a:extLst>
          </p:cNvPr>
          <p:cNvPicPr>
            <a:picLocks noChangeAspect="1"/>
          </p:cNvPicPr>
          <p:nvPr/>
        </p:nvPicPr>
        <p:blipFill>
          <a:blip r:embed="rId7"/>
          <a:stretch>
            <a:fillRect/>
          </a:stretch>
        </p:blipFill>
        <p:spPr>
          <a:xfrm>
            <a:off x="407773" y="4357746"/>
            <a:ext cx="2516705" cy="1197989"/>
          </a:xfrm>
          <a:prstGeom prst="rect">
            <a:avLst/>
          </a:prstGeom>
        </p:spPr>
      </p:pic>
      <p:pic>
        <p:nvPicPr>
          <p:cNvPr id="10" name="图片 9">
            <a:extLst>
              <a:ext uri="{FF2B5EF4-FFF2-40B4-BE49-F238E27FC236}">
                <a16:creationId xmlns:a16="http://schemas.microsoft.com/office/drawing/2014/main" id="{C62AD378-F6F6-C005-5004-45E05634BE63}"/>
              </a:ext>
            </a:extLst>
          </p:cNvPr>
          <p:cNvPicPr>
            <a:picLocks noChangeAspect="1"/>
          </p:cNvPicPr>
          <p:nvPr/>
        </p:nvPicPr>
        <p:blipFill>
          <a:blip r:embed="rId8"/>
          <a:stretch>
            <a:fillRect/>
          </a:stretch>
        </p:blipFill>
        <p:spPr>
          <a:xfrm>
            <a:off x="3879410" y="1770749"/>
            <a:ext cx="1868767" cy="944766"/>
          </a:xfrm>
          <a:prstGeom prst="rect">
            <a:avLst/>
          </a:prstGeom>
        </p:spPr>
      </p:pic>
      <p:pic>
        <p:nvPicPr>
          <p:cNvPr id="11" name="图片 10">
            <a:extLst>
              <a:ext uri="{FF2B5EF4-FFF2-40B4-BE49-F238E27FC236}">
                <a16:creationId xmlns:a16="http://schemas.microsoft.com/office/drawing/2014/main" id="{708CB4A3-DC0E-FF21-B4FC-FA0259A03D02}"/>
              </a:ext>
            </a:extLst>
          </p:cNvPr>
          <p:cNvPicPr>
            <a:picLocks noChangeAspect="1"/>
          </p:cNvPicPr>
          <p:nvPr/>
        </p:nvPicPr>
        <p:blipFill>
          <a:blip r:embed="rId9"/>
          <a:stretch>
            <a:fillRect/>
          </a:stretch>
        </p:blipFill>
        <p:spPr>
          <a:xfrm>
            <a:off x="3680510" y="3709313"/>
            <a:ext cx="951116" cy="1608803"/>
          </a:xfrm>
          <a:prstGeom prst="rect">
            <a:avLst/>
          </a:prstGeom>
        </p:spPr>
      </p:pic>
      <p:pic>
        <p:nvPicPr>
          <p:cNvPr id="15" name="图片 14">
            <a:extLst>
              <a:ext uri="{FF2B5EF4-FFF2-40B4-BE49-F238E27FC236}">
                <a16:creationId xmlns:a16="http://schemas.microsoft.com/office/drawing/2014/main" id="{9C1CD875-D863-85C9-49EA-8C5CC38ECFBE}"/>
              </a:ext>
            </a:extLst>
          </p:cNvPr>
          <p:cNvPicPr>
            <a:picLocks noChangeAspect="1"/>
          </p:cNvPicPr>
          <p:nvPr/>
        </p:nvPicPr>
        <p:blipFill>
          <a:blip r:embed="rId10"/>
          <a:stretch>
            <a:fillRect/>
          </a:stretch>
        </p:blipFill>
        <p:spPr>
          <a:xfrm>
            <a:off x="5310832" y="3683978"/>
            <a:ext cx="640838" cy="1634138"/>
          </a:xfrm>
          <a:prstGeom prst="rect">
            <a:avLst/>
          </a:prstGeom>
        </p:spPr>
      </p:pic>
      <p:cxnSp>
        <p:nvCxnSpPr>
          <p:cNvPr id="16" name="直线箭头连接符 15">
            <a:extLst>
              <a:ext uri="{FF2B5EF4-FFF2-40B4-BE49-F238E27FC236}">
                <a16:creationId xmlns:a16="http://schemas.microsoft.com/office/drawing/2014/main" id="{D20C2A7C-40C0-3598-EDC9-2B775898F585}"/>
              </a:ext>
            </a:extLst>
          </p:cNvPr>
          <p:cNvCxnSpPr>
            <a:cxnSpLocks/>
          </p:cNvCxnSpPr>
          <p:nvPr/>
        </p:nvCxnSpPr>
        <p:spPr>
          <a:xfrm>
            <a:off x="4756480" y="4255546"/>
            <a:ext cx="569886"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6B8C923D-4325-B7DB-B047-512E04307F44}"/>
              </a:ext>
            </a:extLst>
          </p:cNvPr>
          <p:cNvCxnSpPr>
            <a:cxnSpLocks/>
          </p:cNvCxnSpPr>
          <p:nvPr/>
        </p:nvCxnSpPr>
        <p:spPr>
          <a:xfrm>
            <a:off x="4760855" y="4707890"/>
            <a:ext cx="565511"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2186E8F-B2BE-AC59-9ACB-EB13E4102B2F}"/>
              </a:ext>
            </a:extLst>
          </p:cNvPr>
          <p:cNvCxnSpPr>
            <a:cxnSpLocks/>
          </p:cNvCxnSpPr>
          <p:nvPr/>
        </p:nvCxnSpPr>
        <p:spPr>
          <a:xfrm>
            <a:off x="4772388" y="5132139"/>
            <a:ext cx="565511"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0928AE8-D31A-BA5C-3D24-6AC914A171F2}"/>
              </a:ext>
            </a:extLst>
          </p:cNvPr>
          <p:cNvPicPr>
            <a:picLocks noChangeAspect="1"/>
          </p:cNvPicPr>
          <p:nvPr/>
        </p:nvPicPr>
        <p:blipFill rotWithShape="1">
          <a:blip r:embed="rId11"/>
          <a:srcRect r="31177"/>
          <a:stretch/>
        </p:blipFill>
        <p:spPr>
          <a:xfrm>
            <a:off x="6685965" y="1354898"/>
            <a:ext cx="2975842" cy="3597348"/>
          </a:xfrm>
          <a:prstGeom prst="rect">
            <a:avLst/>
          </a:prstGeom>
        </p:spPr>
      </p:pic>
      <p:cxnSp>
        <p:nvCxnSpPr>
          <p:cNvPr id="30" name="直线箭头连接符 29">
            <a:extLst>
              <a:ext uri="{FF2B5EF4-FFF2-40B4-BE49-F238E27FC236}">
                <a16:creationId xmlns:a16="http://schemas.microsoft.com/office/drawing/2014/main" id="{C694876D-8C47-B354-3076-ACAC7D622553}"/>
              </a:ext>
            </a:extLst>
          </p:cNvPr>
          <p:cNvCxnSpPr>
            <a:cxnSpLocks/>
            <a:stCxn id="10" idx="3"/>
          </p:cNvCxnSpPr>
          <p:nvPr/>
        </p:nvCxnSpPr>
        <p:spPr>
          <a:xfrm>
            <a:off x="5748177" y="2243132"/>
            <a:ext cx="885003" cy="0"/>
          </a:xfrm>
          <a:prstGeom prst="straightConnector1">
            <a:avLst/>
          </a:prstGeom>
          <a:ln w="28575">
            <a:solidFill>
              <a:srgbClr val="92D050"/>
            </a:solidFill>
            <a:tailEnd type="triangle"/>
          </a:ln>
        </p:spPr>
        <p:style>
          <a:lnRef idx="3">
            <a:schemeClr val="accent1"/>
          </a:lnRef>
          <a:fillRef idx="0">
            <a:schemeClr val="accent1"/>
          </a:fillRef>
          <a:effectRef idx="2">
            <a:schemeClr val="accent1"/>
          </a:effectRef>
          <a:fontRef idx="minor">
            <a:schemeClr val="tx1"/>
          </a:fontRef>
        </p:style>
      </p:cxnSp>
      <p:sp>
        <p:nvSpPr>
          <p:cNvPr id="31" name="矩形 30">
            <a:extLst>
              <a:ext uri="{FF2B5EF4-FFF2-40B4-BE49-F238E27FC236}">
                <a16:creationId xmlns:a16="http://schemas.microsoft.com/office/drawing/2014/main" id="{BEDC7858-A83C-4D58-872C-89DA4C99693B}"/>
              </a:ext>
            </a:extLst>
          </p:cNvPr>
          <p:cNvSpPr/>
          <p:nvPr/>
        </p:nvSpPr>
        <p:spPr>
          <a:xfrm>
            <a:off x="6650538" y="1354897"/>
            <a:ext cx="2993911" cy="3601843"/>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cxnSp>
        <p:nvCxnSpPr>
          <p:cNvPr id="36" name="肘形连接符 35">
            <a:extLst>
              <a:ext uri="{FF2B5EF4-FFF2-40B4-BE49-F238E27FC236}">
                <a16:creationId xmlns:a16="http://schemas.microsoft.com/office/drawing/2014/main" id="{9A3FC68E-74CF-6CD7-89A2-939D1FFFFC71}"/>
              </a:ext>
            </a:extLst>
          </p:cNvPr>
          <p:cNvCxnSpPr>
            <a:cxnSpLocks/>
            <a:stCxn id="15" idx="3"/>
          </p:cNvCxnSpPr>
          <p:nvPr/>
        </p:nvCxnSpPr>
        <p:spPr>
          <a:xfrm>
            <a:off x="5951670" y="4501047"/>
            <a:ext cx="4377757" cy="455693"/>
          </a:xfrm>
          <a:prstGeom prst="bentConnector4">
            <a:avLst>
              <a:gd name="adj1" fmla="val 7651"/>
              <a:gd name="adj2" fmla="val 175925"/>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39" name="图片 38">
            <a:extLst>
              <a:ext uri="{FF2B5EF4-FFF2-40B4-BE49-F238E27FC236}">
                <a16:creationId xmlns:a16="http://schemas.microsoft.com/office/drawing/2014/main" id="{C8050B1C-1EDC-7E9E-B418-04F7B46B8578}"/>
              </a:ext>
            </a:extLst>
          </p:cNvPr>
          <p:cNvPicPr>
            <a:picLocks noChangeAspect="1"/>
          </p:cNvPicPr>
          <p:nvPr/>
        </p:nvPicPr>
        <p:blipFill rotWithShape="1">
          <a:blip r:embed="rId11"/>
          <a:srcRect l="71241" r="456"/>
          <a:stretch/>
        </p:blipFill>
        <p:spPr>
          <a:xfrm>
            <a:off x="9730946" y="1354898"/>
            <a:ext cx="1223785" cy="3597348"/>
          </a:xfrm>
          <a:prstGeom prst="rect">
            <a:avLst/>
          </a:prstGeom>
        </p:spPr>
      </p:pic>
      <p:sp>
        <p:nvSpPr>
          <p:cNvPr id="40" name="矩形 39">
            <a:extLst>
              <a:ext uri="{FF2B5EF4-FFF2-40B4-BE49-F238E27FC236}">
                <a16:creationId xmlns:a16="http://schemas.microsoft.com/office/drawing/2014/main" id="{E0CA8805-6E00-E2AC-E7CD-9FA1C9B6C190}"/>
              </a:ext>
            </a:extLst>
          </p:cNvPr>
          <p:cNvSpPr/>
          <p:nvPr/>
        </p:nvSpPr>
        <p:spPr>
          <a:xfrm>
            <a:off x="9686053" y="1354897"/>
            <a:ext cx="1286747" cy="3601843"/>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sp>
        <p:nvSpPr>
          <p:cNvPr id="3" name="禁止符 2">
            <a:extLst>
              <a:ext uri="{FF2B5EF4-FFF2-40B4-BE49-F238E27FC236}">
                <a16:creationId xmlns:a16="http://schemas.microsoft.com/office/drawing/2014/main" id="{7669E0AD-DF1E-7F52-09D4-C7DFA8F228A9}"/>
              </a:ext>
            </a:extLst>
          </p:cNvPr>
          <p:cNvSpPr/>
          <p:nvPr/>
        </p:nvSpPr>
        <p:spPr>
          <a:xfrm>
            <a:off x="1250710" y="3962619"/>
            <a:ext cx="442657" cy="442657"/>
          </a:xfrm>
          <a:prstGeom prst="noSmoking">
            <a:avLst>
              <a:gd name="adj" fmla="val 73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Songti SC" panose="02010600040101010101" pitchFamily="2" charset="-122"/>
              <a:ea typeface="Songti SC" panose="02010600040101010101" pitchFamily="2" charset="-122"/>
            </a:endParaRPr>
          </a:p>
        </p:txBody>
      </p:sp>
      <p:sp>
        <p:nvSpPr>
          <p:cNvPr id="32" name="文本框 31">
            <a:extLst>
              <a:ext uri="{FF2B5EF4-FFF2-40B4-BE49-F238E27FC236}">
                <a16:creationId xmlns:a16="http://schemas.microsoft.com/office/drawing/2014/main" id="{102AAD01-05AC-3D8E-0BDD-070E6C9A01EE}"/>
              </a:ext>
            </a:extLst>
          </p:cNvPr>
          <p:cNvSpPr txBox="1"/>
          <p:nvPr/>
        </p:nvSpPr>
        <p:spPr>
          <a:xfrm>
            <a:off x="3951927" y="3388587"/>
            <a:ext cx="1723732" cy="369332"/>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异常值：稀疏</a:t>
            </a:r>
            <a:endParaRPr kumimoji="1" lang="zh-CN" altLang="en-US" dirty="0">
              <a:solidFill>
                <a:schemeClr val="accent1"/>
              </a:solidFill>
              <a:latin typeface="Songti SC" panose="02010600040101010101" pitchFamily="2" charset="-122"/>
              <a:ea typeface="Songti SC" panose="02010600040101010101" pitchFamily="2" charset="-122"/>
            </a:endParaRPr>
          </a:p>
        </p:txBody>
      </p:sp>
      <p:sp>
        <p:nvSpPr>
          <p:cNvPr id="4" name="文本框 3">
            <a:extLst>
              <a:ext uri="{FF2B5EF4-FFF2-40B4-BE49-F238E27FC236}">
                <a16:creationId xmlns:a16="http://schemas.microsoft.com/office/drawing/2014/main" id="{733879AF-C645-FBF9-7643-B1258610FA71}"/>
              </a:ext>
            </a:extLst>
          </p:cNvPr>
          <p:cNvSpPr txBox="1"/>
          <p:nvPr/>
        </p:nvSpPr>
        <p:spPr>
          <a:xfrm>
            <a:off x="7462784" y="897854"/>
            <a:ext cx="1107996" cy="369332"/>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稠密架构</a:t>
            </a:r>
          </a:p>
        </p:txBody>
      </p:sp>
      <p:sp>
        <p:nvSpPr>
          <p:cNvPr id="9" name="文本框 8">
            <a:extLst>
              <a:ext uri="{FF2B5EF4-FFF2-40B4-BE49-F238E27FC236}">
                <a16:creationId xmlns:a16="http://schemas.microsoft.com/office/drawing/2014/main" id="{A83B2DD7-E5E2-F62B-3DA6-A33337BD44C7}"/>
              </a:ext>
            </a:extLst>
          </p:cNvPr>
          <p:cNvSpPr txBox="1"/>
          <p:nvPr/>
        </p:nvSpPr>
        <p:spPr>
          <a:xfrm>
            <a:off x="9788840" y="906065"/>
            <a:ext cx="1107996"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稀疏架构</a:t>
            </a:r>
          </a:p>
        </p:txBody>
      </p:sp>
    </p:spTree>
    <p:custDataLst>
      <p:tags r:id="rId1"/>
    </p:custDataLst>
    <p:extLst>
      <p:ext uri="{BB962C8B-B14F-4D97-AF65-F5344CB8AC3E}">
        <p14:creationId xmlns:p14="http://schemas.microsoft.com/office/powerpoint/2010/main" val="28548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up)">
                                      <p:cBhvr>
                                        <p:cTn id="7" dur="500"/>
                                        <p:tgtEl>
                                          <p:spTgt spid="172"/>
                                        </p:tgtEl>
                                      </p:cBhvr>
                                    </p:animEffect>
                                  </p:childTnLst>
                                </p:cTn>
                              </p:par>
                              <p:par>
                                <p:cTn id="8" presetID="22" presetClass="entr" presetSubtype="1"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wipe(up)">
                                      <p:cBhvr>
                                        <p:cTn id="10" dur="500"/>
                                        <p:tgtEl>
                                          <p:spTgt spid="17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wipe(left)">
                                      <p:cBhvr>
                                        <p:cTn id="15" dur="500"/>
                                        <p:tgtEl>
                                          <p:spTgt spid="106"/>
                                        </p:tgtEl>
                                      </p:cBhvr>
                                    </p:animEffect>
                                  </p:childTnLst>
                                </p:cTn>
                              </p:par>
                              <p:par>
                                <p:cTn id="16" presetID="22" presetClass="entr" presetSubtype="8" fill="hold" nodeType="withEffect">
                                  <p:stCondLst>
                                    <p:cond delay="0"/>
                                  </p:stCondLst>
                                  <p:childTnLst>
                                    <p:set>
                                      <p:cBhvr>
                                        <p:cTn id="17" dur="1" fill="hold">
                                          <p:stCondLst>
                                            <p:cond delay="0"/>
                                          </p:stCondLst>
                                        </p:cTn>
                                        <p:tgtEl>
                                          <p:spTgt spid="140"/>
                                        </p:tgtEl>
                                        <p:attrNameLst>
                                          <p:attrName>style.visibility</p:attrName>
                                        </p:attrNameLst>
                                      </p:cBhvr>
                                      <p:to>
                                        <p:strVal val="visible"/>
                                      </p:to>
                                    </p:set>
                                    <p:animEffect transition="in" filter="wipe(left)">
                                      <p:cBhvr>
                                        <p:cTn id="18" dur="500"/>
                                        <p:tgtEl>
                                          <p:spTgt spid="140"/>
                                        </p:tgtEl>
                                      </p:cBhvr>
                                    </p:animEffect>
                                  </p:childTnLst>
                                </p:cTn>
                              </p:par>
                              <p:par>
                                <p:cTn id="19" presetID="2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0"/>
                                        </p:tgtEl>
                                        <p:attrNameLst>
                                          <p:attrName>style.visibility</p:attrName>
                                        </p:attrNameLst>
                                      </p:cBhvr>
                                      <p:to>
                                        <p:strVal val="visible"/>
                                      </p:to>
                                    </p:set>
                                    <p:animEffect transition="in" filter="wipe(left)">
                                      <p:cBhvr>
                                        <p:cTn id="35" dur="500"/>
                                        <p:tgtEl>
                                          <p:spTgt spid="160"/>
                                        </p:tgtEl>
                                      </p:cBhvr>
                                    </p:animEffect>
                                  </p:childTnLst>
                                </p:cTn>
                              </p:par>
                              <p:par>
                                <p:cTn id="36" presetID="22" presetClass="entr" presetSubtype="8"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par>
                                <p:cTn id="45" presetID="22" presetClass="entr" presetSubtype="8"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down)">
                                      <p:cBhvr>
                                        <p:cTn id="58" dur="500"/>
                                        <p:tgtEl>
                                          <p:spTgt spid="4"/>
                                        </p:tgtEl>
                                      </p:cBhvr>
                                    </p:animEffect>
                                  </p:childTnLst>
                                </p:cTn>
                              </p:par>
                              <p:par>
                                <p:cTn id="59" presetID="22" presetClass="entr" presetSubtype="8"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left)">
                                      <p:cBhvr>
                                        <p:cTn id="66" dur="500"/>
                                        <p:tgtEl>
                                          <p:spTgt spid="3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par>
                                <p:cTn id="76" presetID="22" presetClass="entr" presetSubtype="8"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par>
                                <p:cTn id="79" presetID="22" presetClass="entr" presetSubtype="8"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left)">
                                      <p:cBhvr>
                                        <p:cTn id="8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60" grpId="0"/>
      <p:bldP spid="172" grpId="0"/>
      <p:bldP spid="24" grpId="0"/>
      <p:bldP spid="25" grpId="0"/>
      <p:bldP spid="31" grpId="0" animBg="1"/>
      <p:bldP spid="40" grpId="0" animBg="1"/>
      <p:bldP spid="32" grpId="0"/>
      <p:bldP spid="4"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dirty="0">
                <a:latin typeface="Songti SC" panose="02010600040101010101" pitchFamily="2" charset="-122"/>
                <a:ea typeface="Songti SC" panose="02010600040101010101" pitchFamily="2" charset="-122"/>
              </a:rPr>
              <a:t>异常值感知架构开销较大</a:t>
            </a:r>
            <a:endParaRPr lang="zh-CN" altLang="en-US"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45</a:t>
            </a:fld>
            <a:endParaRPr lang="zh-CN" altLang="en-US" dirty="0">
              <a:latin typeface="Songti SC" panose="02010600040101010101" pitchFamily="2" charset="-122"/>
              <a:ea typeface="Songti SC" panose="02010600040101010101" pitchFamily="2" charset="-122"/>
            </a:endParaRPr>
          </a:p>
        </p:txBody>
      </p:sp>
      <p:pic>
        <p:nvPicPr>
          <p:cNvPr id="12" name="图片 11">
            <a:extLst>
              <a:ext uri="{FF2B5EF4-FFF2-40B4-BE49-F238E27FC236}">
                <a16:creationId xmlns:a16="http://schemas.microsoft.com/office/drawing/2014/main" id="{38A6C03B-6BBE-8207-1146-A94BCB3A214E}"/>
              </a:ext>
            </a:extLst>
          </p:cNvPr>
          <p:cNvPicPr>
            <a:picLocks noChangeAspect="1"/>
          </p:cNvPicPr>
          <p:nvPr/>
        </p:nvPicPr>
        <p:blipFill>
          <a:blip r:embed="rId4"/>
          <a:stretch>
            <a:fillRect/>
          </a:stretch>
        </p:blipFill>
        <p:spPr>
          <a:xfrm>
            <a:off x="442416" y="1484509"/>
            <a:ext cx="11190098" cy="3329813"/>
          </a:xfrm>
          <a:prstGeom prst="rect">
            <a:avLst/>
          </a:prstGeom>
        </p:spPr>
      </p:pic>
      <p:sp>
        <p:nvSpPr>
          <p:cNvPr id="13" name="文本占位符 4">
            <a:extLst>
              <a:ext uri="{FF2B5EF4-FFF2-40B4-BE49-F238E27FC236}">
                <a16:creationId xmlns:a16="http://schemas.microsoft.com/office/drawing/2014/main" id="{48141782-8321-3638-0886-90880EC72720}"/>
              </a:ext>
            </a:extLst>
          </p:cNvPr>
          <p:cNvSpPr txBox="1">
            <a:spLocks/>
          </p:cNvSpPr>
          <p:nvPr/>
        </p:nvSpPr>
        <p:spPr>
          <a:xfrm>
            <a:off x="1837013" y="5340904"/>
            <a:ext cx="8630820" cy="611743"/>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a:solidFill>
                  <a:schemeClr val="tx1"/>
                </a:solidFill>
                <a:latin typeface="Songti SC" panose="02010600040101010101" pitchFamily="2" charset="-122"/>
                <a:ea typeface="Songti SC" panose="02010600040101010101" pitchFamily="2" charset="-122"/>
              </a:rPr>
              <a:t> 现有架构将异常值和正常值分离式处理，开销较大</a:t>
            </a:r>
            <a:endParaRPr kumimoji="1" lang="zh-CN" altLang="en-US" sz="2800" dirty="0">
              <a:solidFill>
                <a:srgbClr val="C00000"/>
              </a:solidFill>
              <a:latin typeface="Songti SC" panose="02010600040101010101" pitchFamily="2" charset="-122"/>
              <a:ea typeface="Songti SC" panose="02010600040101010101" pitchFamily="2" charset="-122"/>
            </a:endParaRPr>
          </a:p>
        </p:txBody>
      </p:sp>
    </p:spTree>
    <p:custDataLst>
      <p:tags r:id="rId1"/>
    </p:custDataLst>
    <p:extLst>
      <p:ext uri="{BB962C8B-B14F-4D97-AF65-F5344CB8AC3E}">
        <p14:creationId xmlns:p14="http://schemas.microsoft.com/office/powerpoint/2010/main" val="2863806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zh-CN" altLang="en-US" sz="3200" dirty="0">
                <a:latin typeface="Songti SC" panose="02010600040101010101" pitchFamily="2" charset="-122"/>
                <a:ea typeface="Songti SC" panose="02010600040101010101" pitchFamily="2" charset="-122"/>
              </a:rPr>
              <a:t>异常值感知架构带来的挑战</a:t>
            </a:r>
            <a:endParaRPr lang="zh-CN" altLang="en-US"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46</a:t>
            </a:fld>
            <a:endParaRPr lang="zh-CN" altLang="en-US" dirty="0">
              <a:latin typeface="Songti SC" panose="02010600040101010101" pitchFamily="2" charset="-122"/>
              <a:ea typeface="Songti SC" panose="02010600040101010101" pitchFamily="2" charset="-122"/>
            </a:endParaRPr>
          </a:p>
        </p:txBody>
      </p:sp>
      <p:sp>
        <p:nvSpPr>
          <p:cNvPr id="3" name="文本占位符 4">
            <a:extLst>
              <a:ext uri="{FF2B5EF4-FFF2-40B4-BE49-F238E27FC236}">
                <a16:creationId xmlns:a16="http://schemas.microsoft.com/office/drawing/2014/main" id="{231AE501-C4B3-1AFB-ED47-9B42827F07B6}"/>
              </a:ext>
            </a:extLst>
          </p:cNvPr>
          <p:cNvSpPr txBox="1">
            <a:spLocks/>
          </p:cNvSpPr>
          <p:nvPr/>
        </p:nvSpPr>
        <p:spPr>
          <a:xfrm>
            <a:off x="537883" y="1508283"/>
            <a:ext cx="7912781" cy="3446157"/>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kumimoji="1" lang="zh-CN" altLang="en-US" sz="2400" dirty="0">
                <a:solidFill>
                  <a:schemeClr val="tx1"/>
                </a:solidFill>
                <a:latin typeface="Songti SC" panose="02010600040101010101" pitchFamily="2" charset="-122"/>
                <a:ea typeface="Songti SC" panose="02010600040101010101" pitchFamily="2" charset="-122"/>
              </a:rPr>
              <a:t>正常值和异常值分别进行处理导致较大的开销</a:t>
            </a:r>
            <a:r>
              <a:rPr kumimoji="1" lang="en-US" altLang="zh-CN" sz="2400" dirty="0">
                <a:solidFill>
                  <a:schemeClr val="tx1"/>
                </a:solidFill>
                <a:latin typeface="Songti SC" panose="02010600040101010101" pitchFamily="2" charset="-122"/>
                <a:ea typeface="Songti SC" panose="02010600040101010101" pitchFamily="2" charset="-122"/>
              </a:rPr>
              <a:t> </a:t>
            </a:r>
          </a:p>
          <a:p>
            <a:pPr lvl="1"/>
            <a:endParaRPr kumimoji="1" lang="en-US" altLang="zh-CN" sz="2400" dirty="0">
              <a:solidFill>
                <a:schemeClr val="tx1"/>
              </a:solidFill>
              <a:latin typeface="Songti SC" panose="02010600040101010101" pitchFamily="2" charset="-122"/>
              <a:ea typeface="Songti SC" panose="02010600040101010101" pitchFamily="2" charset="-122"/>
            </a:endParaRPr>
          </a:p>
          <a:p>
            <a:pPr lvl="1"/>
            <a:endParaRPr kumimoji="1" lang="en-US" altLang="zh-CN" sz="2400" dirty="0">
              <a:solidFill>
                <a:schemeClr val="tx1"/>
              </a:solidFill>
              <a:latin typeface="Songti SC" panose="02010600040101010101" pitchFamily="2" charset="-122"/>
              <a:ea typeface="Songti SC" panose="02010600040101010101" pitchFamily="2" charset="-122"/>
            </a:endParaRPr>
          </a:p>
          <a:p>
            <a:pPr lvl="1"/>
            <a:r>
              <a:rPr kumimoji="1" lang="zh-CN" altLang="en-US" sz="2400" dirty="0">
                <a:solidFill>
                  <a:schemeClr val="tx1"/>
                </a:solidFill>
                <a:latin typeface="Songti SC" panose="02010600040101010101" pitchFamily="2" charset="-122"/>
                <a:ea typeface="Songti SC" panose="02010600040101010101" pitchFamily="2" charset="-122"/>
              </a:rPr>
              <a:t>稀疏编码会造成不规则访存，导致计算效率严重下降</a:t>
            </a:r>
            <a:endParaRPr kumimoji="1" lang="en-US" altLang="zh-CN" sz="2400" dirty="0">
              <a:solidFill>
                <a:schemeClr val="tx1"/>
              </a:solidFill>
              <a:latin typeface="Songti SC" panose="02010600040101010101" pitchFamily="2" charset="-122"/>
              <a:ea typeface="Songti SC" panose="02010600040101010101" pitchFamily="2" charset="-122"/>
            </a:endParaRPr>
          </a:p>
          <a:p>
            <a:pPr lvl="1"/>
            <a:r>
              <a:rPr kumimoji="1" lang="zh-CN" altLang="en-US" sz="2400" dirty="0">
                <a:solidFill>
                  <a:schemeClr val="tx1"/>
                </a:solidFill>
                <a:latin typeface="Songti SC" panose="02010600040101010101" pitchFamily="2" charset="-122"/>
                <a:ea typeface="Songti SC" panose="02010600040101010101" pitchFamily="2" charset="-122"/>
              </a:rPr>
              <a:t>需要复杂的软硬件实现去支持稀疏编码</a:t>
            </a:r>
            <a:endParaRPr kumimoji="1" lang="en-US" altLang="zh-CN" sz="2400" dirty="0">
              <a:solidFill>
                <a:schemeClr val="tx1"/>
              </a:solidFill>
              <a:latin typeface="Songti SC" panose="02010600040101010101" pitchFamily="2" charset="-122"/>
              <a:ea typeface="Songti SC" panose="02010600040101010101" pitchFamily="2" charset="-122"/>
            </a:endParaRPr>
          </a:p>
        </p:txBody>
      </p:sp>
      <p:sp>
        <p:nvSpPr>
          <p:cNvPr id="4" name="文本占位符 4">
            <a:extLst>
              <a:ext uri="{FF2B5EF4-FFF2-40B4-BE49-F238E27FC236}">
                <a16:creationId xmlns:a16="http://schemas.microsoft.com/office/drawing/2014/main" id="{D45F600A-D543-AFE5-74F4-959AA064FB6B}"/>
              </a:ext>
            </a:extLst>
          </p:cNvPr>
          <p:cNvSpPr txBox="1">
            <a:spLocks/>
          </p:cNvSpPr>
          <p:nvPr/>
        </p:nvSpPr>
        <p:spPr>
          <a:xfrm>
            <a:off x="1298686" y="5257342"/>
            <a:ext cx="9551284" cy="553990"/>
          </a:xfrm>
          <a:prstGeom prst="rect">
            <a:avLst/>
          </a:prstGeom>
          <a:noFill/>
          <a:ln>
            <a:noFill/>
          </a:ln>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a:solidFill>
                  <a:schemeClr val="tx1"/>
                </a:solidFill>
                <a:latin typeface="Songti SC" panose="02010600040101010101" pitchFamily="2" charset="-122"/>
                <a:ea typeface="Songti SC" panose="02010600040101010101" pitchFamily="2" charset="-122"/>
              </a:rPr>
              <a:t> 先前的异常值感知架构往往会带来较为巨大的开销</a:t>
            </a:r>
            <a:endParaRPr kumimoji="1" lang="en-US" altLang="zh-CN" sz="2800" dirty="0">
              <a:solidFill>
                <a:schemeClr val="tx1"/>
              </a:solidFill>
              <a:latin typeface="Songti SC" panose="02010600040101010101" pitchFamily="2" charset="-122"/>
              <a:ea typeface="Songti SC" panose="02010600040101010101" pitchFamily="2" charset="-122"/>
            </a:endParaRPr>
          </a:p>
        </p:txBody>
      </p:sp>
      <p:pic>
        <p:nvPicPr>
          <p:cNvPr id="5" name="图片 4">
            <a:extLst>
              <a:ext uri="{FF2B5EF4-FFF2-40B4-BE49-F238E27FC236}">
                <a16:creationId xmlns:a16="http://schemas.microsoft.com/office/drawing/2014/main" id="{17115099-A012-8174-3CC7-7575817F018E}"/>
              </a:ext>
            </a:extLst>
          </p:cNvPr>
          <p:cNvPicPr>
            <a:picLocks noChangeAspect="1"/>
          </p:cNvPicPr>
          <p:nvPr/>
        </p:nvPicPr>
        <p:blipFill>
          <a:blip r:embed="rId4"/>
          <a:stretch>
            <a:fillRect/>
          </a:stretch>
        </p:blipFill>
        <p:spPr>
          <a:xfrm>
            <a:off x="9213236" y="1843518"/>
            <a:ext cx="2217867" cy="1939119"/>
          </a:xfrm>
          <a:prstGeom prst="rect">
            <a:avLst/>
          </a:prstGeom>
        </p:spPr>
      </p:pic>
      <p:sp>
        <p:nvSpPr>
          <p:cNvPr id="7" name="文本框 6">
            <a:extLst>
              <a:ext uri="{FF2B5EF4-FFF2-40B4-BE49-F238E27FC236}">
                <a16:creationId xmlns:a16="http://schemas.microsoft.com/office/drawing/2014/main" id="{D9C8FCAF-2814-92D1-FF3C-45CA3EA3D852}"/>
              </a:ext>
            </a:extLst>
          </p:cNvPr>
          <p:cNvSpPr txBox="1"/>
          <p:nvPr/>
        </p:nvSpPr>
        <p:spPr>
          <a:xfrm>
            <a:off x="8990223" y="3990919"/>
            <a:ext cx="2663894" cy="707886"/>
          </a:xfrm>
          <a:prstGeom prst="rect">
            <a:avLst/>
          </a:prstGeom>
          <a:noFill/>
        </p:spPr>
        <p:txBody>
          <a:bodyPr wrap="square" rtlCol="0">
            <a:spAutoFit/>
          </a:bodyPr>
          <a:lstStyle/>
          <a:p>
            <a:pPr algn="ctr"/>
            <a:r>
              <a:rPr kumimoji="1" lang="en-US" altLang="zh-CN" sz="2000" dirty="0">
                <a:latin typeface="Songti SC" panose="02010600040101010101" pitchFamily="2" charset="-122"/>
                <a:ea typeface="Songti SC" panose="02010600040101010101" pitchFamily="2" charset="-122"/>
              </a:rPr>
              <a:t>GOBO</a:t>
            </a:r>
            <a:r>
              <a:rPr kumimoji="1" lang="zh-CN" altLang="en-US" sz="2000" dirty="0">
                <a:latin typeface="Songti SC" panose="02010600040101010101" pitchFamily="2" charset="-122"/>
                <a:ea typeface="Songti SC" panose="02010600040101010101" pitchFamily="2" charset="-122"/>
              </a:rPr>
              <a:t>的异常值控制器占</a:t>
            </a:r>
            <a:r>
              <a:rPr kumimoji="1" lang="en-US" altLang="zh-CN" sz="2000" dirty="0">
                <a:latin typeface="Songti SC" panose="02010600040101010101" pitchFamily="2" charset="-122"/>
                <a:ea typeface="Songti SC" panose="02010600040101010101" pitchFamily="2" charset="-122"/>
              </a:rPr>
              <a:t>PE</a:t>
            </a:r>
            <a:r>
              <a:rPr kumimoji="1" lang="zh-CN" altLang="en-US" sz="2000" dirty="0">
                <a:latin typeface="Songti SC" panose="02010600040101010101" pitchFamily="2" charset="-122"/>
                <a:ea typeface="Songti SC" panose="02010600040101010101" pitchFamily="2" charset="-122"/>
              </a:rPr>
              <a:t>面积的</a:t>
            </a:r>
            <a:r>
              <a:rPr kumimoji="1" lang="en-US" altLang="zh-CN" sz="2000" dirty="0">
                <a:solidFill>
                  <a:schemeClr val="accent1"/>
                </a:solidFill>
                <a:latin typeface="Songti SC" panose="02010600040101010101" pitchFamily="2" charset="-122"/>
                <a:ea typeface="Songti SC" panose="02010600040101010101" pitchFamily="2" charset="-122"/>
              </a:rPr>
              <a:t>55%</a:t>
            </a:r>
            <a:endParaRPr kumimoji="1" lang="zh-CN" altLang="en-US" sz="2000" dirty="0">
              <a:latin typeface="Songti SC" panose="02010600040101010101" pitchFamily="2" charset="-122"/>
              <a:ea typeface="Songti SC" panose="02010600040101010101" pitchFamily="2" charset="-122"/>
            </a:endParaRPr>
          </a:p>
        </p:txBody>
      </p:sp>
      <p:sp>
        <p:nvSpPr>
          <p:cNvPr id="8" name="文本框 7">
            <a:extLst>
              <a:ext uri="{FF2B5EF4-FFF2-40B4-BE49-F238E27FC236}">
                <a16:creationId xmlns:a16="http://schemas.microsoft.com/office/drawing/2014/main" id="{E7D979EC-13FA-2A5E-192E-E51E24AD30AA}"/>
              </a:ext>
            </a:extLst>
          </p:cNvPr>
          <p:cNvSpPr txBox="1"/>
          <p:nvPr/>
        </p:nvSpPr>
        <p:spPr>
          <a:xfrm>
            <a:off x="59900" y="6479230"/>
            <a:ext cx="2746695" cy="307777"/>
          </a:xfrm>
          <a:prstGeom prst="rect">
            <a:avLst/>
          </a:prstGeom>
          <a:noFill/>
        </p:spPr>
        <p:txBody>
          <a:bodyPr wrap="square" rtlCol="0">
            <a:spAutoFit/>
          </a:bodyPr>
          <a:lstStyle/>
          <a:p>
            <a:r>
              <a:rPr kumimoji="1" lang="en-US" altLang="zh-CN" sz="1400" dirty="0">
                <a:solidFill>
                  <a:schemeClr val="accent6"/>
                </a:solidFill>
                <a:latin typeface="Songti SC" panose="02010600040101010101" pitchFamily="2" charset="-122"/>
                <a:ea typeface="Songti SC" panose="02010600040101010101" pitchFamily="2" charset="-122"/>
              </a:rPr>
              <a:t>[GOBO,</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Zadeh et</a:t>
            </a:r>
            <a:r>
              <a:rPr lang="zh-CN" altLang="en-US" sz="1400" dirty="0">
                <a:solidFill>
                  <a:schemeClr val="accent6"/>
                </a:solidFill>
                <a:latin typeface="Songti SC" panose="02010600040101010101" pitchFamily="2" charset="-122"/>
                <a:ea typeface="Songti SC" panose="02010600040101010101" pitchFamily="2" charset="-122"/>
              </a:rPr>
              <a:t> </a:t>
            </a:r>
            <a:r>
              <a:rPr lang="en-US" altLang="zh-CN" sz="1400" dirty="0">
                <a:solidFill>
                  <a:schemeClr val="accent6"/>
                </a:solidFill>
                <a:latin typeface="Songti SC" panose="02010600040101010101" pitchFamily="2" charset="-122"/>
                <a:ea typeface="Songti SC" panose="02010600040101010101" pitchFamily="2" charset="-122"/>
              </a:rPr>
              <a:t>al.</a:t>
            </a:r>
            <a:r>
              <a:rPr kumimoji="1" lang="en-US" altLang="zh-CN" sz="1400" dirty="0">
                <a:solidFill>
                  <a:schemeClr val="accent6"/>
                </a:solidFill>
                <a:latin typeface="Songti SC" panose="02010600040101010101" pitchFamily="2" charset="-122"/>
                <a:ea typeface="Songti SC" panose="02010600040101010101" pitchFamily="2" charset="-122"/>
              </a:rPr>
              <a:t>,</a:t>
            </a:r>
            <a:r>
              <a:rPr kumimoji="1" lang="zh-CN" altLang="en-US" sz="1400" dirty="0">
                <a:solidFill>
                  <a:schemeClr val="accent6"/>
                </a:solidFill>
                <a:latin typeface="Songti SC" panose="02010600040101010101" pitchFamily="2" charset="-122"/>
                <a:ea typeface="Songti SC" panose="02010600040101010101" pitchFamily="2" charset="-122"/>
              </a:rPr>
              <a:t> </a:t>
            </a:r>
            <a:r>
              <a:rPr lang="en-US" altLang="zh-CN" sz="1400" i="0" dirty="0">
                <a:solidFill>
                  <a:schemeClr val="accent6"/>
                </a:solidFill>
                <a:effectLst/>
                <a:latin typeface="Songti SC" panose="02010600040101010101" pitchFamily="2" charset="-122"/>
                <a:ea typeface="Songti SC" panose="02010600040101010101" pitchFamily="2" charset="-122"/>
              </a:rPr>
              <a:t>2020</a:t>
            </a:r>
            <a:r>
              <a:rPr kumimoji="1" lang="en-US" altLang="zh-CN" sz="1400" dirty="0">
                <a:solidFill>
                  <a:schemeClr val="accent6"/>
                </a:solidFill>
                <a:latin typeface="Songti SC" panose="02010600040101010101" pitchFamily="2" charset="-122"/>
                <a:ea typeface="Songti SC" panose="02010600040101010101" pitchFamily="2" charset="-122"/>
              </a:rPr>
              <a:t>]</a:t>
            </a:r>
            <a:endParaRPr kumimoji="1" lang="zh-CN" altLang="en-US" sz="1400" dirty="0">
              <a:solidFill>
                <a:schemeClr val="accent6"/>
              </a:solidFill>
              <a:latin typeface="Songti SC" panose="02010600040101010101" pitchFamily="2" charset="-122"/>
              <a:ea typeface="Songti SC" panose="02010600040101010101" pitchFamily="2" charset="-122"/>
            </a:endParaRPr>
          </a:p>
        </p:txBody>
      </p:sp>
      <p:sp>
        <p:nvSpPr>
          <p:cNvPr id="9" name="文本框 8">
            <a:extLst>
              <a:ext uri="{FF2B5EF4-FFF2-40B4-BE49-F238E27FC236}">
                <a16:creationId xmlns:a16="http://schemas.microsoft.com/office/drawing/2014/main" id="{17D88194-7BCA-238A-929A-5B7937AB99CD}"/>
              </a:ext>
            </a:extLst>
          </p:cNvPr>
          <p:cNvSpPr txBox="1"/>
          <p:nvPr/>
        </p:nvSpPr>
        <p:spPr>
          <a:xfrm>
            <a:off x="457871" y="985063"/>
            <a:ext cx="2515268" cy="523220"/>
          </a:xfrm>
          <a:prstGeom prst="rect">
            <a:avLst/>
          </a:prstGeom>
          <a:noFill/>
        </p:spPr>
        <p:txBody>
          <a:bodyPr wrap="square" rtlCol="0">
            <a:spAutoFit/>
          </a:bodyPr>
          <a:lstStyle/>
          <a:p>
            <a:r>
              <a:rPr kumimoji="1" lang="en-US" altLang="zh-CN" sz="2800" dirty="0">
                <a:latin typeface="Songti SC" panose="02010600040101010101" pitchFamily="2" charset="-122"/>
                <a:ea typeface="Songti SC" panose="02010600040101010101" pitchFamily="2" charset="-122"/>
              </a:rPr>
              <a:t>①</a:t>
            </a:r>
            <a:r>
              <a:rPr kumimoji="1" lang="zh-CN" altLang="en-US" sz="2800" dirty="0">
                <a:latin typeface="Songti SC" panose="02010600040101010101" pitchFamily="2" charset="-122"/>
                <a:ea typeface="Songti SC" panose="02010600040101010101" pitchFamily="2" charset="-122"/>
              </a:rPr>
              <a:t> </a:t>
            </a:r>
            <a:r>
              <a:rPr kumimoji="1" lang="zh-CN" altLang="en-US" sz="2800" dirty="0">
                <a:solidFill>
                  <a:schemeClr val="accent1"/>
                </a:solidFill>
                <a:latin typeface="Songti SC" panose="02010600040101010101" pitchFamily="2" charset="-122"/>
                <a:ea typeface="Songti SC" panose="02010600040101010101" pitchFamily="2" charset="-122"/>
              </a:rPr>
              <a:t>异常值分离</a:t>
            </a:r>
            <a:endParaRPr kumimoji="1" lang="zh-CN" altLang="en-US" sz="2800" dirty="0">
              <a:solidFill>
                <a:schemeClr val="tx2"/>
              </a:solidFill>
              <a:latin typeface="Songti SC" panose="02010600040101010101" pitchFamily="2" charset="-122"/>
              <a:ea typeface="Songti SC" panose="02010600040101010101" pitchFamily="2" charset="-122"/>
            </a:endParaRPr>
          </a:p>
        </p:txBody>
      </p:sp>
      <p:sp>
        <p:nvSpPr>
          <p:cNvPr id="10" name="文本框 9">
            <a:extLst>
              <a:ext uri="{FF2B5EF4-FFF2-40B4-BE49-F238E27FC236}">
                <a16:creationId xmlns:a16="http://schemas.microsoft.com/office/drawing/2014/main" id="{90E2B292-60A9-24DC-BEBC-4E8B7714523C}"/>
              </a:ext>
            </a:extLst>
          </p:cNvPr>
          <p:cNvSpPr txBox="1"/>
          <p:nvPr/>
        </p:nvSpPr>
        <p:spPr>
          <a:xfrm>
            <a:off x="311025" y="2613644"/>
            <a:ext cx="2355709" cy="523220"/>
          </a:xfrm>
          <a:prstGeom prst="rect">
            <a:avLst/>
          </a:prstGeom>
          <a:noFill/>
        </p:spPr>
        <p:txBody>
          <a:bodyPr wrap="square" rtlCol="0">
            <a:spAutoFit/>
          </a:bodyPr>
          <a:lstStyle/>
          <a:p>
            <a:pPr algn="ctr"/>
            <a:r>
              <a:rPr kumimoji="1" lang="en-US" altLang="zh-CN" sz="2800" dirty="0">
                <a:latin typeface="Songti SC" panose="02010600040101010101" pitchFamily="2" charset="-122"/>
                <a:ea typeface="Songti SC" panose="02010600040101010101" pitchFamily="2" charset="-122"/>
              </a:rPr>
              <a:t>②</a:t>
            </a:r>
            <a:r>
              <a:rPr kumimoji="1" lang="zh-CN" altLang="en-US" sz="2800" dirty="0">
                <a:latin typeface="Songti SC" panose="02010600040101010101" pitchFamily="2" charset="-122"/>
                <a:ea typeface="Songti SC" panose="02010600040101010101" pitchFamily="2" charset="-122"/>
              </a:rPr>
              <a:t> </a:t>
            </a:r>
            <a:r>
              <a:rPr kumimoji="1" lang="zh-CN" altLang="en-US" sz="2800" dirty="0">
                <a:solidFill>
                  <a:schemeClr val="accent1"/>
                </a:solidFill>
                <a:latin typeface="Songti SC" panose="02010600040101010101" pitchFamily="2" charset="-122"/>
                <a:ea typeface="Songti SC" panose="02010600040101010101" pitchFamily="2" charset="-122"/>
              </a:rPr>
              <a:t>稀疏编码</a:t>
            </a:r>
            <a:endParaRPr kumimoji="1" lang="en-US" altLang="zh-CN" sz="28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179987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zh-CN" altLang="en-US" sz="3200" dirty="0">
                <a:latin typeface="Songti SC" panose="02010600040101010101" pitchFamily="2" charset="-122"/>
                <a:ea typeface="Songti SC" panose="02010600040101010101" pitchFamily="2" charset="-122"/>
              </a:rPr>
              <a:t>硬件友好的异常值感知架构：</a:t>
            </a:r>
            <a:r>
              <a:rPr kumimoji="1" lang="en-US" altLang="zh-CN" sz="3200" dirty="0" err="1">
                <a:latin typeface="Songti SC" panose="02010600040101010101" pitchFamily="2" charset="-122"/>
                <a:ea typeface="Songti SC" panose="02010600040101010101" pitchFamily="2" charset="-122"/>
              </a:rPr>
              <a:t>OliVe</a:t>
            </a:r>
            <a:endParaRPr lang="zh-CN" altLang="en-US"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829498" y="6337680"/>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47</a:t>
            </a:fld>
            <a:endParaRPr lang="zh-CN" altLang="en-US" dirty="0">
              <a:latin typeface="Songti SC" panose="02010600040101010101" pitchFamily="2" charset="-122"/>
              <a:ea typeface="Songti SC" panose="02010600040101010101" pitchFamily="2" charset="-122"/>
            </a:endParaRPr>
          </a:p>
        </p:txBody>
      </p:sp>
      <p:sp>
        <p:nvSpPr>
          <p:cNvPr id="3" name="文本占位符 4">
            <a:extLst>
              <a:ext uri="{FF2B5EF4-FFF2-40B4-BE49-F238E27FC236}">
                <a16:creationId xmlns:a16="http://schemas.microsoft.com/office/drawing/2014/main" id="{231AE501-C4B3-1AFB-ED47-9B42827F07B6}"/>
              </a:ext>
            </a:extLst>
          </p:cNvPr>
          <p:cNvSpPr txBox="1">
            <a:spLocks/>
          </p:cNvSpPr>
          <p:nvPr/>
        </p:nvSpPr>
        <p:spPr>
          <a:xfrm>
            <a:off x="1604417" y="5478338"/>
            <a:ext cx="9201232" cy="598489"/>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solidFill>
                  <a:schemeClr val="tx2"/>
                </a:solidFill>
                <a:latin typeface="Songti SC" panose="02010600040101010101" pitchFamily="2" charset="-122"/>
                <a:ea typeface="Songti SC" panose="02010600040101010101" pitchFamily="2" charset="-122"/>
              </a:rPr>
              <a:t>使</a:t>
            </a:r>
            <a:r>
              <a:rPr kumimoji="1" lang="zh-CN" altLang="en-US" sz="2800" b="1" dirty="0">
                <a:solidFill>
                  <a:srgbClr val="0070C0"/>
                </a:solidFill>
                <a:latin typeface="Songti SC" panose="02010600040101010101" pitchFamily="2" charset="-122"/>
                <a:ea typeface="Songti SC" panose="02010600040101010101" pitchFamily="2" charset="-122"/>
              </a:rPr>
              <a:t>量化</a:t>
            </a:r>
            <a:r>
              <a:rPr kumimoji="1" lang="zh-CN" altLang="en-US" sz="2800" b="1" dirty="0">
                <a:solidFill>
                  <a:schemeClr val="tx2"/>
                </a:solidFill>
                <a:latin typeface="Songti SC" panose="02010600040101010101" pitchFamily="2" charset="-122"/>
                <a:ea typeface="Songti SC" panose="02010600040101010101" pitchFamily="2" charset="-122"/>
              </a:rPr>
              <a:t>和</a:t>
            </a:r>
            <a:r>
              <a:rPr kumimoji="1" lang="zh-CN" altLang="en-US" sz="2800" b="1" dirty="0">
                <a:solidFill>
                  <a:schemeClr val="accent1"/>
                </a:solidFill>
                <a:latin typeface="Songti SC" panose="02010600040101010101" pitchFamily="2" charset="-122"/>
                <a:ea typeface="Songti SC" panose="02010600040101010101" pitchFamily="2" charset="-122"/>
              </a:rPr>
              <a:t>稀疏</a:t>
            </a:r>
            <a:r>
              <a:rPr kumimoji="1" lang="zh-CN" altLang="en-US" sz="2800" b="1" dirty="0">
                <a:solidFill>
                  <a:schemeClr val="tx2"/>
                </a:solidFill>
                <a:latin typeface="Songti SC" panose="02010600040101010101" pitchFamily="2" charset="-122"/>
                <a:ea typeface="Songti SC" panose="02010600040101010101" pitchFamily="2" charset="-122"/>
              </a:rPr>
              <a:t>真正的统一结合，而不是独立分离式处理</a:t>
            </a:r>
            <a:endParaRPr kumimoji="1" lang="en-US" altLang="zh-CN" sz="2800" b="1" dirty="0">
              <a:solidFill>
                <a:schemeClr val="tx2"/>
              </a:solidFill>
              <a:latin typeface="Songti SC" panose="02010600040101010101" pitchFamily="2" charset="-122"/>
              <a:ea typeface="Songti SC" panose="02010600040101010101" pitchFamily="2" charset="-122"/>
            </a:endParaRPr>
          </a:p>
        </p:txBody>
      </p:sp>
      <p:sp>
        <p:nvSpPr>
          <p:cNvPr id="8" name="文本框 7">
            <a:extLst>
              <a:ext uri="{FF2B5EF4-FFF2-40B4-BE49-F238E27FC236}">
                <a16:creationId xmlns:a16="http://schemas.microsoft.com/office/drawing/2014/main" id="{7AF8042E-EDD1-625D-0624-E8FB7236FA07}"/>
              </a:ext>
            </a:extLst>
          </p:cNvPr>
          <p:cNvSpPr txBox="1"/>
          <p:nvPr/>
        </p:nvSpPr>
        <p:spPr>
          <a:xfrm>
            <a:off x="3735909" y="1273602"/>
            <a:ext cx="2515268" cy="523220"/>
          </a:xfrm>
          <a:prstGeom prst="rect">
            <a:avLst/>
          </a:prstGeom>
          <a:noFill/>
        </p:spPr>
        <p:txBody>
          <a:bodyPr wrap="square" rtlCol="0">
            <a:spAutoFit/>
          </a:bodyPr>
          <a:lstStyle/>
          <a:p>
            <a:r>
              <a:rPr kumimoji="1" lang="en-US" altLang="zh-CN" sz="2800" dirty="0">
                <a:latin typeface="Songti SC" panose="02010600040101010101" pitchFamily="2" charset="-122"/>
                <a:ea typeface="Songti SC" panose="02010600040101010101" pitchFamily="2" charset="-122"/>
              </a:rPr>
              <a:t>①</a:t>
            </a:r>
            <a:r>
              <a:rPr kumimoji="1" lang="zh-CN" altLang="en-US" sz="2800" dirty="0">
                <a:latin typeface="Songti SC" panose="02010600040101010101" pitchFamily="2" charset="-122"/>
                <a:ea typeface="Songti SC" panose="02010600040101010101" pitchFamily="2" charset="-122"/>
              </a:rPr>
              <a:t> </a:t>
            </a:r>
            <a:r>
              <a:rPr kumimoji="1" lang="zh-CN" altLang="en-US" sz="2800" dirty="0">
                <a:solidFill>
                  <a:schemeClr val="accent1"/>
                </a:solidFill>
                <a:latin typeface="Songti SC" panose="02010600040101010101" pitchFamily="2" charset="-122"/>
                <a:ea typeface="Songti SC" panose="02010600040101010101" pitchFamily="2" charset="-122"/>
              </a:rPr>
              <a:t>异常值分离</a:t>
            </a:r>
            <a:endParaRPr kumimoji="1" lang="zh-CN" altLang="en-US" sz="2800" dirty="0">
              <a:solidFill>
                <a:schemeClr val="tx2"/>
              </a:solidFill>
              <a:latin typeface="Songti SC" panose="02010600040101010101" pitchFamily="2" charset="-122"/>
              <a:ea typeface="Songti SC" panose="02010600040101010101" pitchFamily="2" charset="-122"/>
            </a:endParaRPr>
          </a:p>
        </p:txBody>
      </p:sp>
      <p:sp>
        <p:nvSpPr>
          <p:cNvPr id="11" name="文本框 10">
            <a:extLst>
              <a:ext uri="{FF2B5EF4-FFF2-40B4-BE49-F238E27FC236}">
                <a16:creationId xmlns:a16="http://schemas.microsoft.com/office/drawing/2014/main" id="{1FA8B072-5E70-2EE4-F288-AED02B5EDB3C}"/>
              </a:ext>
            </a:extLst>
          </p:cNvPr>
          <p:cNvSpPr txBox="1"/>
          <p:nvPr/>
        </p:nvSpPr>
        <p:spPr>
          <a:xfrm>
            <a:off x="8126557" y="1273602"/>
            <a:ext cx="2355709" cy="523220"/>
          </a:xfrm>
          <a:prstGeom prst="rect">
            <a:avLst/>
          </a:prstGeom>
          <a:noFill/>
        </p:spPr>
        <p:txBody>
          <a:bodyPr wrap="square" rtlCol="0">
            <a:spAutoFit/>
          </a:bodyPr>
          <a:lstStyle/>
          <a:p>
            <a:pPr algn="ctr"/>
            <a:r>
              <a:rPr kumimoji="1" lang="en-US" altLang="zh-CN" sz="2800" dirty="0">
                <a:latin typeface="Songti SC" panose="02010600040101010101" pitchFamily="2" charset="-122"/>
                <a:ea typeface="Songti SC" panose="02010600040101010101" pitchFamily="2" charset="-122"/>
              </a:rPr>
              <a:t>②</a:t>
            </a:r>
            <a:r>
              <a:rPr kumimoji="1" lang="zh-CN" altLang="en-US" sz="2800" dirty="0">
                <a:latin typeface="Songti SC" panose="02010600040101010101" pitchFamily="2" charset="-122"/>
                <a:ea typeface="Songti SC" panose="02010600040101010101" pitchFamily="2" charset="-122"/>
              </a:rPr>
              <a:t> </a:t>
            </a:r>
            <a:r>
              <a:rPr kumimoji="1" lang="zh-CN" altLang="en-US" sz="2800" dirty="0">
                <a:solidFill>
                  <a:schemeClr val="accent1"/>
                </a:solidFill>
                <a:latin typeface="Songti SC" panose="02010600040101010101" pitchFamily="2" charset="-122"/>
                <a:ea typeface="Songti SC" panose="02010600040101010101" pitchFamily="2" charset="-122"/>
              </a:rPr>
              <a:t>稀疏编码</a:t>
            </a:r>
            <a:endParaRPr kumimoji="1" lang="en-US" altLang="zh-CN" sz="2800" dirty="0">
              <a:latin typeface="Songti SC" panose="02010600040101010101" pitchFamily="2" charset="-122"/>
              <a:ea typeface="Songti SC" panose="02010600040101010101" pitchFamily="2" charset="-122"/>
            </a:endParaRPr>
          </a:p>
        </p:txBody>
      </p:sp>
      <p:sp>
        <p:nvSpPr>
          <p:cNvPr id="12" name="文本框 11">
            <a:extLst>
              <a:ext uri="{FF2B5EF4-FFF2-40B4-BE49-F238E27FC236}">
                <a16:creationId xmlns:a16="http://schemas.microsoft.com/office/drawing/2014/main" id="{CF1B324F-E17F-D961-21E4-2052799001F8}"/>
              </a:ext>
            </a:extLst>
          </p:cNvPr>
          <p:cNvSpPr txBox="1"/>
          <p:nvPr/>
        </p:nvSpPr>
        <p:spPr>
          <a:xfrm>
            <a:off x="3266041" y="1767620"/>
            <a:ext cx="3386100" cy="646331"/>
          </a:xfrm>
          <a:prstGeom prst="rect">
            <a:avLst/>
          </a:prstGeom>
          <a:noFill/>
        </p:spPr>
        <p:txBody>
          <a:bodyPr wrap="square" rtlCol="0">
            <a:spAutoFit/>
          </a:bodyPr>
          <a:lstStyle/>
          <a:p>
            <a:r>
              <a:rPr kumimoji="1" lang="zh-CN" altLang="en-US" b="1" dirty="0">
                <a:solidFill>
                  <a:schemeClr val="accent1"/>
                </a:solidFill>
                <a:latin typeface="Songti SC" panose="02010600040101010101" pitchFamily="2" charset="-122"/>
                <a:ea typeface="Songti SC" panose="02010600040101010101" pitchFamily="2" charset="-122"/>
              </a:rPr>
              <a:t>全局不同性</a:t>
            </a:r>
            <a:r>
              <a:rPr kumimoji="1" lang="zh-CN" altLang="en-US" dirty="0">
                <a:latin typeface="Songti SC" panose="02010600040101010101" pitchFamily="2" charset="-122"/>
                <a:ea typeface="Songti SC" panose="02010600040101010101" pitchFamily="2" charset="-122"/>
              </a:rPr>
              <a:t>：正常值和异常值分别处理。</a:t>
            </a:r>
            <a:endParaRPr kumimoji="1" lang="en-US" altLang="zh-CN" dirty="0">
              <a:latin typeface="Songti SC" panose="02010600040101010101" pitchFamily="2" charset="-122"/>
              <a:ea typeface="Songti SC" panose="02010600040101010101" pitchFamily="2" charset="-122"/>
            </a:endParaRPr>
          </a:p>
        </p:txBody>
      </p:sp>
      <p:sp>
        <p:nvSpPr>
          <p:cNvPr id="22" name="文本占位符 4">
            <a:extLst>
              <a:ext uri="{FF2B5EF4-FFF2-40B4-BE49-F238E27FC236}">
                <a16:creationId xmlns:a16="http://schemas.microsoft.com/office/drawing/2014/main" id="{72428B13-7FF0-B4D7-D5EC-61E434653E2F}"/>
              </a:ext>
            </a:extLst>
          </p:cNvPr>
          <p:cNvSpPr txBox="1">
            <a:spLocks/>
          </p:cNvSpPr>
          <p:nvPr/>
        </p:nvSpPr>
        <p:spPr>
          <a:xfrm>
            <a:off x="109840" y="1407363"/>
            <a:ext cx="3225105" cy="598489"/>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tx1"/>
                </a:solidFill>
                <a:latin typeface="Songti SC" panose="02010600040101010101" pitchFamily="2" charset="-122"/>
                <a:ea typeface="Songti SC" panose="02010600040101010101" pitchFamily="2" charset="-122"/>
              </a:rPr>
              <a:t>异常值感知架构</a:t>
            </a:r>
            <a:endParaRPr kumimoji="1" lang="en-US" altLang="zh-CN" sz="2400" dirty="0">
              <a:solidFill>
                <a:schemeClr val="tx1"/>
              </a:solidFill>
              <a:latin typeface="Songti SC" panose="02010600040101010101" pitchFamily="2" charset="-122"/>
              <a:ea typeface="Songti SC" panose="02010600040101010101" pitchFamily="2" charset="-122"/>
            </a:endParaRPr>
          </a:p>
        </p:txBody>
      </p:sp>
      <p:sp>
        <p:nvSpPr>
          <p:cNvPr id="27" name="文本框 26">
            <a:extLst>
              <a:ext uri="{FF2B5EF4-FFF2-40B4-BE49-F238E27FC236}">
                <a16:creationId xmlns:a16="http://schemas.microsoft.com/office/drawing/2014/main" id="{3B233CC2-0969-6F32-6D20-96C23E44B42B}"/>
              </a:ext>
            </a:extLst>
          </p:cNvPr>
          <p:cNvSpPr txBox="1"/>
          <p:nvPr/>
        </p:nvSpPr>
        <p:spPr>
          <a:xfrm>
            <a:off x="7500552" y="1767620"/>
            <a:ext cx="4044777" cy="707886"/>
          </a:xfrm>
          <a:prstGeom prst="rect">
            <a:avLst/>
          </a:prstGeom>
          <a:noFill/>
        </p:spPr>
        <p:txBody>
          <a:bodyPr wrap="square" rtlCol="0">
            <a:spAutoFit/>
          </a:bodyPr>
          <a:lstStyle/>
          <a:p>
            <a:r>
              <a:rPr kumimoji="1" lang="zh-CN" altLang="en-US" sz="2000" b="1" dirty="0">
                <a:solidFill>
                  <a:schemeClr val="accent1"/>
                </a:solidFill>
                <a:latin typeface="Songti SC" panose="02010600040101010101" pitchFamily="2" charset="-122"/>
                <a:ea typeface="Songti SC" panose="02010600040101010101" pitchFamily="2" charset="-122"/>
              </a:rPr>
              <a:t>局部不可区分</a:t>
            </a:r>
            <a:r>
              <a:rPr kumimoji="1" lang="zh-CN" altLang="en-US" sz="2000" dirty="0">
                <a:latin typeface="Songti SC" panose="02010600040101010101" pitchFamily="2" charset="-122"/>
                <a:ea typeface="Songti SC" panose="02010600040101010101" pitchFamily="2" charset="-122"/>
              </a:rPr>
              <a:t>：必须使用全局的地址映射找到相应的异常值。</a:t>
            </a:r>
            <a:endParaRPr kumimoji="1" lang="en-US" altLang="zh-CN" sz="2000" dirty="0">
              <a:latin typeface="Songti SC" panose="02010600040101010101" pitchFamily="2" charset="-122"/>
              <a:ea typeface="Songti SC" panose="02010600040101010101" pitchFamily="2" charset="-122"/>
            </a:endParaRPr>
          </a:p>
        </p:txBody>
      </p:sp>
      <p:sp>
        <p:nvSpPr>
          <p:cNvPr id="28" name="文本占位符 4">
            <a:extLst>
              <a:ext uri="{FF2B5EF4-FFF2-40B4-BE49-F238E27FC236}">
                <a16:creationId xmlns:a16="http://schemas.microsoft.com/office/drawing/2014/main" id="{A6B1178D-40B3-E18B-A726-898F97081C2B}"/>
              </a:ext>
            </a:extLst>
          </p:cNvPr>
          <p:cNvSpPr txBox="1">
            <a:spLocks/>
          </p:cNvSpPr>
          <p:nvPr/>
        </p:nvSpPr>
        <p:spPr>
          <a:xfrm>
            <a:off x="321874" y="3783267"/>
            <a:ext cx="2725009" cy="598489"/>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400" dirty="0">
                <a:solidFill>
                  <a:schemeClr val="accent1"/>
                </a:solidFill>
                <a:latin typeface="Songti SC" panose="02010600040101010101" pitchFamily="2" charset="-122"/>
                <a:ea typeface="Songti SC" panose="02010600040101010101" pitchFamily="2" charset="-122"/>
              </a:rPr>
              <a:t> </a:t>
            </a:r>
            <a:r>
              <a:rPr kumimoji="1" lang="en-US" altLang="zh-CN" sz="2400" dirty="0">
                <a:solidFill>
                  <a:schemeClr val="tx1"/>
                </a:solidFill>
                <a:latin typeface="Songti SC" panose="02010600040101010101" pitchFamily="2" charset="-122"/>
                <a:ea typeface="Songti SC" panose="02010600040101010101" pitchFamily="2" charset="-122"/>
              </a:rPr>
              <a:t>Outlier-Victim</a:t>
            </a:r>
            <a:r>
              <a:rPr kumimoji="1" lang="zh-CN" altLang="en-US" sz="2400" dirty="0">
                <a:solidFill>
                  <a:schemeClr val="tx1"/>
                </a:solidFill>
                <a:latin typeface="Songti SC" panose="02010600040101010101" pitchFamily="2" charset="-122"/>
                <a:ea typeface="Songti SC" panose="02010600040101010101" pitchFamily="2" charset="-122"/>
              </a:rPr>
              <a:t> </a:t>
            </a:r>
            <a:r>
              <a:rPr kumimoji="1" lang="en-US" altLang="zh-CN" sz="2400" dirty="0">
                <a:solidFill>
                  <a:schemeClr val="tx1"/>
                </a:solidFill>
                <a:latin typeface="Songti SC" panose="02010600040101010101" pitchFamily="2" charset="-122"/>
                <a:ea typeface="Songti SC" panose="02010600040101010101" pitchFamily="2" charset="-122"/>
              </a:rPr>
              <a:t>Pair</a:t>
            </a:r>
            <a:r>
              <a:rPr kumimoji="1" lang="zh-CN" altLang="en-US" sz="2400" dirty="0">
                <a:solidFill>
                  <a:schemeClr val="tx1"/>
                </a:solidFill>
                <a:latin typeface="Songti SC" panose="02010600040101010101" pitchFamily="2" charset="-122"/>
                <a:ea typeface="Songti SC" panose="02010600040101010101" pitchFamily="2" charset="-122"/>
              </a:rPr>
              <a:t> </a:t>
            </a:r>
            <a:r>
              <a:rPr kumimoji="1" lang="en-US" altLang="zh-CN" sz="2400" dirty="0">
                <a:solidFill>
                  <a:schemeClr val="tx1"/>
                </a:solidFill>
                <a:latin typeface="Songti SC" panose="02010600040101010101" pitchFamily="2" charset="-122"/>
                <a:ea typeface="Songti SC" panose="02010600040101010101" pitchFamily="2" charset="-122"/>
              </a:rPr>
              <a:t>(</a:t>
            </a:r>
            <a:r>
              <a:rPr kumimoji="1" lang="en-US" altLang="zh-CN" sz="2400" dirty="0" err="1">
                <a:solidFill>
                  <a:schemeClr val="tx1"/>
                </a:solidFill>
                <a:latin typeface="Songti SC" panose="02010600040101010101" pitchFamily="2" charset="-122"/>
                <a:ea typeface="Songti SC" panose="02010600040101010101" pitchFamily="2" charset="-122"/>
              </a:rPr>
              <a:t>OliVe</a:t>
            </a:r>
            <a:r>
              <a:rPr kumimoji="1" lang="en-US" altLang="zh-CN" sz="2400" dirty="0">
                <a:solidFill>
                  <a:schemeClr val="tx1"/>
                </a:solidFill>
                <a:latin typeface="Songti SC" panose="02010600040101010101" pitchFamily="2" charset="-122"/>
                <a:ea typeface="Songti SC" panose="02010600040101010101" pitchFamily="2" charset="-122"/>
              </a:rPr>
              <a:t>)</a:t>
            </a:r>
            <a:endParaRPr lang="zh-CN" altLang="en-US" sz="2400" dirty="0">
              <a:solidFill>
                <a:schemeClr val="tx1"/>
              </a:solidFill>
              <a:latin typeface="Songti SC" panose="02010600040101010101" pitchFamily="2" charset="-122"/>
              <a:ea typeface="Songti SC" panose="02010600040101010101" pitchFamily="2" charset="-122"/>
            </a:endParaRPr>
          </a:p>
          <a:p>
            <a:endParaRPr kumimoji="1" lang="en-US" altLang="zh-CN" sz="2400" b="1" dirty="0">
              <a:solidFill>
                <a:schemeClr val="tx1"/>
              </a:solidFill>
              <a:latin typeface="Songti SC" panose="02010600040101010101" pitchFamily="2" charset="-122"/>
              <a:ea typeface="Songti SC" panose="02010600040101010101" pitchFamily="2" charset="-122"/>
            </a:endParaRPr>
          </a:p>
        </p:txBody>
      </p:sp>
      <p:sp>
        <p:nvSpPr>
          <p:cNvPr id="33" name="文本框 32">
            <a:extLst>
              <a:ext uri="{FF2B5EF4-FFF2-40B4-BE49-F238E27FC236}">
                <a16:creationId xmlns:a16="http://schemas.microsoft.com/office/drawing/2014/main" id="{21E9AE4C-BF2B-FF9B-9B9A-73F0F0DB6388}"/>
              </a:ext>
            </a:extLst>
          </p:cNvPr>
          <p:cNvSpPr txBox="1"/>
          <p:nvPr/>
        </p:nvSpPr>
        <p:spPr>
          <a:xfrm>
            <a:off x="3696313" y="3566133"/>
            <a:ext cx="2508720" cy="523220"/>
          </a:xfrm>
          <a:prstGeom prst="rect">
            <a:avLst/>
          </a:prstGeom>
          <a:noFill/>
        </p:spPr>
        <p:txBody>
          <a:bodyPr wrap="square" rtlCol="0">
            <a:spAutoFit/>
          </a:bodyPr>
          <a:lstStyle/>
          <a:p>
            <a:r>
              <a:rPr kumimoji="1" lang="en-US" altLang="zh-CN" sz="2800" dirty="0">
                <a:latin typeface="Songti SC" panose="02010600040101010101" pitchFamily="2" charset="-122"/>
                <a:ea typeface="Songti SC" panose="02010600040101010101" pitchFamily="2" charset="-122"/>
              </a:rPr>
              <a:t>①</a:t>
            </a:r>
            <a:r>
              <a:rPr kumimoji="1" lang="zh-CN" altLang="en-US" sz="2800" dirty="0">
                <a:solidFill>
                  <a:srgbClr val="002060"/>
                </a:solidFill>
                <a:latin typeface="Songti SC" panose="02010600040101010101" pitchFamily="2" charset="-122"/>
                <a:ea typeface="Songti SC" panose="02010600040101010101" pitchFamily="2" charset="-122"/>
              </a:rPr>
              <a:t> 异常值嵌入</a:t>
            </a:r>
          </a:p>
        </p:txBody>
      </p:sp>
      <p:sp>
        <p:nvSpPr>
          <p:cNvPr id="34" name="文本框 33">
            <a:extLst>
              <a:ext uri="{FF2B5EF4-FFF2-40B4-BE49-F238E27FC236}">
                <a16:creationId xmlns:a16="http://schemas.microsoft.com/office/drawing/2014/main" id="{B40A44F5-798B-5E9F-E386-661A512613A5}"/>
              </a:ext>
            </a:extLst>
          </p:cNvPr>
          <p:cNvSpPr txBox="1"/>
          <p:nvPr/>
        </p:nvSpPr>
        <p:spPr>
          <a:xfrm>
            <a:off x="7934756" y="3640035"/>
            <a:ext cx="2636450" cy="461665"/>
          </a:xfrm>
          <a:prstGeom prst="rect">
            <a:avLst/>
          </a:prstGeom>
          <a:noFill/>
        </p:spPr>
        <p:txBody>
          <a:bodyPr wrap="square" rtlCol="0">
            <a:spAutoFit/>
          </a:bodyPr>
          <a:lstStyle/>
          <a:p>
            <a:pPr algn="ctr"/>
            <a:r>
              <a:rPr kumimoji="1" lang="en-US" altLang="zh-CN" sz="2400" dirty="0">
                <a:latin typeface="Songti SC" panose="02010600040101010101" pitchFamily="2" charset="-122"/>
                <a:ea typeface="Songti SC" panose="02010600040101010101" pitchFamily="2" charset="-122"/>
              </a:rPr>
              <a:t>②</a:t>
            </a:r>
            <a:r>
              <a:rPr kumimoji="1" lang="en-US" altLang="zh-CN" sz="2400" dirty="0">
                <a:solidFill>
                  <a:schemeClr val="accent1"/>
                </a:solidFill>
                <a:latin typeface="Songti SC" panose="02010600040101010101" pitchFamily="2" charset="-122"/>
                <a:ea typeface="Songti SC" panose="02010600040101010101" pitchFamily="2" charset="-122"/>
              </a:rPr>
              <a:t> </a:t>
            </a:r>
            <a:r>
              <a:rPr kumimoji="1" lang="zh-CN" altLang="en-US" sz="2400" dirty="0">
                <a:solidFill>
                  <a:srgbClr val="002060"/>
                </a:solidFill>
                <a:latin typeface="Songti SC" panose="02010600040101010101" pitchFamily="2" charset="-122"/>
                <a:ea typeface="Songti SC" panose="02010600040101010101" pitchFamily="2" charset="-122"/>
              </a:rPr>
              <a:t>标志符编码</a:t>
            </a:r>
            <a:endParaRPr kumimoji="1" lang="en-US" altLang="zh-CN" sz="2400" dirty="0">
              <a:solidFill>
                <a:srgbClr val="002060"/>
              </a:solidFill>
              <a:latin typeface="Songti SC" panose="02010600040101010101" pitchFamily="2" charset="-122"/>
              <a:ea typeface="Songti SC" panose="02010600040101010101" pitchFamily="2" charset="-122"/>
            </a:endParaRPr>
          </a:p>
        </p:txBody>
      </p:sp>
      <p:sp>
        <p:nvSpPr>
          <p:cNvPr id="35" name="文本框 34">
            <a:extLst>
              <a:ext uri="{FF2B5EF4-FFF2-40B4-BE49-F238E27FC236}">
                <a16:creationId xmlns:a16="http://schemas.microsoft.com/office/drawing/2014/main" id="{6796EBDE-4EB7-A7E6-3669-3E1250DB3099}"/>
              </a:ext>
            </a:extLst>
          </p:cNvPr>
          <p:cNvSpPr txBox="1"/>
          <p:nvPr/>
        </p:nvSpPr>
        <p:spPr>
          <a:xfrm>
            <a:off x="3084896" y="4082512"/>
            <a:ext cx="3748390" cy="1015663"/>
          </a:xfrm>
          <a:prstGeom prst="rect">
            <a:avLst/>
          </a:prstGeom>
          <a:noFill/>
        </p:spPr>
        <p:txBody>
          <a:bodyPr wrap="square" rtlCol="0">
            <a:spAutoFit/>
          </a:bodyPr>
          <a:lstStyle/>
          <a:p>
            <a:r>
              <a:rPr kumimoji="1" lang="zh-CN" altLang="en-US" sz="2000" b="1" dirty="0">
                <a:solidFill>
                  <a:srgbClr val="0070C0"/>
                </a:solidFill>
                <a:latin typeface="Songti SC" panose="02010600040101010101" pitchFamily="2" charset="-122"/>
                <a:ea typeface="Songti SC" panose="02010600040101010101" pitchFamily="2" charset="-122"/>
              </a:rPr>
              <a:t>全局相同性</a:t>
            </a:r>
            <a:r>
              <a:rPr kumimoji="1" lang="zh-CN" altLang="en-US" sz="2000" dirty="0">
                <a:latin typeface="Songti SC" panose="02010600040101010101" pitchFamily="2" charset="-122"/>
                <a:ea typeface="Songti SC" panose="02010600040101010101" pitchFamily="2" charset="-122"/>
              </a:rPr>
              <a:t>：正常值和异常值在全局视角下是相同的且对于内存系统透明。</a:t>
            </a:r>
            <a:endParaRPr kumimoji="1" lang="en-US" altLang="zh-CN" sz="2000" dirty="0">
              <a:latin typeface="Songti SC" panose="02010600040101010101" pitchFamily="2" charset="-122"/>
              <a:ea typeface="Songti SC" panose="02010600040101010101" pitchFamily="2" charset="-122"/>
            </a:endParaRPr>
          </a:p>
        </p:txBody>
      </p:sp>
      <p:sp>
        <p:nvSpPr>
          <p:cNvPr id="36" name="文本框 35">
            <a:extLst>
              <a:ext uri="{FF2B5EF4-FFF2-40B4-BE49-F238E27FC236}">
                <a16:creationId xmlns:a16="http://schemas.microsoft.com/office/drawing/2014/main" id="{6CB3DE79-E504-844A-AF4F-E190D0900865}"/>
              </a:ext>
            </a:extLst>
          </p:cNvPr>
          <p:cNvSpPr txBox="1"/>
          <p:nvPr/>
        </p:nvSpPr>
        <p:spPr>
          <a:xfrm>
            <a:off x="7339853" y="4082511"/>
            <a:ext cx="4366173" cy="707886"/>
          </a:xfrm>
          <a:prstGeom prst="rect">
            <a:avLst/>
          </a:prstGeom>
          <a:noFill/>
        </p:spPr>
        <p:txBody>
          <a:bodyPr wrap="square" rtlCol="0">
            <a:spAutoFit/>
          </a:bodyPr>
          <a:lstStyle/>
          <a:p>
            <a:r>
              <a:rPr kumimoji="1" lang="zh-CN" altLang="en-US" sz="2000" b="1" dirty="0">
                <a:solidFill>
                  <a:srgbClr val="0070C0"/>
                </a:solidFill>
                <a:latin typeface="Songti SC" panose="02010600040101010101" pitchFamily="2" charset="-122"/>
                <a:ea typeface="Songti SC" panose="02010600040101010101" pitchFamily="2" charset="-122"/>
              </a:rPr>
              <a:t>局部可区分</a:t>
            </a:r>
            <a:r>
              <a:rPr kumimoji="1" lang="zh-CN" altLang="en-US" sz="2000" dirty="0">
                <a:latin typeface="Songti SC" panose="02010600040101010101" pitchFamily="2" charset="-122"/>
                <a:ea typeface="Songti SC" panose="02010600040101010101" pitchFamily="2" charset="-122"/>
              </a:rPr>
              <a:t>：仅需要在一个双值配对</a:t>
            </a:r>
            <a:r>
              <a:rPr kumimoji="1" lang="en-US" altLang="zh-CN" sz="2000" dirty="0">
                <a:latin typeface="Songti SC" panose="02010600040101010101" pitchFamily="2" charset="-122"/>
                <a:ea typeface="Songti SC" panose="02010600040101010101" pitchFamily="2" charset="-122"/>
              </a:rPr>
              <a:t>(Pair)</a:t>
            </a:r>
            <a:r>
              <a:rPr kumimoji="1" lang="zh-CN" altLang="en-US" sz="2000" dirty="0">
                <a:latin typeface="Songti SC" panose="02010600040101010101" pitchFamily="2" charset="-122"/>
                <a:ea typeface="Songti SC" panose="02010600040101010101" pitchFamily="2" charset="-122"/>
              </a:rPr>
              <a:t>中就可以区分正常值和异常值。</a:t>
            </a:r>
            <a:endParaRPr kumimoji="1" lang="en-US" altLang="zh-CN" sz="2000" dirty="0">
              <a:latin typeface="Songti SC" panose="02010600040101010101" pitchFamily="2" charset="-122"/>
              <a:ea typeface="Songti SC" panose="02010600040101010101" pitchFamily="2" charset="-122"/>
            </a:endParaRPr>
          </a:p>
        </p:txBody>
      </p:sp>
      <p:cxnSp>
        <p:nvCxnSpPr>
          <p:cNvPr id="37" name="直线箭头连接符 36">
            <a:extLst>
              <a:ext uri="{FF2B5EF4-FFF2-40B4-BE49-F238E27FC236}">
                <a16:creationId xmlns:a16="http://schemas.microsoft.com/office/drawing/2014/main" id="{E2077D18-716C-9AD8-7C77-1D3ED27555E6}"/>
              </a:ext>
            </a:extLst>
          </p:cNvPr>
          <p:cNvCxnSpPr>
            <a:cxnSpLocks/>
          </p:cNvCxnSpPr>
          <p:nvPr/>
        </p:nvCxnSpPr>
        <p:spPr>
          <a:xfrm>
            <a:off x="4951166" y="2916194"/>
            <a:ext cx="0" cy="512806"/>
          </a:xfrm>
          <a:prstGeom prst="straightConnector1">
            <a:avLst/>
          </a:prstGeom>
          <a:ln w="28575">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直线箭头连接符 39">
            <a:extLst>
              <a:ext uri="{FF2B5EF4-FFF2-40B4-BE49-F238E27FC236}">
                <a16:creationId xmlns:a16="http://schemas.microsoft.com/office/drawing/2014/main" id="{ADD4082E-077E-80E1-DC36-7D53CC26C38C}"/>
              </a:ext>
            </a:extLst>
          </p:cNvPr>
          <p:cNvCxnSpPr>
            <a:cxnSpLocks/>
          </p:cNvCxnSpPr>
          <p:nvPr/>
        </p:nvCxnSpPr>
        <p:spPr>
          <a:xfrm>
            <a:off x="9323399" y="2852351"/>
            <a:ext cx="0" cy="512806"/>
          </a:xfrm>
          <a:prstGeom prst="straightConnector1">
            <a:avLst/>
          </a:prstGeom>
          <a:ln w="28575">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直线连接符 41">
            <a:extLst>
              <a:ext uri="{FF2B5EF4-FFF2-40B4-BE49-F238E27FC236}">
                <a16:creationId xmlns:a16="http://schemas.microsoft.com/office/drawing/2014/main" id="{3B08BB31-47DA-F75B-3FFC-7A499A50F3A5}"/>
              </a:ext>
            </a:extLst>
          </p:cNvPr>
          <p:cNvCxnSpPr/>
          <p:nvPr/>
        </p:nvCxnSpPr>
        <p:spPr>
          <a:xfrm>
            <a:off x="359887" y="3172597"/>
            <a:ext cx="1150684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E3CA1AA8-F1A5-F91A-7A3B-1333FE829EC6}"/>
              </a:ext>
            </a:extLst>
          </p:cNvPr>
          <p:cNvCxnSpPr>
            <a:cxnSpLocks/>
          </p:cNvCxnSpPr>
          <p:nvPr/>
        </p:nvCxnSpPr>
        <p:spPr>
          <a:xfrm>
            <a:off x="3008870" y="1161535"/>
            <a:ext cx="0" cy="41796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472D0FBE-5971-830D-1D44-9860C5EFC4A7}"/>
              </a:ext>
            </a:extLst>
          </p:cNvPr>
          <p:cNvCxnSpPr>
            <a:cxnSpLocks/>
          </p:cNvCxnSpPr>
          <p:nvPr/>
        </p:nvCxnSpPr>
        <p:spPr>
          <a:xfrm>
            <a:off x="7127789" y="1161535"/>
            <a:ext cx="0" cy="41796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80752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err="1">
                <a:latin typeface="Songti SC" panose="02010600040101010101" pitchFamily="2" charset="-122"/>
                <a:ea typeface="Songti SC" panose="02010600040101010101" pitchFamily="2" charset="-122"/>
              </a:rPr>
              <a:t>OliVe</a:t>
            </a:r>
            <a:r>
              <a:rPr kumimoji="1" lang="zh-CN" altLang="en-US" sz="3200" dirty="0">
                <a:latin typeface="Songti SC" panose="02010600040101010101" pitchFamily="2" charset="-122"/>
                <a:ea typeface="Songti SC" panose="02010600040101010101" pitchFamily="2" charset="-122"/>
              </a:rPr>
              <a:t>：</a:t>
            </a:r>
            <a:r>
              <a:rPr kumimoji="1" lang="en-US" altLang="zh-CN" dirty="0">
                <a:latin typeface="Songti SC" panose="02010600040101010101" pitchFamily="2" charset="-122"/>
                <a:ea typeface="Songti SC" panose="02010600040101010101" pitchFamily="2" charset="-122"/>
              </a:rPr>
              <a:t>① </a:t>
            </a:r>
            <a:r>
              <a:rPr kumimoji="1" lang="zh-CN" altLang="en-US" dirty="0">
                <a:latin typeface="Songti SC" panose="02010600040101010101" pitchFamily="2" charset="-122"/>
                <a:ea typeface="Songti SC" panose="02010600040101010101" pitchFamily="2" charset="-122"/>
              </a:rPr>
              <a:t>异常值嵌入</a:t>
            </a:r>
            <a:endParaRPr kumimoji="1" lang="en-US" altLang="zh-CN" sz="3200"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829498" y="6337680"/>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48</a:t>
            </a:fld>
            <a:endParaRPr lang="zh-CN" altLang="en-US" dirty="0">
              <a:latin typeface="Songti SC" panose="02010600040101010101" pitchFamily="2" charset="-122"/>
              <a:ea typeface="Songti SC" panose="02010600040101010101" pitchFamily="2" charset="-122"/>
            </a:endParaRPr>
          </a:p>
        </p:txBody>
      </p:sp>
      <p:sp>
        <p:nvSpPr>
          <p:cNvPr id="3" name="文本占位符 4">
            <a:extLst>
              <a:ext uri="{FF2B5EF4-FFF2-40B4-BE49-F238E27FC236}">
                <a16:creationId xmlns:a16="http://schemas.microsoft.com/office/drawing/2014/main" id="{231AE501-C4B3-1AFB-ED47-9B42827F07B6}"/>
              </a:ext>
            </a:extLst>
          </p:cNvPr>
          <p:cNvSpPr txBox="1">
            <a:spLocks/>
          </p:cNvSpPr>
          <p:nvPr/>
        </p:nvSpPr>
        <p:spPr>
          <a:xfrm>
            <a:off x="249717" y="852702"/>
            <a:ext cx="7025290" cy="4416711"/>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200" b="1" dirty="0">
                <a:solidFill>
                  <a:schemeClr val="accent1"/>
                </a:solidFill>
                <a:latin typeface="Songti SC" panose="02010600040101010101" pitchFamily="2" charset="-122"/>
                <a:ea typeface="Songti SC" panose="02010600040101010101" pitchFamily="2" charset="-122"/>
              </a:rPr>
              <a:t>Step</a:t>
            </a:r>
            <a:r>
              <a:rPr kumimoji="1" lang="zh-CN" altLang="en-US" sz="2200" b="1" dirty="0">
                <a:solidFill>
                  <a:schemeClr val="accent1"/>
                </a:solidFill>
                <a:latin typeface="Songti SC" panose="02010600040101010101" pitchFamily="2" charset="-122"/>
                <a:ea typeface="Songti SC" panose="02010600040101010101" pitchFamily="2" charset="-122"/>
              </a:rPr>
              <a:t> </a:t>
            </a:r>
            <a:r>
              <a:rPr kumimoji="1" lang="en-US" altLang="zh-CN" sz="2200" b="1" dirty="0">
                <a:solidFill>
                  <a:schemeClr val="accent1"/>
                </a:solidFill>
                <a:latin typeface="Songti SC" panose="02010600040101010101" pitchFamily="2" charset="-122"/>
                <a:ea typeface="Songti SC" panose="02010600040101010101" pitchFamily="2" charset="-122"/>
              </a:rPr>
              <a:t>1</a:t>
            </a:r>
            <a:r>
              <a:rPr kumimoji="1" lang="zh-CN" altLang="en-US" sz="2200" b="1" dirty="0">
                <a:solidFill>
                  <a:schemeClr val="accent1"/>
                </a:solidFill>
                <a:latin typeface="Songti SC" panose="02010600040101010101" pitchFamily="2" charset="-122"/>
                <a:ea typeface="Songti SC" panose="02010600040101010101" pitchFamily="2" charset="-122"/>
              </a:rPr>
              <a:t> </a:t>
            </a:r>
            <a:r>
              <a:rPr kumimoji="1" lang="en-US" altLang="zh-CN" sz="2200" b="1" dirty="0">
                <a:solidFill>
                  <a:schemeClr val="tx1"/>
                </a:solidFill>
                <a:latin typeface="Songti SC" panose="02010600040101010101" pitchFamily="2" charset="-122"/>
                <a:ea typeface="Songti SC" panose="02010600040101010101" pitchFamily="2" charset="-122"/>
              </a:rPr>
              <a:t>Pair</a:t>
            </a:r>
            <a:r>
              <a:rPr kumimoji="1" lang="en-US" altLang="zh-CN" sz="2200" dirty="0">
                <a:solidFill>
                  <a:schemeClr val="tx1"/>
                </a:solidFill>
                <a:latin typeface="Songti SC" panose="02010600040101010101" pitchFamily="2" charset="-122"/>
                <a:ea typeface="Songti SC" panose="02010600040101010101" pitchFamily="2" charset="-122"/>
              </a:rPr>
              <a:t>:</a:t>
            </a:r>
            <a:r>
              <a:rPr kumimoji="1" lang="zh-CN" altLang="en-US" sz="2200" dirty="0">
                <a:solidFill>
                  <a:schemeClr val="tx1"/>
                </a:solidFill>
                <a:latin typeface="Songti SC" panose="02010600040101010101" pitchFamily="2" charset="-122"/>
                <a:ea typeface="Songti SC" panose="02010600040101010101" pitchFamily="2" charset="-122"/>
              </a:rPr>
              <a:t> 将相邻的两个配对</a:t>
            </a:r>
            <a:r>
              <a:rPr kumimoji="1" lang="en-US" altLang="zh-CN" sz="2200" dirty="0">
                <a:solidFill>
                  <a:schemeClr val="tx1"/>
                </a:solidFill>
                <a:latin typeface="Songti SC" panose="02010600040101010101" pitchFamily="2" charset="-122"/>
                <a:ea typeface="Songti SC" panose="02010600040101010101" pitchFamily="2" charset="-122"/>
              </a:rPr>
              <a:t>:</a:t>
            </a:r>
            <a:r>
              <a:rPr kumimoji="1" lang="zh-CN" altLang="en-US" sz="2200" dirty="0">
                <a:solidFill>
                  <a:schemeClr val="tx1"/>
                </a:solidFill>
                <a:latin typeface="Songti SC" panose="02010600040101010101" pitchFamily="2" charset="-122"/>
                <a:ea typeface="Songti SC" panose="02010600040101010101" pitchFamily="2" charset="-122"/>
              </a:rPr>
              <a:t> </a:t>
            </a:r>
            <a:endParaRPr kumimoji="1" lang="en-US" altLang="zh-CN" sz="2200" dirty="0">
              <a:solidFill>
                <a:schemeClr val="tx1"/>
              </a:solidFill>
              <a:latin typeface="Songti SC" panose="02010600040101010101" pitchFamily="2" charset="-122"/>
              <a:ea typeface="Songti SC" panose="02010600040101010101" pitchFamily="2" charset="-122"/>
            </a:endParaRPr>
          </a:p>
          <a:p>
            <a:pPr lvl="1"/>
            <a:r>
              <a:rPr kumimoji="1" lang="en-US" altLang="zh-CN" sz="2200" dirty="0">
                <a:solidFill>
                  <a:schemeClr val="tx1"/>
                </a:solidFill>
                <a:latin typeface="Songti SC" panose="02010600040101010101" pitchFamily="2" charset="-122"/>
                <a:ea typeface="Songti SC" panose="02010600040101010101" pitchFamily="2" charset="-122"/>
              </a:rPr>
              <a:t>Normal-Normal</a:t>
            </a:r>
            <a:r>
              <a:rPr kumimoji="1" lang="zh-CN" altLang="en-US" sz="2200" dirty="0">
                <a:solidFill>
                  <a:schemeClr val="tx1"/>
                </a:solidFill>
                <a:latin typeface="Songti SC" panose="02010600040101010101" pitchFamily="2" charset="-122"/>
                <a:ea typeface="Songti SC" panose="02010600040101010101" pitchFamily="2" charset="-122"/>
              </a:rPr>
              <a:t> </a:t>
            </a:r>
            <a:r>
              <a:rPr kumimoji="1" lang="en-US" altLang="zh-CN" sz="2200" dirty="0">
                <a:solidFill>
                  <a:schemeClr val="tx1"/>
                </a:solidFill>
                <a:latin typeface="Songti SC" panose="02010600040101010101" pitchFamily="2" charset="-122"/>
                <a:ea typeface="Songti SC" panose="02010600040101010101" pitchFamily="2" charset="-122"/>
              </a:rPr>
              <a:t>Pair;</a:t>
            </a:r>
          </a:p>
          <a:p>
            <a:pPr lvl="1"/>
            <a:r>
              <a:rPr kumimoji="1" lang="en-US" altLang="zh-CN" sz="2200" dirty="0">
                <a:solidFill>
                  <a:schemeClr val="tx1"/>
                </a:solidFill>
                <a:latin typeface="Songti SC" panose="02010600040101010101" pitchFamily="2" charset="-122"/>
                <a:ea typeface="Songti SC" panose="02010600040101010101" pitchFamily="2" charset="-122"/>
              </a:rPr>
              <a:t>Outlier-Normal</a:t>
            </a:r>
            <a:r>
              <a:rPr kumimoji="1" lang="zh-CN" altLang="en-US" sz="2200" dirty="0">
                <a:solidFill>
                  <a:schemeClr val="tx1"/>
                </a:solidFill>
                <a:latin typeface="Songti SC" panose="02010600040101010101" pitchFamily="2" charset="-122"/>
                <a:ea typeface="Songti SC" panose="02010600040101010101" pitchFamily="2" charset="-122"/>
              </a:rPr>
              <a:t> </a:t>
            </a:r>
            <a:r>
              <a:rPr kumimoji="1" lang="en-US" altLang="zh-CN" sz="2200" dirty="0">
                <a:solidFill>
                  <a:schemeClr val="tx1"/>
                </a:solidFill>
                <a:latin typeface="Songti SC" panose="02010600040101010101" pitchFamily="2" charset="-122"/>
                <a:ea typeface="Songti SC" panose="02010600040101010101" pitchFamily="2" charset="-122"/>
              </a:rPr>
              <a:t>Pair;</a:t>
            </a:r>
          </a:p>
          <a:p>
            <a:pPr lvl="1"/>
            <a:r>
              <a:rPr kumimoji="1" lang="en-US" altLang="zh-CN" sz="2200" dirty="0">
                <a:solidFill>
                  <a:schemeClr val="tx1"/>
                </a:solidFill>
                <a:latin typeface="Songti SC" panose="02010600040101010101" pitchFamily="2" charset="-122"/>
                <a:ea typeface="Songti SC" panose="02010600040101010101" pitchFamily="2" charset="-122"/>
              </a:rPr>
              <a:t>Outlier-Outlier</a:t>
            </a:r>
            <a:r>
              <a:rPr kumimoji="1" lang="zh-CN" altLang="en-US" sz="2200" dirty="0">
                <a:solidFill>
                  <a:schemeClr val="tx1"/>
                </a:solidFill>
                <a:latin typeface="Songti SC" panose="02010600040101010101" pitchFamily="2" charset="-122"/>
                <a:ea typeface="Songti SC" panose="02010600040101010101" pitchFamily="2" charset="-122"/>
              </a:rPr>
              <a:t> </a:t>
            </a:r>
            <a:r>
              <a:rPr kumimoji="1" lang="en-US" altLang="zh-CN" sz="2200" dirty="0">
                <a:solidFill>
                  <a:schemeClr val="tx1"/>
                </a:solidFill>
                <a:latin typeface="Songti SC" panose="02010600040101010101" pitchFamily="2" charset="-122"/>
                <a:ea typeface="Songti SC" panose="02010600040101010101" pitchFamily="2" charset="-122"/>
              </a:rPr>
              <a:t>Pair.</a:t>
            </a:r>
          </a:p>
          <a:p>
            <a:r>
              <a:rPr kumimoji="1" lang="en-US" altLang="zh-CN" sz="2200" b="1" dirty="0">
                <a:solidFill>
                  <a:schemeClr val="accent1"/>
                </a:solidFill>
                <a:latin typeface="Songti SC" panose="02010600040101010101" pitchFamily="2" charset="-122"/>
                <a:ea typeface="Songti SC" panose="02010600040101010101" pitchFamily="2" charset="-122"/>
              </a:rPr>
              <a:t>Step</a:t>
            </a:r>
            <a:r>
              <a:rPr kumimoji="1" lang="zh-CN" altLang="en-US" sz="2200" b="1" dirty="0">
                <a:solidFill>
                  <a:schemeClr val="accent1"/>
                </a:solidFill>
                <a:latin typeface="Songti SC" panose="02010600040101010101" pitchFamily="2" charset="-122"/>
                <a:ea typeface="Songti SC" panose="02010600040101010101" pitchFamily="2" charset="-122"/>
              </a:rPr>
              <a:t> </a:t>
            </a:r>
            <a:r>
              <a:rPr kumimoji="1" lang="en-US" altLang="zh-CN" sz="2200" b="1" dirty="0">
                <a:solidFill>
                  <a:schemeClr val="accent1"/>
                </a:solidFill>
                <a:latin typeface="Songti SC" panose="02010600040101010101" pitchFamily="2" charset="-122"/>
                <a:ea typeface="Songti SC" panose="02010600040101010101" pitchFamily="2" charset="-122"/>
              </a:rPr>
              <a:t>2</a:t>
            </a:r>
            <a:r>
              <a:rPr kumimoji="1" lang="zh-CN" altLang="en-US" sz="2200" b="1" dirty="0">
                <a:solidFill>
                  <a:schemeClr val="accent1"/>
                </a:solidFill>
                <a:latin typeface="Songti SC" panose="02010600040101010101" pitchFamily="2" charset="-122"/>
                <a:ea typeface="Songti SC" panose="02010600040101010101" pitchFamily="2" charset="-122"/>
              </a:rPr>
              <a:t> </a:t>
            </a:r>
            <a:r>
              <a:rPr kumimoji="1" lang="en-US" altLang="zh-CN" sz="2200" b="1" dirty="0">
                <a:solidFill>
                  <a:schemeClr val="tx1"/>
                </a:solidFill>
                <a:latin typeface="Songti SC" panose="02010600040101010101" pitchFamily="2" charset="-122"/>
                <a:ea typeface="Songti SC" panose="02010600040101010101" pitchFamily="2" charset="-122"/>
              </a:rPr>
              <a:t>Prune Victims:</a:t>
            </a:r>
            <a:r>
              <a:rPr kumimoji="1" lang="zh-CN" altLang="en-US" sz="2200" b="1" dirty="0">
                <a:solidFill>
                  <a:schemeClr val="tx1"/>
                </a:solidFill>
                <a:latin typeface="Songti SC" panose="02010600040101010101" pitchFamily="2" charset="-122"/>
                <a:ea typeface="Songti SC" panose="02010600040101010101" pitchFamily="2" charset="-122"/>
              </a:rPr>
              <a:t> </a:t>
            </a:r>
            <a:r>
              <a:rPr kumimoji="1" lang="zh-CN" altLang="en-US" sz="2200" dirty="0">
                <a:solidFill>
                  <a:schemeClr val="tx1"/>
                </a:solidFill>
                <a:latin typeface="Songti SC" panose="02010600040101010101" pitchFamily="2" charset="-122"/>
                <a:ea typeface="Songti SC" panose="02010600040101010101" pitchFamily="2" charset="-122"/>
              </a:rPr>
              <a:t>将较小的异常值（</a:t>
            </a:r>
            <a:r>
              <a:rPr kumimoji="1" lang="en-US" altLang="zh-CN" sz="2200" dirty="0">
                <a:solidFill>
                  <a:schemeClr val="tx1"/>
                </a:solidFill>
                <a:latin typeface="Songti SC" panose="02010600040101010101" pitchFamily="2" charset="-122"/>
                <a:ea typeface="Songti SC" panose="02010600040101010101" pitchFamily="2" charset="-122"/>
              </a:rPr>
              <a:t>Outlier</a:t>
            </a:r>
            <a:r>
              <a:rPr kumimoji="1" lang="zh-CN" altLang="en-US" sz="2200" dirty="0">
                <a:solidFill>
                  <a:schemeClr val="tx1"/>
                </a:solidFill>
                <a:latin typeface="Songti SC" panose="02010600040101010101" pitchFamily="2" charset="-122"/>
                <a:ea typeface="Songti SC" panose="02010600040101010101" pitchFamily="2" charset="-122"/>
              </a:rPr>
              <a:t>）和正常值（</a:t>
            </a:r>
            <a:r>
              <a:rPr kumimoji="1" lang="en-US" altLang="zh-CN" sz="2200" dirty="0">
                <a:solidFill>
                  <a:schemeClr val="tx1"/>
                </a:solidFill>
                <a:latin typeface="Songti SC" panose="02010600040101010101" pitchFamily="2" charset="-122"/>
                <a:ea typeface="Songti SC" panose="02010600040101010101" pitchFamily="2" charset="-122"/>
              </a:rPr>
              <a:t>Normal</a:t>
            </a:r>
            <a:r>
              <a:rPr kumimoji="1" lang="zh-CN" altLang="en-US" sz="2200" dirty="0">
                <a:solidFill>
                  <a:schemeClr val="tx1"/>
                </a:solidFill>
                <a:latin typeface="Songti SC" panose="02010600040101010101" pitchFamily="2" charset="-122"/>
                <a:ea typeface="Songti SC" panose="02010600040101010101" pitchFamily="2" charset="-122"/>
              </a:rPr>
              <a:t>）剪掉，已保留较大的异常值。</a:t>
            </a:r>
            <a:endParaRPr kumimoji="1" lang="en-US" altLang="zh-CN" sz="2200" dirty="0">
              <a:solidFill>
                <a:schemeClr val="tx1"/>
              </a:solidFill>
              <a:latin typeface="Songti SC" panose="02010600040101010101" pitchFamily="2" charset="-122"/>
              <a:ea typeface="Songti SC" panose="02010600040101010101" pitchFamily="2" charset="-122"/>
            </a:endParaRPr>
          </a:p>
          <a:p>
            <a:pPr lvl="1"/>
            <a:r>
              <a:rPr kumimoji="1" lang="zh-CN" altLang="en-US" sz="2200" dirty="0">
                <a:solidFill>
                  <a:schemeClr val="tx1"/>
                </a:solidFill>
                <a:latin typeface="Songti SC" panose="02010600040101010101" pitchFamily="2" charset="-122"/>
                <a:ea typeface="Songti SC" panose="02010600040101010101" pitchFamily="2" charset="-122"/>
              </a:rPr>
              <a:t>被裁剪的值称为</a:t>
            </a:r>
            <a:r>
              <a:rPr kumimoji="1" lang="en-US" altLang="zh-CN" sz="2200" dirty="0">
                <a:solidFill>
                  <a:schemeClr val="tx1"/>
                </a:solidFill>
                <a:latin typeface="Songti SC" panose="02010600040101010101" pitchFamily="2" charset="-122"/>
                <a:ea typeface="Songti SC" panose="02010600040101010101" pitchFamily="2" charset="-122"/>
              </a:rPr>
              <a:t>“</a:t>
            </a:r>
            <a:r>
              <a:rPr kumimoji="1" lang="en-US" altLang="zh-CN" sz="2200" dirty="0">
                <a:solidFill>
                  <a:schemeClr val="accent1"/>
                </a:solidFill>
                <a:latin typeface="Songti SC" panose="02010600040101010101" pitchFamily="2" charset="-122"/>
                <a:ea typeface="Songti SC" panose="02010600040101010101" pitchFamily="2" charset="-122"/>
              </a:rPr>
              <a:t>Victim</a:t>
            </a:r>
            <a:r>
              <a:rPr kumimoji="1" lang="en-US" altLang="zh-CN" sz="2200" dirty="0">
                <a:solidFill>
                  <a:schemeClr val="tx1"/>
                </a:solidFill>
                <a:latin typeface="Songti SC" panose="02010600040101010101" pitchFamily="2" charset="-122"/>
                <a:ea typeface="Songti SC" panose="02010600040101010101" pitchFamily="2" charset="-122"/>
              </a:rPr>
              <a:t>”</a:t>
            </a:r>
            <a:r>
              <a:rPr kumimoji="1" lang="zh-CN" altLang="en-US" sz="2200" dirty="0">
                <a:solidFill>
                  <a:schemeClr val="tx1"/>
                </a:solidFill>
                <a:latin typeface="Songti SC" panose="02010600040101010101" pitchFamily="2" charset="-122"/>
                <a:ea typeface="Songti SC" panose="02010600040101010101" pitchFamily="2" charset="-122"/>
              </a:rPr>
              <a:t>。</a:t>
            </a:r>
            <a:endParaRPr kumimoji="1" lang="en-US" altLang="zh-CN" sz="2200" dirty="0">
              <a:solidFill>
                <a:schemeClr val="tx1"/>
              </a:solidFill>
              <a:latin typeface="Songti SC" panose="02010600040101010101" pitchFamily="2" charset="-122"/>
              <a:ea typeface="Songti SC" panose="02010600040101010101" pitchFamily="2" charset="-122"/>
            </a:endParaRPr>
          </a:p>
          <a:p>
            <a:r>
              <a:rPr kumimoji="1" lang="en-US" altLang="zh-CN" sz="2200" b="1" dirty="0">
                <a:solidFill>
                  <a:schemeClr val="accent1"/>
                </a:solidFill>
                <a:latin typeface="Songti SC" panose="02010600040101010101" pitchFamily="2" charset="-122"/>
                <a:ea typeface="Songti SC" panose="02010600040101010101" pitchFamily="2" charset="-122"/>
              </a:rPr>
              <a:t>Step</a:t>
            </a:r>
            <a:r>
              <a:rPr kumimoji="1" lang="zh-CN" altLang="en-US" sz="2200" b="1" dirty="0">
                <a:solidFill>
                  <a:schemeClr val="accent1"/>
                </a:solidFill>
                <a:latin typeface="Songti SC" panose="02010600040101010101" pitchFamily="2" charset="-122"/>
                <a:ea typeface="Songti SC" panose="02010600040101010101" pitchFamily="2" charset="-122"/>
              </a:rPr>
              <a:t> </a:t>
            </a:r>
            <a:r>
              <a:rPr kumimoji="1" lang="en-US" altLang="zh-CN" sz="2200" b="1" dirty="0">
                <a:solidFill>
                  <a:schemeClr val="accent1"/>
                </a:solidFill>
                <a:latin typeface="Songti SC" panose="02010600040101010101" pitchFamily="2" charset="-122"/>
                <a:ea typeface="Songti SC" panose="02010600040101010101" pitchFamily="2" charset="-122"/>
              </a:rPr>
              <a:t>3</a:t>
            </a:r>
            <a:r>
              <a:rPr kumimoji="1" lang="zh-CN" altLang="en-US" sz="2200" b="1" dirty="0">
                <a:solidFill>
                  <a:schemeClr val="accent1"/>
                </a:solidFill>
                <a:latin typeface="Songti SC" panose="02010600040101010101" pitchFamily="2" charset="-122"/>
                <a:ea typeface="Songti SC" panose="02010600040101010101" pitchFamily="2" charset="-122"/>
              </a:rPr>
              <a:t> </a:t>
            </a:r>
            <a:r>
              <a:rPr kumimoji="1" lang="en-US" altLang="zh-CN" sz="2200" b="1" dirty="0">
                <a:solidFill>
                  <a:schemeClr val="tx1"/>
                </a:solidFill>
                <a:latin typeface="Songti SC" panose="02010600040101010101" pitchFamily="2" charset="-122"/>
                <a:ea typeface="Songti SC" panose="02010600040101010101" pitchFamily="2" charset="-122"/>
              </a:rPr>
              <a:t>Embed outlier:</a:t>
            </a:r>
            <a:r>
              <a:rPr kumimoji="1" lang="en-US" altLang="zh-CN" sz="2200" dirty="0">
                <a:solidFill>
                  <a:schemeClr val="tx1"/>
                </a:solidFill>
                <a:latin typeface="Songti SC" panose="02010600040101010101" pitchFamily="2" charset="-122"/>
                <a:ea typeface="Songti SC" panose="02010600040101010101" pitchFamily="2" charset="-122"/>
              </a:rPr>
              <a:t> </a:t>
            </a:r>
            <a:r>
              <a:rPr kumimoji="1" lang="zh-CN" altLang="en-US" sz="2200" dirty="0">
                <a:solidFill>
                  <a:schemeClr val="tx1"/>
                </a:solidFill>
                <a:latin typeface="Songti SC" panose="02010600040101010101" pitchFamily="2" charset="-122"/>
                <a:ea typeface="Songti SC" panose="02010600040101010101" pitchFamily="2" charset="-122"/>
              </a:rPr>
              <a:t>将异常值嵌入到量化矩阵中。 </a:t>
            </a:r>
            <a:endParaRPr kumimoji="1" lang="en-US" altLang="zh-CN" sz="2200" dirty="0">
              <a:solidFill>
                <a:schemeClr val="tx1"/>
              </a:solidFill>
              <a:latin typeface="Songti SC" panose="02010600040101010101" pitchFamily="2" charset="-122"/>
              <a:ea typeface="Songti SC" panose="02010600040101010101" pitchFamily="2" charset="-122"/>
            </a:endParaRPr>
          </a:p>
        </p:txBody>
      </p:sp>
      <p:cxnSp>
        <p:nvCxnSpPr>
          <p:cNvPr id="5" name="直线箭头连接符 4">
            <a:extLst>
              <a:ext uri="{FF2B5EF4-FFF2-40B4-BE49-F238E27FC236}">
                <a16:creationId xmlns:a16="http://schemas.microsoft.com/office/drawing/2014/main" id="{34E92B25-576E-080A-45D1-5C941C618342}"/>
              </a:ext>
            </a:extLst>
          </p:cNvPr>
          <p:cNvCxnSpPr>
            <a:cxnSpLocks/>
          </p:cNvCxnSpPr>
          <p:nvPr/>
        </p:nvCxnSpPr>
        <p:spPr>
          <a:xfrm flipH="1">
            <a:off x="9026582" y="2909182"/>
            <a:ext cx="3717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A332AEC-B028-FFF9-3001-D97CB9C0ACB9}"/>
              </a:ext>
            </a:extLst>
          </p:cNvPr>
          <p:cNvSpPr txBox="1"/>
          <p:nvPr/>
        </p:nvSpPr>
        <p:spPr>
          <a:xfrm>
            <a:off x="9410213" y="2720779"/>
            <a:ext cx="1462252" cy="369332"/>
          </a:xfrm>
          <a:prstGeom prst="rect">
            <a:avLst/>
          </a:prstGeom>
          <a:noFill/>
        </p:spPr>
        <p:txBody>
          <a:bodyPr wrap="square">
            <a:spAutoFit/>
          </a:bodyPr>
          <a:lstStyle/>
          <a:p>
            <a:r>
              <a:rPr kumimoji="1" lang="en-US" altLang="zh-CN" sz="1800" b="1" i="1" dirty="0">
                <a:solidFill>
                  <a:schemeClr val="accent1"/>
                </a:solidFill>
                <a:latin typeface="Songti SC" panose="02010600040101010101" pitchFamily="2" charset="-122"/>
                <a:ea typeface="Songti SC" panose="02010600040101010101" pitchFamily="2" charset="-122"/>
              </a:rPr>
              <a:t>Step</a:t>
            </a:r>
            <a:r>
              <a:rPr kumimoji="1" lang="zh-CN" altLang="en-US" sz="1800" b="1" i="1" dirty="0">
                <a:solidFill>
                  <a:schemeClr val="accent1"/>
                </a:solidFill>
                <a:latin typeface="Songti SC" panose="02010600040101010101" pitchFamily="2" charset="-122"/>
                <a:ea typeface="Songti SC" panose="02010600040101010101" pitchFamily="2" charset="-122"/>
              </a:rPr>
              <a:t> </a:t>
            </a:r>
            <a:r>
              <a:rPr kumimoji="1" lang="en-US" altLang="zh-CN" sz="1800" b="1" i="1" dirty="0">
                <a:solidFill>
                  <a:schemeClr val="accent1"/>
                </a:solidFill>
                <a:latin typeface="Songti SC" panose="02010600040101010101" pitchFamily="2" charset="-122"/>
                <a:ea typeface="Songti SC" panose="02010600040101010101" pitchFamily="2" charset="-122"/>
              </a:rPr>
              <a:t>1</a:t>
            </a:r>
            <a:r>
              <a:rPr kumimoji="1" lang="en-US" altLang="zh-CN" sz="1800" b="1" i="1" dirty="0">
                <a:solidFill>
                  <a:schemeClr val="tx1"/>
                </a:solidFill>
                <a:latin typeface="Songti SC" panose="02010600040101010101" pitchFamily="2" charset="-122"/>
                <a:ea typeface="Songti SC" panose="02010600040101010101" pitchFamily="2" charset="-122"/>
              </a:rPr>
              <a:t>:</a:t>
            </a:r>
            <a:r>
              <a:rPr kumimoji="1" lang="zh-CN" altLang="en-US" sz="1800" dirty="0">
                <a:solidFill>
                  <a:schemeClr val="tx1"/>
                </a:solidFill>
                <a:latin typeface="Songti SC" panose="02010600040101010101" pitchFamily="2" charset="-122"/>
                <a:ea typeface="Songti SC" panose="02010600040101010101" pitchFamily="2" charset="-122"/>
              </a:rPr>
              <a:t> </a:t>
            </a:r>
            <a:r>
              <a:rPr kumimoji="1" lang="en-US" altLang="zh-CN" sz="1800" dirty="0">
                <a:solidFill>
                  <a:schemeClr val="tx1"/>
                </a:solidFill>
                <a:latin typeface="Songti SC" panose="02010600040101010101" pitchFamily="2" charset="-122"/>
                <a:ea typeface="Songti SC" panose="02010600040101010101" pitchFamily="2" charset="-122"/>
              </a:rPr>
              <a:t>Pair</a:t>
            </a:r>
            <a:endParaRPr lang="zh-CN" altLang="en-US" dirty="0">
              <a:latin typeface="Songti SC" panose="02010600040101010101" pitchFamily="2" charset="-122"/>
              <a:ea typeface="Songti SC" panose="02010600040101010101" pitchFamily="2" charset="-122"/>
            </a:endParaRPr>
          </a:p>
        </p:txBody>
      </p:sp>
      <p:cxnSp>
        <p:nvCxnSpPr>
          <p:cNvPr id="16" name="直线箭头连接符 15">
            <a:extLst>
              <a:ext uri="{FF2B5EF4-FFF2-40B4-BE49-F238E27FC236}">
                <a16:creationId xmlns:a16="http://schemas.microsoft.com/office/drawing/2014/main" id="{3635D479-E61F-8C0B-5B64-D5F16DFA4283}"/>
              </a:ext>
            </a:extLst>
          </p:cNvPr>
          <p:cNvCxnSpPr>
            <a:cxnSpLocks/>
          </p:cNvCxnSpPr>
          <p:nvPr/>
        </p:nvCxnSpPr>
        <p:spPr>
          <a:xfrm flipH="1">
            <a:off x="6507892" y="5721500"/>
            <a:ext cx="6004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43F27AB-D11C-2FDB-70E7-EBCB85AFDA85}"/>
              </a:ext>
            </a:extLst>
          </p:cNvPr>
          <p:cNvSpPr txBox="1"/>
          <p:nvPr/>
        </p:nvSpPr>
        <p:spPr>
          <a:xfrm>
            <a:off x="9449969" y="4119836"/>
            <a:ext cx="2492314" cy="369332"/>
          </a:xfrm>
          <a:prstGeom prst="rect">
            <a:avLst/>
          </a:prstGeom>
          <a:noFill/>
        </p:spPr>
        <p:txBody>
          <a:bodyPr wrap="square">
            <a:spAutoFit/>
          </a:bodyPr>
          <a:lstStyle/>
          <a:p>
            <a:r>
              <a:rPr kumimoji="1" lang="en-US" altLang="zh-CN" b="1" i="1" dirty="0">
                <a:solidFill>
                  <a:schemeClr val="accent1"/>
                </a:solidFill>
                <a:latin typeface="Songti SC" panose="02010600040101010101" pitchFamily="2" charset="-122"/>
                <a:ea typeface="Songti SC" panose="02010600040101010101" pitchFamily="2" charset="-122"/>
              </a:rPr>
              <a:t>Step</a:t>
            </a:r>
            <a:r>
              <a:rPr kumimoji="1" lang="zh-CN" altLang="en-US" b="1" i="1" dirty="0">
                <a:solidFill>
                  <a:schemeClr val="accent1"/>
                </a:solidFill>
                <a:latin typeface="Songti SC" panose="02010600040101010101" pitchFamily="2" charset="-122"/>
                <a:ea typeface="Songti SC" panose="02010600040101010101" pitchFamily="2" charset="-122"/>
              </a:rPr>
              <a:t> </a:t>
            </a:r>
            <a:r>
              <a:rPr kumimoji="1" lang="en-US" altLang="zh-CN" b="1" i="1" dirty="0">
                <a:solidFill>
                  <a:schemeClr val="accent1"/>
                </a:solidFill>
                <a:latin typeface="Songti SC" panose="02010600040101010101" pitchFamily="2" charset="-122"/>
                <a:ea typeface="Songti SC" panose="02010600040101010101" pitchFamily="2" charset="-122"/>
              </a:rPr>
              <a:t>2</a:t>
            </a:r>
            <a:r>
              <a:rPr kumimoji="1" lang="en-US" altLang="zh-CN" b="1" i="1" dirty="0">
                <a:latin typeface="Songti SC" panose="02010600040101010101" pitchFamily="2" charset="-122"/>
                <a:ea typeface="Songti SC" panose="02010600040101010101" pitchFamily="2" charset="-122"/>
              </a:rPr>
              <a:t>:</a:t>
            </a:r>
            <a:r>
              <a:rPr kumimoji="1" lang="zh-CN" altLang="en-US" b="1" i="1"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Prune</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Victim</a:t>
            </a:r>
            <a:endParaRPr lang="zh-CN" altLang="en-US" dirty="0">
              <a:latin typeface="Songti SC" panose="02010600040101010101" pitchFamily="2" charset="-122"/>
              <a:ea typeface="Songti SC" panose="02010600040101010101" pitchFamily="2" charset="-122"/>
            </a:endParaRPr>
          </a:p>
        </p:txBody>
      </p:sp>
      <p:cxnSp>
        <p:nvCxnSpPr>
          <p:cNvPr id="23" name="直线箭头连接符 22">
            <a:extLst>
              <a:ext uri="{FF2B5EF4-FFF2-40B4-BE49-F238E27FC236}">
                <a16:creationId xmlns:a16="http://schemas.microsoft.com/office/drawing/2014/main" id="{D0CE7D61-77D1-79DA-BE82-BE7F80FB5005}"/>
              </a:ext>
            </a:extLst>
          </p:cNvPr>
          <p:cNvCxnSpPr>
            <a:cxnSpLocks/>
          </p:cNvCxnSpPr>
          <p:nvPr/>
        </p:nvCxnSpPr>
        <p:spPr>
          <a:xfrm flipH="1">
            <a:off x="9026582" y="4304502"/>
            <a:ext cx="385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91A1F13-6E78-32E0-BDE0-5FE26F5EEE43}"/>
              </a:ext>
            </a:extLst>
          </p:cNvPr>
          <p:cNvSpPr txBox="1"/>
          <p:nvPr/>
        </p:nvSpPr>
        <p:spPr>
          <a:xfrm>
            <a:off x="9449968" y="5536834"/>
            <a:ext cx="2742031" cy="369332"/>
          </a:xfrm>
          <a:prstGeom prst="rect">
            <a:avLst/>
          </a:prstGeom>
          <a:noFill/>
        </p:spPr>
        <p:txBody>
          <a:bodyPr wrap="square">
            <a:spAutoFit/>
          </a:bodyPr>
          <a:lstStyle/>
          <a:p>
            <a:r>
              <a:rPr kumimoji="1" lang="en-US" altLang="zh-CN" sz="1800" b="1" i="1" dirty="0">
                <a:solidFill>
                  <a:schemeClr val="accent1"/>
                </a:solidFill>
                <a:latin typeface="Songti SC" panose="02010600040101010101" pitchFamily="2" charset="-122"/>
                <a:ea typeface="Songti SC" panose="02010600040101010101" pitchFamily="2" charset="-122"/>
              </a:rPr>
              <a:t>Step</a:t>
            </a:r>
            <a:r>
              <a:rPr kumimoji="1" lang="zh-CN" altLang="en-US" sz="1800" b="1" i="1" dirty="0">
                <a:solidFill>
                  <a:schemeClr val="accent1"/>
                </a:solidFill>
                <a:latin typeface="Songti SC" panose="02010600040101010101" pitchFamily="2" charset="-122"/>
                <a:ea typeface="Songti SC" panose="02010600040101010101" pitchFamily="2" charset="-122"/>
              </a:rPr>
              <a:t> </a:t>
            </a:r>
            <a:r>
              <a:rPr kumimoji="1" lang="en-US" altLang="zh-CN" sz="1800" b="1" i="1" dirty="0">
                <a:solidFill>
                  <a:schemeClr val="accent1"/>
                </a:solidFill>
                <a:latin typeface="Songti SC" panose="02010600040101010101" pitchFamily="2" charset="-122"/>
                <a:ea typeface="Songti SC" panose="02010600040101010101" pitchFamily="2" charset="-122"/>
              </a:rPr>
              <a:t>3</a:t>
            </a:r>
            <a:r>
              <a:rPr kumimoji="1" lang="en-US" altLang="zh-CN" sz="1800" b="1" i="1" dirty="0">
                <a:solidFill>
                  <a:schemeClr val="tx1"/>
                </a:solidFill>
                <a:latin typeface="Songti SC" panose="02010600040101010101" pitchFamily="2" charset="-122"/>
                <a:ea typeface="Songti SC" panose="02010600040101010101" pitchFamily="2" charset="-122"/>
              </a:rPr>
              <a:t>:</a:t>
            </a:r>
            <a:r>
              <a:rPr kumimoji="1" lang="zh-CN" altLang="en-US" sz="1800" b="1" i="1" dirty="0">
                <a:solidFill>
                  <a:schemeClr val="tx1"/>
                </a:solidFill>
                <a:latin typeface="Songti SC" panose="02010600040101010101" pitchFamily="2" charset="-122"/>
                <a:ea typeface="Songti SC" panose="02010600040101010101" pitchFamily="2" charset="-122"/>
              </a:rPr>
              <a:t> </a:t>
            </a:r>
            <a:r>
              <a:rPr kumimoji="1" lang="en-US" altLang="zh-CN" sz="1800" dirty="0">
                <a:solidFill>
                  <a:schemeClr val="tx1"/>
                </a:solidFill>
                <a:latin typeface="Songti SC" panose="02010600040101010101" pitchFamily="2" charset="-122"/>
                <a:ea typeface="Songti SC" panose="02010600040101010101" pitchFamily="2" charset="-122"/>
              </a:rPr>
              <a:t>Embed</a:t>
            </a:r>
            <a:r>
              <a:rPr kumimoji="1" lang="zh-CN" altLang="en-US" sz="1800" dirty="0">
                <a:solidFill>
                  <a:schemeClr val="tx1"/>
                </a:solidFill>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Outliers</a:t>
            </a:r>
            <a:endParaRPr lang="zh-CN" altLang="en-US" dirty="0">
              <a:latin typeface="Songti SC" panose="02010600040101010101" pitchFamily="2" charset="-122"/>
              <a:ea typeface="Songti SC" panose="02010600040101010101" pitchFamily="2" charset="-122"/>
            </a:endParaRPr>
          </a:p>
        </p:txBody>
      </p:sp>
      <p:pic>
        <p:nvPicPr>
          <p:cNvPr id="7" name="图片 6">
            <a:extLst>
              <a:ext uri="{FF2B5EF4-FFF2-40B4-BE49-F238E27FC236}">
                <a16:creationId xmlns:a16="http://schemas.microsoft.com/office/drawing/2014/main" id="{17E09189-4988-AD49-1D36-7D15F2F4A67B}"/>
              </a:ext>
            </a:extLst>
          </p:cNvPr>
          <p:cNvPicPr>
            <a:picLocks noChangeAspect="1"/>
          </p:cNvPicPr>
          <p:nvPr/>
        </p:nvPicPr>
        <p:blipFill>
          <a:blip r:embed="rId5"/>
          <a:stretch>
            <a:fillRect/>
          </a:stretch>
        </p:blipFill>
        <p:spPr>
          <a:xfrm>
            <a:off x="7167981" y="852702"/>
            <a:ext cx="1741671" cy="1325605"/>
          </a:xfrm>
          <a:prstGeom prst="rect">
            <a:avLst/>
          </a:prstGeom>
        </p:spPr>
      </p:pic>
      <p:pic>
        <p:nvPicPr>
          <p:cNvPr id="8" name="图片 7">
            <a:extLst>
              <a:ext uri="{FF2B5EF4-FFF2-40B4-BE49-F238E27FC236}">
                <a16:creationId xmlns:a16="http://schemas.microsoft.com/office/drawing/2014/main" id="{D69CC1DC-A828-EEF3-7A3E-D2A97055F868}"/>
              </a:ext>
            </a:extLst>
          </p:cNvPr>
          <p:cNvPicPr>
            <a:picLocks noChangeAspect="1"/>
          </p:cNvPicPr>
          <p:nvPr/>
        </p:nvPicPr>
        <p:blipFill>
          <a:blip r:embed="rId6"/>
          <a:stretch>
            <a:fillRect/>
          </a:stretch>
        </p:blipFill>
        <p:spPr>
          <a:xfrm>
            <a:off x="9494201" y="900768"/>
            <a:ext cx="1836063" cy="1159619"/>
          </a:xfrm>
          <a:prstGeom prst="rect">
            <a:avLst/>
          </a:prstGeom>
        </p:spPr>
      </p:pic>
      <p:pic>
        <p:nvPicPr>
          <p:cNvPr id="12" name="图片 11">
            <a:extLst>
              <a:ext uri="{FF2B5EF4-FFF2-40B4-BE49-F238E27FC236}">
                <a16:creationId xmlns:a16="http://schemas.microsoft.com/office/drawing/2014/main" id="{B6BD08CE-C657-A14C-DBE8-B337E0CF4CB0}"/>
              </a:ext>
            </a:extLst>
          </p:cNvPr>
          <p:cNvPicPr>
            <a:picLocks noChangeAspect="1"/>
          </p:cNvPicPr>
          <p:nvPr/>
        </p:nvPicPr>
        <p:blipFill>
          <a:blip r:embed="rId7"/>
          <a:stretch>
            <a:fillRect/>
          </a:stretch>
        </p:blipFill>
        <p:spPr>
          <a:xfrm>
            <a:off x="7167982" y="2244816"/>
            <a:ext cx="1752385" cy="1328732"/>
          </a:xfrm>
          <a:prstGeom prst="rect">
            <a:avLst/>
          </a:prstGeom>
        </p:spPr>
      </p:pic>
      <p:pic>
        <p:nvPicPr>
          <p:cNvPr id="25" name="图片 24">
            <a:extLst>
              <a:ext uri="{FF2B5EF4-FFF2-40B4-BE49-F238E27FC236}">
                <a16:creationId xmlns:a16="http://schemas.microsoft.com/office/drawing/2014/main" id="{8ABF27C3-8F97-D57A-A2E6-65B47DF0DC45}"/>
              </a:ext>
            </a:extLst>
          </p:cNvPr>
          <p:cNvPicPr>
            <a:picLocks noChangeAspect="1"/>
          </p:cNvPicPr>
          <p:nvPr/>
        </p:nvPicPr>
        <p:blipFill>
          <a:blip r:embed="rId8"/>
          <a:stretch>
            <a:fillRect/>
          </a:stretch>
        </p:blipFill>
        <p:spPr>
          <a:xfrm>
            <a:off x="7167981" y="3641705"/>
            <a:ext cx="1761009" cy="1325595"/>
          </a:xfrm>
          <a:prstGeom prst="rect">
            <a:avLst/>
          </a:prstGeom>
        </p:spPr>
      </p:pic>
      <p:pic>
        <p:nvPicPr>
          <p:cNvPr id="27" name="图片 26">
            <a:extLst>
              <a:ext uri="{FF2B5EF4-FFF2-40B4-BE49-F238E27FC236}">
                <a16:creationId xmlns:a16="http://schemas.microsoft.com/office/drawing/2014/main" id="{246C6F41-5028-8D6C-DDD3-5F8819A25055}"/>
              </a:ext>
            </a:extLst>
          </p:cNvPr>
          <p:cNvPicPr>
            <a:picLocks noChangeAspect="1"/>
          </p:cNvPicPr>
          <p:nvPr/>
        </p:nvPicPr>
        <p:blipFill>
          <a:blip r:embed="rId9"/>
          <a:stretch>
            <a:fillRect/>
          </a:stretch>
        </p:blipFill>
        <p:spPr>
          <a:xfrm>
            <a:off x="7176604" y="5035457"/>
            <a:ext cx="1752386" cy="1328732"/>
          </a:xfrm>
          <a:prstGeom prst="rect">
            <a:avLst/>
          </a:prstGeom>
        </p:spPr>
      </p:pic>
      <p:cxnSp>
        <p:nvCxnSpPr>
          <p:cNvPr id="28" name="直线箭头连接符 27">
            <a:extLst>
              <a:ext uri="{FF2B5EF4-FFF2-40B4-BE49-F238E27FC236}">
                <a16:creationId xmlns:a16="http://schemas.microsoft.com/office/drawing/2014/main" id="{1AE59610-DF83-C3B4-A36C-1A1B9297F553}"/>
              </a:ext>
            </a:extLst>
          </p:cNvPr>
          <p:cNvCxnSpPr>
            <a:cxnSpLocks/>
          </p:cNvCxnSpPr>
          <p:nvPr/>
        </p:nvCxnSpPr>
        <p:spPr>
          <a:xfrm flipH="1">
            <a:off x="9026582" y="5721500"/>
            <a:ext cx="385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9A1CD04-F09B-ACDF-B047-86A7787F32B0}"/>
              </a:ext>
            </a:extLst>
          </p:cNvPr>
          <p:cNvSpPr txBox="1"/>
          <p:nvPr/>
        </p:nvSpPr>
        <p:spPr>
          <a:xfrm>
            <a:off x="822622" y="5470724"/>
            <a:ext cx="5685270" cy="523220"/>
          </a:xfrm>
          <a:prstGeom prst="rect">
            <a:avLst/>
          </a:prstGeom>
          <a:noFill/>
        </p:spPr>
        <p:txBody>
          <a:bodyPr wrap="square">
            <a:spAutoFit/>
          </a:bodyPr>
          <a:lstStyle/>
          <a:p>
            <a:pPr lvl="1"/>
            <a:r>
              <a:rPr kumimoji="1" lang="zh-CN" altLang="en-US" sz="2800" b="1" dirty="0">
                <a:solidFill>
                  <a:srgbClr val="0070C0"/>
                </a:solidFill>
                <a:latin typeface="Songti SC" panose="02010600040101010101" pitchFamily="2" charset="-122"/>
                <a:ea typeface="Songti SC" panose="02010600040101010101" pitchFamily="2" charset="-122"/>
              </a:rPr>
              <a:t>全局相同 </a:t>
            </a:r>
            <a:r>
              <a:rPr kumimoji="1" lang="zh-CN" altLang="en-US" sz="2800" dirty="0">
                <a:solidFill>
                  <a:schemeClr val="tx1"/>
                </a:solidFill>
                <a:latin typeface="Songti SC" panose="02010600040101010101" pitchFamily="2" charset="-122"/>
                <a:ea typeface="Songti SC" panose="02010600040101010101" pitchFamily="2" charset="-122"/>
              </a:rPr>
              <a:t>且</a:t>
            </a:r>
            <a:r>
              <a:rPr kumimoji="1" lang="en-US" altLang="zh-CN" sz="2800" dirty="0">
                <a:solidFill>
                  <a:schemeClr val="tx1"/>
                </a:solidFill>
                <a:latin typeface="Songti SC" panose="02010600040101010101" pitchFamily="2" charset="-122"/>
                <a:ea typeface="Songti SC" panose="02010600040101010101" pitchFamily="2" charset="-122"/>
              </a:rPr>
              <a:t> </a:t>
            </a:r>
            <a:r>
              <a:rPr kumimoji="1" lang="zh-CN" altLang="en-US" sz="2800" b="1" dirty="0">
                <a:solidFill>
                  <a:srgbClr val="0070C0"/>
                </a:solidFill>
                <a:latin typeface="Songti SC" panose="02010600040101010101" pitchFamily="2" charset="-122"/>
                <a:ea typeface="Songti SC" panose="02010600040101010101" pitchFamily="2" charset="-122"/>
              </a:rPr>
              <a:t>透明于内存系统</a:t>
            </a:r>
            <a:endParaRPr kumimoji="1" lang="en-US" altLang="zh-CN" sz="2800" dirty="0">
              <a:solidFill>
                <a:srgbClr val="0070C0"/>
              </a:solidFill>
              <a:latin typeface="Songti SC" panose="02010600040101010101" pitchFamily="2" charset="-122"/>
              <a:ea typeface="Songti SC" panose="02010600040101010101" pitchFamily="2" charset="-122"/>
            </a:endParaRPr>
          </a:p>
        </p:txBody>
      </p:sp>
      <p:cxnSp>
        <p:nvCxnSpPr>
          <p:cNvPr id="37" name="直线箭头连接符 36">
            <a:extLst>
              <a:ext uri="{FF2B5EF4-FFF2-40B4-BE49-F238E27FC236}">
                <a16:creationId xmlns:a16="http://schemas.microsoft.com/office/drawing/2014/main" id="{ABBEE03B-B9AE-378A-E5B3-95D850A5F237}"/>
              </a:ext>
            </a:extLst>
          </p:cNvPr>
          <p:cNvCxnSpPr>
            <a:cxnSpLocks/>
          </p:cNvCxnSpPr>
          <p:nvPr/>
        </p:nvCxnSpPr>
        <p:spPr>
          <a:xfrm>
            <a:off x="4950941" y="4304502"/>
            <a:ext cx="284928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E2A16043-21E2-7987-3427-845005F2F2BF}"/>
              </a:ext>
            </a:extLst>
          </p:cNvPr>
          <p:cNvCxnSpPr>
            <a:cxnSpLocks/>
          </p:cNvCxnSpPr>
          <p:nvPr/>
        </p:nvCxnSpPr>
        <p:spPr>
          <a:xfrm>
            <a:off x="3665257" y="2135489"/>
            <a:ext cx="895522" cy="1844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5419E0DA-4832-E4BE-CBE1-5CEB1A73A3E6}"/>
              </a:ext>
            </a:extLst>
          </p:cNvPr>
          <p:cNvCxnSpPr>
            <a:cxnSpLocks/>
          </p:cNvCxnSpPr>
          <p:nvPr/>
        </p:nvCxnSpPr>
        <p:spPr>
          <a:xfrm flipV="1">
            <a:off x="3665257" y="2399990"/>
            <a:ext cx="895522" cy="1718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4" name="文本占位符 4">
            <a:extLst>
              <a:ext uri="{FF2B5EF4-FFF2-40B4-BE49-F238E27FC236}">
                <a16:creationId xmlns:a16="http://schemas.microsoft.com/office/drawing/2014/main" id="{FD5D5867-E41E-02A4-D43E-8FFE29D48785}"/>
              </a:ext>
            </a:extLst>
          </p:cNvPr>
          <p:cNvSpPr txBox="1">
            <a:spLocks/>
          </p:cNvSpPr>
          <p:nvPr/>
        </p:nvSpPr>
        <p:spPr>
          <a:xfrm>
            <a:off x="4034382" y="2055417"/>
            <a:ext cx="3027384" cy="845058"/>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kumimoji="1" lang="en-US" altLang="zh-CN" b="1" dirty="0">
                <a:solidFill>
                  <a:schemeClr val="tx1"/>
                </a:solidFill>
                <a:latin typeface="Songti SC" panose="02010600040101010101" pitchFamily="2" charset="-122"/>
                <a:ea typeface="Songti SC" panose="02010600040101010101" pitchFamily="2" charset="-122"/>
              </a:rPr>
              <a:t>Outlier-</a:t>
            </a:r>
            <a:r>
              <a:rPr kumimoji="1" lang="en-US" altLang="zh-CN" b="1" dirty="0">
                <a:solidFill>
                  <a:srgbClr val="C00000"/>
                </a:solidFill>
                <a:latin typeface="Songti SC" panose="02010600040101010101" pitchFamily="2" charset="-122"/>
                <a:ea typeface="Songti SC" panose="02010600040101010101" pitchFamily="2" charset="-122"/>
              </a:rPr>
              <a:t>Victim</a:t>
            </a:r>
            <a:r>
              <a:rPr kumimoji="1" lang="zh-CN" altLang="en-US" b="1" dirty="0">
                <a:solidFill>
                  <a:srgbClr val="C00000"/>
                </a:solidFill>
                <a:latin typeface="Songti SC" panose="02010600040101010101" pitchFamily="2" charset="-122"/>
                <a:ea typeface="Songti SC" panose="02010600040101010101" pitchFamily="2" charset="-122"/>
              </a:rPr>
              <a:t> </a:t>
            </a:r>
            <a:r>
              <a:rPr kumimoji="1" lang="en-US" altLang="zh-CN" b="1" dirty="0">
                <a:solidFill>
                  <a:schemeClr val="tx1"/>
                </a:solidFill>
                <a:latin typeface="Songti SC" panose="02010600040101010101" pitchFamily="2" charset="-122"/>
                <a:ea typeface="Songti SC" panose="02010600040101010101" pitchFamily="2" charset="-122"/>
              </a:rPr>
              <a:t>Pair</a:t>
            </a:r>
          </a:p>
        </p:txBody>
      </p:sp>
    </p:spTree>
    <p:custDataLst>
      <p:tags r:id="rId1"/>
    </p:custDataLst>
    <p:extLst>
      <p:ext uri="{BB962C8B-B14F-4D97-AF65-F5344CB8AC3E}">
        <p14:creationId xmlns:p14="http://schemas.microsoft.com/office/powerpoint/2010/main" val="336238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1+#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1+#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1+#ppt_w/2"/>
                                          </p:val>
                                        </p:tav>
                                        <p:tav tm="100000">
                                          <p:val>
                                            <p:strVal val="#ppt_x"/>
                                          </p:val>
                                        </p:tav>
                                      </p:tavLst>
                                    </p:anim>
                                    <p:anim calcmode="lin" valueType="num">
                                      <p:cBhvr additive="base">
                                        <p:cTn id="5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4">
                                            <p:txEl>
                                              <p:pRg st="0" end="0"/>
                                            </p:txEl>
                                          </p:spTgt>
                                        </p:tgtEl>
                                        <p:attrNameLst>
                                          <p:attrName>style.visibility</p:attrName>
                                        </p:attrNameLst>
                                      </p:cBhvr>
                                      <p:to>
                                        <p:strVal val="visible"/>
                                      </p:to>
                                    </p:set>
                                    <p:anim calcmode="lin" valueType="num">
                                      <p:cBhvr additive="base">
                                        <p:cTn id="5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44">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0-#ppt_w/2"/>
                                          </p:val>
                                        </p:tav>
                                        <p:tav tm="100000">
                                          <p:val>
                                            <p:strVal val="#ppt_x"/>
                                          </p:val>
                                        </p:tav>
                                      </p:tavLst>
                                    </p:anim>
                                    <p:anim calcmode="lin" valueType="num">
                                      <p:cBhvr additive="base">
                                        <p:cTn id="64" dur="500" fill="hold"/>
                                        <p:tgtEl>
                                          <p:spTgt spid="42"/>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0-#ppt_w/2"/>
                                          </p:val>
                                        </p:tav>
                                        <p:tav tm="100000">
                                          <p:val>
                                            <p:strVal val="#ppt_x"/>
                                          </p:val>
                                        </p:tav>
                                      </p:tavLst>
                                    </p:anim>
                                    <p:anim calcmode="lin" valueType="num">
                                      <p:cBhvr additive="base">
                                        <p:cTn id="68" dur="500" fill="hold"/>
                                        <p:tgtEl>
                                          <p:spTgt spid="37"/>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0-#ppt_w/2"/>
                                          </p:val>
                                        </p:tav>
                                        <p:tav tm="100000">
                                          <p:val>
                                            <p:strVal val="#ppt_x"/>
                                          </p:val>
                                        </p:tav>
                                      </p:tavLst>
                                    </p:anim>
                                    <p:anim calcmode="lin" valueType="num">
                                      <p:cBhvr additive="base">
                                        <p:cTn id="7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anim calcmode="lin" valueType="num">
                                      <p:cBhvr additive="base">
                                        <p:cTn id="7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3">
                                            <p:txEl>
                                              <p:pRg st="6" end="6"/>
                                            </p:tx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1+#ppt_w/2"/>
                                          </p:val>
                                        </p:tav>
                                        <p:tav tm="100000">
                                          <p:val>
                                            <p:strVal val="#ppt_x"/>
                                          </p:val>
                                        </p:tav>
                                      </p:tavLst>
                                    </p:anim>
                                    <p:anim calcmode="lin" valueType="num">
                                      <p:cBhvr additive="base">
                                        <p:cTn id="82" dur="500" fill="hold"/>
                                        <p:tgtEl>
                                          <p:spTgt spid="24"/>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500" fill="hold"/>
                                        <p:tgtEl>
                                          <p:spTgt spid="28"/>
                                        </p:tgtEl>
                                        <p:attrNameLst>
                                          <p:attrName>ppt_x</p:attrName>
                                        </p:attrNameLst>
                                      </p:cBhvr>
                                      <p:tavLst>
                                        <p:tav tm="0">
                                          <p:val>
                                            <p:strVal val="1+#ppt_w/2"/>
                                          </p:val>
                                        </p:tav>
                                        <p:tav tm="100000">
                                          <p:val>
                                            <p:strVal val="#ppt_x"/>
                                          </p:val>
                                        </p:tav>
                                      </p:tavLst>
                                    </p:anim>
                                    <p:anim calcmode="lin" valueType="num">
                                      <p:cBhvr additive="base">
                                        <p:cTn id="86" dur="500" fill="hold"/>
                                        <p:tgtEl>
                                          <p:spTgt spid="28"/>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additive="base">
                                        <p:cTn id="89" dur="500" fill="hold"/>
                                        <p:tgtEl>
                                          <p:spTgt spid="27"/>
                                        </p:tgtEl>
                                        <p:attrNameLst>
                                          <p:attrName>ppt_x</p:attrName>
                                        </p:attrNameLst>
                                      </p:cBhvr>
                                      <p:tavLst>
                                        <p:tav tm="0">
                                          <p:val>
                                            <p:strVal val="1+#ppt_w/2"/>
                                          </p:val>
                                        </p:tav>
                                        <p:tav tm="100000">
                                          <p:val>
                                            <p:strVal val="#ppt_x"/>
                                          </p:val>
                                        </p:tav>
                                      </p:tavLst>
                                    </p:anim>
                                    <p:anim calcmode="lin" valueType="num">
                                      <p:cBhvr additive="base">
                                        <p:cTn id="9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4" grpId="0"/>
      <p:bldP spid="30" grpId="0"/>
      <p:bldP spid="44" grpId="0"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err="1">
                <a:latin typeface="Songti SC" panose="02010600040101010101" pitchFamily="2" charset="-122"/>
                <a:ea typeface="Songti SC" panose="02010600040101010101" pitchFamily="2" charset="-122"/>
              </a:rPr>
              <a:t>OliVe</a:t>
            </a:r>
            <a:r>
              <a:rPr kumimoji="1" lang="zh-CN" altLang="en-US" dirty="0">
                <a:latin typeface="Songti SC" panose="02010600040101010101" pitchFamily="2" charset="-122"/>
                <a:ea typeface="Songti SC" panose="02010600040101010101" pitchFamily="2" charset="-122"/>
              </a:rPr>
              <a:t>：</a:t>
            </a:r>
            <a:r>
              <a:rPr kumimoji="1" lang="en-US" altLang="zh-CN" dirty="0">
                <a:latin typeface="Songti SC" panose="02010600040101010101" pitchFamily="2" charset="-122"/>
                <a:ea typeface="Songti SC" panose="02010600040101010101" pitchFamily="2" charset="-122"/>
              </a:rPr>
              <a:t>① </a:t>
            </a:r>
            <a:r>
              <a:rPr kumimoji="1" lang="zh-CN" altLang="en-US" dirty="0">
                <a:latin typeface="Songti SC" panose="02010600040101010101" pitchFamily="2" charset="-122"/>
                <a:ea typeface="Songti SC" panose="02010600040101010101" pitchFamily="2" charset="-122"/>
              </a:rPr>
              <a:t>异常值嵌入</a:t>
            </a:r>
            <a:endParaRPr kumimoji="1" lang="en-US" altLang="zh-CN" sz="3200"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49</a:t>
            </a:fld>
            <a:endParaRPr lang="zh-CN" altLang="en-US"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05232F8D-DA62-551F-9495-677218BE4CB0}"/>
              </a:ext>
            </a:extLst>
          </p:cNvPr>
          <p:cNvPicPr>
            <a:picLocks noChangeAspect="1"/>
          </p:cNvPicPr>
          <p:nvPr/>
        </p:nvPicPr>
        <p:blipFill>
          <a:blip r:embed="rId3"/>
          <a:stretch>
            <a:fillRect/>
          </a:stretch>
        </p:blipFill>
        <p:spPr>
          <a:xfrm>
            <a:off x="577768" y="3121805"/>
            <a:ext cx="6067331" cy="1847136"/>
          </a:xfrm>
          <a:prstGeom prst="rect">
            <a:avLst/>
          </a:prstGeom>
        </p:spPr>
      </p:pic>
      <p:sp>
        <p:nvSpPr>
          <p:cNvPr id="7" name="文本占位符 4">
            <a:extLst>
              <a:ext uri="{FF2B5EF4-FFF2-40B4-BE49-F238E27FC236}">
                <a16:creationId xmlns:a16="http://schemas.microsoft.com/office/drawing/2014/main" id="{332B2BC9-AA57-B460-D0CE-9736BBA1C93D}"/>
              </a:ext>
            </a:extLst>
          </p:cNvPr>
          <p:cNvSpPr txBox="1">
            <a:spLocks/>
          </p:cNvSpPr>
          <p:nvPr/>
        </p:nvSpPr>
        <p:spPr>
          <a:xfrm>
            <a:off x="361543" y="1097778"/>
            <a:ext cx="6066654" cy="2631480"/>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b="1" dirty="0">
                <a:solidFill>
                  <a:schemeClr val="tx1"/>
                </a:solidFill>
                <a:latin typeface="Songti SC" panose="02010600040101010101" pitchFamily="2" charset="-122"/>
                <a:ea typeface="Songti SC" panose="02010600040101010101" pitchFamily="2" charset="-122"/>
                <a:cs typeface="Arial" panose="020B0604020202020204" pitchFamily="34" charset="0"/>
              </a:rPr>
              <a:t> 三种配对类型</a:t>
            </a:r>
            <a:r>
              <a:rPr kumimoji="1" lang="en-US" altLang="zh-CN" sz="2400" dirty="0">
                <a:solidFill>
                  <a:schemeClr val="tx1"/>
                </a:solidFill>
                <a:latin typeface="Songti SC" panose="02010600040101010101" pitchFamily="2" charset="-122"/>
                <a:ea typeface="Songti SC" panose="02010600040101010101" pitchFamily="2" charset="-122"/>
                <a:cs typeface="Arial" panose="020B0604020202020204" pitchFamily="34" charset="0"/>
              </a:rPr>
              <a:t>:</a:t>
            </a:r>
            <a:r>
              <a:rPr kumimoji="1" lang="zh-CN" altLang="en-US" sz="2400" dirty="0">
                <a:solidFill>
                  <a:schemeClr val="tx1"/>
                </a:solidFill>
                <a:latin typeface="Songti SC" panose="02010600040101010101" pitchFamily="2" charset="-122"/>
                <a:ea typeface="Songti SC" panose="02010600040101010101" pitchFamily="2" charset="-122"/>
                <a:cs typeface="Arial" panose="020B0604020202020204" pitchFamily="34" charset="0"/>
              </a:rPr>
              <a:t> </a:t>
            </a:r>
            <a:endParaRPr kumimoji="1" lang="en-US" altLang="zh-CN" sz="2400"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a:p>
            <a:pPr lvl="1"/>
            <a:r>
              <a:rPr kumimoji="1" lang="en-US" altLang="zh-CN" dirty="0">
                <a:solidFill>
                  <a:schemeClr val="tx1"/>
                </a:solidFill>
                <a:latin typeface="Songti SC" panose="02010600040101010101" pitchFamily="2" charset="-122"/>
                <a:ea typeface="Songti SC" panose="02010600040101010101" pitchFamily="2" charset="-122"/>
                <a:cs typeface="Arial" panose="020B0604020202020204" pitchFamily="34" charset="0"/>
              </a:rPr>
              <a:t>Normal-Normal</a:t>
            </a:r>
            <a:r>
              <a:rPr kumimoji="1" lang="zh-CN" altLang="en-US" dirty="0">
                <a:solidFill>
                  <a:schemeClr val="tx1"/>
                </a:solidFill>
                <a:latin typeface="Songti SC" panose="02010600040101010101" pitchFamily="2" charset="-122"/>
                <a:ea typeface="Songti SC" panose="02010600040101010101" pitchFamily="2" charset="-122"/>
                <a:cs typeface="Arial" panose="020B0604020202020204" pitchFamily="34" charset="0"/>
              </a:rPr>
              <a:t> </a:t>
            </a:r>
            <a:r>
              <a:rPr kumimoji="1" lang="en-US" altLang="zh-CN" dirty="0">
                <a:solidFill>
                  <a:schemeClr val="tx1"/>
                </a:solidFill>
                <a:latin typeface="Songti SC" panose="02010600040101010101" pitchFamily="2" charset="-122"/>
                <a:ea typeface="Songti SC" panose="02010600040101010101" pitchFamily="2" charset="-122"/>
              </a:rPr>
              <a:t>Pair </a:t>
            </a:r>
            <a:r>
              <a:rPr kumimoji="1" lang="en-US" altLang="zh-CN" dirty="0">
                <a:solidFill>
                  <a:schemeClr val="tx1"/>
                </a:solidFill>
                <a:latin typeface="Songti SC" panose="02010600040101010101" pitchFamily="2" charset="-122"/>
                <a:ea typeface="Songti SC" panose="02010600040101010101" pitchFamily="2" charset="-122"/>
                <a:cs typeface="Arial" panose="020B0604020202020204" pitchFamily="34" charset="0"/>
              </a:rPr>
              <a:t>:</a:t>
            </a:r>
            <a:r>
              <a:rPr kumimoji="1" lang="zh-CN" altLang="en-US" dirty="0">
                <a:solidFill>
                  <a:schemeClr val="tx1"/>
                </a:solidFill>
                <a:latin typeface="Songti SC" panose="02010600040101010101" pitchFamily="2" charset="-122"/>
                <a:ea typeface="Songti SC" panose="02010600040101010101" pitchFamily="2" charset="-122"/>
                <a:cs typeface="Arial" panose="020B0604020202020204" pitchFamily="34" charset="0"/>
              </a:rPr>
              <a:t> </a:t>
            </a:r>
            <a:r>
              <a:rPr kumimoji="1" lang="en-US" altLang="zh-CN" dirty="0">
                <a:solidFill>
                  <a:schemeClr val="accent1"/>
                </a:solidFill>
                <a:latin typeface="Songti SC" panose="02010600040101010101" pitchFamily="2" charset="-122"/>
                <a:ea typeface="Songti SC" panose="02010600040101010101" pitchFamily="2" charset="-122"/>
                <a:cs typeface="Arial" panose="020B0604020202020204" pitchFamily="34" charset="0"/>
              </a:rPr>
              <a:t>&gt;99%</a:t>
            </a:r>
          </a:p>
          <a:p>
            <a:pPr lvl="1"/>
            <a:r>
              <a:rPr kumimoji="1" lang="en-US" altLang="zh-CN" dirty="0">
                <a:solidFill>
                  <a:schemeClr val="tx1"/>
                </a:solidFill>
                <a:latin typeface="Songti SC" panose="02010600040101010101" pitchFamily="2" charset="-122"/>
                <a:ea typeface="Songti SC" panose="02010600040101010101" pitchFamily="2" charset="-122"/>
                <a:cs typeface="Arial" panose="020B0604020202020204" pitchFamily="34" charset="0"/>
              </a:rPr>
              <a:t>Outlier-Normal</a:t>
            </a:r>
            <a:r>
              <a:rPr kumimoji="1" lang="zh-CN" altLang="en-US" dirty="0">
                <a:solidFill>
                  <a:schemeClr val="tx1"/>
                </a:solidFill>
                <a:latin typeface="Songti SC" panose="02010600040101010101" pitchFamily="2" charset="-122"/>
                <a:ea typeface="Songti SC" panose="02010600040101010101" pitchFamily="2" charset="-122"/>
                <a:cs typeface="Arial" panose="020B0604020202020204" pitchFamily="34" charset="0"/>
              </a:rPr>
              <a:t> </a:t>
            </a:r>
            <a:r>
              <a:rPr kumimoji="1" lang="en-US" altLang="zh-CN" dirty="0">
                <a:solidFill>
                  <a:schemeClr val="tx1"/>
                </a:solidFill>
                <a:latin typeface="Songti SC" panose="02010600040101010101" pitchFamily="2" charset="-122"/>
                <a:ea typeface="Songti SC" panose="02010600040101010101" pitchFamily="2" charset="-122"/>
              </a:rPr>
              <a:t>Pair </a:t>
            </a:r>
            <a:r>
              <a:rPr kumimoji="1" lang="en-US" altLang="zh-CN" dirty="0">
                <a:solidFill>
                  <a:schemeClr val="tx1"/>
                </a:solidFill>
                <a:latin typeface="Songti SC" panose="02010600040101010101" pitchFamily="2" charset="-122"/>
                <a:ea typeface="Songti SC" panose="02010600040101010101" pitchFamily="2" charset="-122"/>
                <a:cs typeface="Arial" panose="020B0604020202020204" pitchFamily="34" charset="0"/>
              </a:rPr>
              <a:t>:</a:t>
            </a:r>
            <a:r>
              <a:rPr kumimoji="1" lang="zh-CN" altLang="en-US" dirty="0">
                <a:solidFill>
                  <a:schemeClr val="tx1"/>
                </a:solidFill>
                <a:latin typeface="Songti SC" panose="02010600040101010101" pitchFamily="2" charset="-122"/>
                <a:ea typeface="Songti SC" panose="02010600040101010101" pitchFamily="2" charset="-122"/>
                <a:cs typeface="Arial" panose="020B0604020202020204" pitchFamily="34" charset="0"/>
              </a:rPr>
              <a:t> </a:t>
            </a:r>
            <a:r>
              <a:rPr kumimoji="1" lang="en-US" altLang="zh-CN" dirty="0">
                <a:solidFill>
                  <a:schemeClr val="accent1"/>
                </a:solidFill>
                <a:latin typeface="Songti SC" panose="02010600040101010101" pitchFamily="2" charset="-122"/>
                <a:ea typeface="Songti SC" panose="02010600040101010101" pitchFamily="2" charset="-122"/>
                <a:cs typeface="Arial" panose="020B0604020202020204" pitchFamily="34" charset="0"/>
              </a:rPr>
              <a:t>about</a:t>
            </a:r>
            <a:r>
              <a:rPr kumimoji="1" lang="zh-CN" altLang="en-US" dirty="0">
                <a:solidFill>
                  <a:schemeClr val="accent1"/>
                </a:solidFill>
                <a:latin typeface="Songti SC" panose="02010600040101010101" pitchFamily="2" charset="-122"/>
                <a:ea typeface="Songti SC" panose="02010600040101010101" pitchFamily="2" charset="-122"/>
                <a:cs typeface="Arial" panose="020B0604020202020204" pitchFamily="34" charset="0"/>
              </a:rPr>
              <a:t> </a:t>
            </a:r>
            <a:r>
              <a:rPr kumimoji="1" lang="en-US" altLang="zh-CN" dirty="0">
                <a:solidFill>
                  <a:schemeClr val="accent1"/>
                </a:solidFill>
                <a:latin typeface="Songti SC" panose="02010600040101010101" pitchFamily="2" charset="-122"/>
                <a:ea typeface="Songti SC" panose="02010600040101010101" pitchFamily="2" charset="-122"/>
                <a:cs typeface="Arial" panose="020B0604020202020204" pitchFamily="34" charset="0"/>
              </a:rPr>
              <a:t>1%</a:t>
            </a:r>
          </a:p>
          <a:p>
            <a:pPr lvl="1"/>
            <a:r>
              <a:rPr kumimoji="1" lang="en-US" altLang="zh-CN" dirty="0">
                <a:solidFill>
                  <a:schemeClr val="tx1"/>
                </a:solidFill>
                <a:latin typeface="Songti SC" panose="02010600040101010101" pitchFamily="2" charset="-122"/>
                <a:ea typeface="Songti SC" panose="02010600040101010101" pitchFamily="2" charset="-122"/>
                <a:cs typeface="Arial" panose="020B0604020202020204" pitchFamily="34" charset="0"/>
              </a:rPr>
              <a:t>Outlier-Outlier</a:t>
            </a:r>
            <a:r>
              <a:rPr kumimoji="1" lang="zh-CN" altLang="en-US" dirty="0">
                <a:solidFill>
                  <a:schemeClr val="tx1"/>
                </a:solidFill>
                <a:latin typeface="Songti SC" panose="02010600040101010101" pitchFamily="2" charset="-122"/>
                <a:ea typeface="Songti SC" panose="02010600040101010101" pitchFamily="2" charset="-122"/>
                <a:cs typeface="Arial" panose="020B0604020202020204" pitchFamily="34" charset="0"/>
              </a:rPr>
              <a:t> </a:t>
            </a:r>
            <a:r>
              <a:rPr kumimoji="1" lang="en-US" altLang="zh-CN" dirty="0">
                <a:solidFill>
                  <a:schemeClr val="tx1"/>
                </a:solidFill>
                <a:latin typeface="Songti SC" panose="02010600040101010101" pitchFamily="2" charset="-122"/>
                <a:ea typeface="Songti SC" panose="02010600040101010101" pitchFamily="2" charset="-122"/>
              </a:rPr>
              <a:t>Pair </a:t>
            </a:r>
            <a:r>
              <a:rPr kumimoji="1" lang="en-US" altLang="zh-CN" dirty="0">
                <a:solidFill>
                  <a:schemeClr val="tx1"/>
                </a:solidFill>
                <a:latin typeface="Songti SC" panose="02010600040101010101" pitchFamily="2" charset="-122"/>
                <a:ea typeface="Songti SC" panose="02010600040101010101" pitchFamily="2" charset="-122"/>
                <a:cs typeface="Arial" panose="020B0604020202020204" pitchFamily="34" charset="0"/>
              </a:rPr>
              <a:t>:</a:t>
            </a:r>
            <a:r>
              <a:rPr kumimoji="1" lang="zh-CN" altLang="en-US" dirty="0">
                <a:solidFill>
                  <a:schemeClr val="tx1"/>
                </a:solidFill>
                <a:latin typeface="Songti SC" panose="02010600040101010101" pitchFamily="2" charset="-122"/>
                <a:ea typeface="Songti SC" panose="02010600040101010101" pitchFamily="2" charset="-122"/>
                <a:cs typeface="Arial" panose="020B0604020202020204" pitchFamily="34" charset="0"/>
              </a:rPr>
              <a:t> </a:t>
            </a:r>
            <a:r>
              <a:rPr kumimoji="1" lang="en-US" altLang="zh-CN" dirty="0">
                <a:solidFill>
                  <a:schemeClr val="accent1"/>
                </a:solidFill>
                <a:latin typeface="Songti SC" panose="02010600040101010101" pitchFamily="2" charset="-122"/>
                <a:ea typeface="Songti SC" panose="02010600040101010101" pitchFamily="2" charset="-122"/>
                <a:cs typeface="Arial" panose="020B0604020202020204" pitchFamily="34" charset="0"/>
              </a:rPr>
              <a:t>&lt;0.1%</a:t>
            </a:r>
          </a:p>
        </p:txBody>
      </p:sp>
      <p:sp>
        <p:nvSpPr>
          <p:cNvPr id="3" name="文本框 2">
            <a:extLst>
              <a:ext uri="{FF2B5EF4-FFF2-40B4-BE49-F238E27FC236}">
                <a16:creationId xmlns:a16="http://schemas.microsoft.com/office/drawing/2014/main" id="{007B317E-2C9B-E5B3-7B6F-21F9B8133BA4}"/>
              </a:ext>
            </a:extLst>
          </p:cNvPr>
          <p:cNvSpPr txBox="1"/>
          <p:nvPr/>
        </p:nvSpPr>
        <p:spPr>
          <a:xfrm>
            <a:off x="1125882" y="4873230"/>
            <a:ext cx="4643890" cy="461665"/>
          </a:xfrm>
          <a:prstGeom prst="rect">
            <a:avLst/>
          </a:prstGeom>
          <a:noFill/>
        </p:spPr>
        <p:txBody>
          <a:bodyPr wrap="square">
            <a:spAutoFit/>
          </a:bodyPr>
          <a:lstStyle/>
          <a:p>
            <a:r>
              <a:rPr kumimoji="1" lang="zh-CN" altLang="en-US" sz="2400" dirty="0">
                <a:latin typeface="Songti SC" panose="02010600040101010101" pitchFamily="2" charset="-122"/>
                <a:ea typeface="Songti SC" panose="02010600040101010101" pitchFamily="2" charset="-122"/>
              </a:rPr>
              <a:t>利用</a:t>
            </a:r>
            <a:r>
              <a:rPr kumimoji="1" lang="en-US" altLang="zh-CN" sz="2400" dirty="0">
                <a:solidFill>
                  <a:schemeClr val="accent1"/>
                </a:solidFill>
                <a:latin typeface="Songti SC" panose="02010600040101010101" pitchFamily="2" charset="-122"/>
                <a:ea typeface="Songti SC" panose="02010600040101010101" pitchFamily="2" charset="-122"/>
              </a:rPr>
              <a:t>3</a:t>
            </a:r>
            <a:r>
              <a:rPr kumimoji="1" lang="el-GR" altLang="zh-CN" sz="2400" dirty="0">
                <a:solidFill>
                  <a:schemeClr val="accent1"/>
                </a:solidFill>
                <a:latin typeface="Songti SC" panose="02010600040101010101" pitchFamily="2" charset="-122"/>
                <a:ea typeface="Songti SC" panose="02010600040101010101" pitchFamily="2" charset="-122"/>
              </a:rPr>
              <a:t>σ</a:t>
            </a:r>
            <a:r>
              <a:rPr kumimoji="1" lang="zh-CN" altLang="el-GR" sz="2400" dirty="0">
                <a:solidFill>
                  <a:schemeClr val="accent1"/>
                </a:solidFill>
                <a:latin typeface="Songti SC" panose="02010600040101010101" pitchFamily="2" charset="-122"/>
                <a:ea typeface="Songti SC" panose="02010600040101010101" pitchFamily="2" charset="-122"/>
              </a:rPr>
              <a:t>规则</a:t>
            </a:r>
            <a:r>
              <a:rPr kumimoji="1" lang="zh-CN" altLang="en-US" sz="2400" dirty="0">
                <a:latin typeface="Songti SC" panose="02010600040101010101" pitchFamily="2" charset="-122"/>
                <a:ea typeface="Songti SC" panose="02010600040101010101" pitchFamily="2" charset="-122"/>
              </a:rPr>
              <a:t>区分正常值和异常值</a:t>
            </a:r>
            <a:endParaRPr lang="zh-CN" altLang="en-US" sz="2400" dirty="0">
              <a:latin typeface="Songti SC" panose="02010600040101010101" pitchFamily="2" charset="-122"/>
              <a:ea typeface="Songti SC" panose="02010600040101010101" pitchFamily="2" charset="-122"/>
            </a:endParaRPr>
          </a:p>
        </p:txBody>
      </p:sp>
      <p:sp>
        <p:nvSpPr>
          <p:cNvPr id="5" name="文本占位符 4">
            <a:extLst>
              <a:ext uri="{FF2B5EF4-FFF2-40B4-BE49-F238E27FC236}">
                <a16:creationId xmlns:a16="http://schemas.microsoft.com/office/drawing/2014/main" id="{F3EF3D88-DBE2-FE4C-A6C9-8450BEE3737C}"/>
              </a:ext>
            </a:extLst>
          </p:cNvPr>
          <p:cNvSpPr txBox="1">
            <a:spLocks/>
          </p:cNvSpPr>
          <p:nvPr/>
        </p:nvSpPr>
        <p:spPr>
          <a:xfrm>
            <a:off x="1127294" y="5618413"/>
            <a:ext cx="10062801" cy="918013"/>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a:solidFill>
                  <a:schemeClr val="tx1"/>
                </a:solidFill>
                <a:latin typeface="Songti SC" panose="02010600040101010101" pitchFamily="2" charset="-122"/>
                <a:ea typeface="Songti SC" panose="02010600040101010101" pitchFamily="2" charset="-122"/>
              </a:rPr>
              <a:t>保证大部分的异常值被保留，从而保证了模型的高精确性</a:t>
            </a:r>
          </a:p>
        </p:txBody>
      </p:sp>
      <p:pic>
        <p:nvPicPr>
          <p:cNvPr id="8" name="图片 7">
            <a:extLst>
              <a:ext uri="{FF2B5EF4-FFF2-40B4-BE49-F238E27FC236}">
                <a16:creationId xmlns:a16="http://schemas.microsoft.com/office/drawing/2014/main" id="{0D26E2B9-02B6-212B-050A-89079AC20C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4580" y="2013573"/>
            <a:ext cx="2851972" cy="2720810"/>
          </a:xfrm>
          <a:prstGeom prst="rect">
            <a:avLst/>
          </a:prstGeom>
        </p:spPr>
      </p:pic>
      <p:sp>
        <p:nvSpPr>
          <p:cNvPr id="9" name="文本框 8">
            <a:extLst>
              <a:ext uri="{FF2B5EF4-FFF2-40B4-BE49-F238E27FC236}">
                <a16:creationId xmlns:a16="http://schemas.microsoft.com/office/drawing/2014/main" id="{32C0195A-3D93-24B6-9131-71BBB1F75888}"/>
              </a:ext>
            </a:extLst>
          </p:cNvPr>
          <p:cNvSpPr txBox="1"/>
          <p:nvPr/>
        </p:nvSpPr>
        <p:spPr>
          <a:xfrm>
            <a:off x="7662515" y="4911896"/>
            <a:ext cx="3570208" cy="461665"/>
          </a:xfrm>
          <a:prstGeom prst="rect">
            <a:avLst/>
          </a:prstGeom>
          <a:noFill/>
        </p:spPr>
        <p:txBody>
          <a:bodyPr wrap="none" rtlCol="0">
            <a:spAutoFit/>
          </a:bodyPr>
          <a:lstStyle/>
          <a:p>
            <a:r>
              <a:rPr kumimoji="1" lang="zh-CN" altLang="en-US" sz="2400" dirty="0">
                <a:solidFill>
                  <a:schemeClr val="tx1"/>
                </a:solidFill>
                <a:latin typeface="Songti SC" panose="02010600040101010101" pitchFamily="2" charset="-122"/>
                <a:ea typeface="Songti SC" panose="02010600040101010101" pitchFamily="2" charset="-122"/>
              </a:rPr>
              <a:t>异常值非常的稀疏和分散</a:t>
            </a:r>
            <a:endParaRPr kumimoji="1" lang="zh-CN" altLang="en-US" sz="2400" dirty="0">
              <a:latin typeface="Songti SC" panose="02010600040101010101" pitchFamily="2" charset="-122"/>
              <a:ea typeface="Songti SC" panose="02010600040101010101" pitchFamily="2" charset="-122"/>
            </a:endParaRPr>
          </a:p>
        </p:txBody>
      </p:sp>
      <p:sp>
        <p:nvSpPr>
          <p:cNvPr id="11" name="文本框 10">
            <a:extLst>
              <a:ext uri="{FF2B5EF4-FFF2-40B4-BE49-F238E27FC236}">
                <a16:creationId xmlns:a16="http://schemas.microsoft.com/office/drawing/2014/main" id="{76D8C0A8-EE1F-AD09-1331-F155654F3A15}"/>
              </a:ext>
            </a:extLst>
          </p:cNvPr>
          <p:cNvSpPr txBox="1"/>
          <p:nvPr/>
        </p:nvSpPr>
        <p:spPr>
          <a:xfrm>
            <a:off x="7454189" y="1122390"/>
            <a:ext cx="3812755" cy="646331"/>
          </a:xfrm>
          <a:prstGeom prst="rect">
            <a:avLst/>
          </a:prstGeom>
          <a:noFill/>
        </p:spPr>
        <p:txBody>
          <a:bodyPr wrap="square">
            <a:spAutoFit/>
          </a:bodyPr>
          <a:lstStyle/>
          <a:p>
            <a:pPr algn="ctr"/>
            <a:r>
              <a:rPr kumimoji="1" lang="en-US" altLang="zh-CN" sz="1800" dirty="0">
                <a:latin typeface="Songti SC" panose="02010600040101010101" pitchFamily="2" charset="-122"/>
                <a:ea typeface="Songti SC" panose="02010600040101010101" pitchFamily="2" charset="-122"/>
              </a:rPr>
              <a:t>Outlier distribution in a random area of BERT activation tensor</a:t>
            </a:r>
            <a:endParaRPr lang="zh-CN" altLang="en-US"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20664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dirty="0">
                <a:latin typeface="Songti SC" panose="02010600040101010101" pitchFamily="2" charset="-122"/>
                <a:ea typeface="Songti SC" panose="02010600040101010101" pitchFamily="2" charset="-122"/>
              </a:rPr>
              <a:t>轻量化人工智能</a:t>
            </a:r>
            <a:endParaRPr lang="en-US" altLang="zh-CN"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5</a:t>
            </a:fld>
            <a:endParaRPr lang="zh-CN" altLang="en-US" dirty="0"/>
          </a:p>
        </p:txBody>
      </p:sp>
      <p:sp>
        <p:nvSpPr>
          <p:cNvPr id="6" name="圆角矩形 5">
            <a:extLst>
              <a:ext uri="{FF2B5EF4-FFF2-40B4-BE49-F238E27FC236}">
                <a16:creationId xmlns:a16="http://schemas.microsoft.com/office/drawing/2014/main" id="{936AA3DB-1B00-8796-034E-6639A299ED86}"/>
              </a:ext>
            </a:extLst>
          </p:cNvPr>
          <p:cNvSpPr/>
          <p:nvPr/>
        </p:nvSpPr>
        <p:spPr>
          <a:xfrm>
            <a:off x="1719181" y="927548"/>
            <a:ext cx="2066102"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稀疏</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 </a:t>
            </a:r>
            <a:r>
              <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(Sparsity)</a:t>
            </a:r>
            <a:endPar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p:txBody>
      </p:sp>
      <p:sp>
        <p:nvSpPr>
          <p:cNvPr id="10" name="圆角矩形 9">
            <a:extLst>
              <a:ext uri="{FF2B5EF4-FFF2-40B4-BE49-F238E27FC236}">
                <a16:creationId xmlns:a16="http://schemas.microsoft.com/office/drawing/2014/main" id="{784CF03B-8EB8-242A-DA28-3A1C64DE5F1A}"/>
              </a:ext>
            </a:extLst>
          </p:cNvPr>
          <p:cNvSpPr/>
          <p:nvPr/>
        </p:nvSpPr>
        <p:spPr>
          <a:xfrm>
            <a:off x="6815887" y="920913"/>
            <a:ext cx="1821112"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量化</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a:p>
            <a:pPr algn="ctr"/>
            <a:r>
              <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(Quantization)</a:t>
            </a:r>
            <a:endPar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p:txBody>
      </p:sp>
      <p:pic>
        <p:nvPicPr>
          <p:cNvPr id="11" name="图片 10">
            <a:extLst>
              <a:ext uri="{FF2B5EF4-FFF2-40B4-BE49-F238E27FC236}">
                <a16:creationId xmlns:a16="http://schemas.microsoft.com/office/drawing/2014/main" id="{4C012487-FBE3-8815-47F8-274C2E804CD3}"/>
              </a:ext>
            </a:extLst>
          </p:cNvPr>
          <p:cNvPicPr>
            <a:picLocks noChangeAspect="1"/>
          </p:cNvPicPr>
          <p:nvPr/>
        </p:nvPicPr>
        <p:blipFill>
          <a:blip r:embed="rId2"/>
          <a:stretch>
            <a:fillRect/>
          </a:stretch>
        </p:blipFill>
        <p:spPr>
          <a:xfrm>
            <a:off x="3183144" y="2076241"/>
            <a:ext cx="1605631" cy="1551660"/>
          </a:xfrm>
          <a:prstGeom prst="rect">
            <a:avLst/>
          </a:prstGeom>
        </p:spPr>
      </p:pic>
      <p:sp>
        <p:nvSpPr>
          <p:cNvPr id="12" name="文本框 11">
            <a:extLst>
              <a:ext uri="{FF2B5EF4-FFF2-40B4-BE49-F238E27FC236}">
                <a16:creationId xmlns:a16="http://schemas.microsoft.com/office/drawing/2014/main" id="{509D7CC5-8ACC-A937-ECEB-D290BD5553E8}"/>
              </a:ext>
            </a:extLst>
          </p:cNvPr>
          <p:cNvSpPr txBox="1"/>
          <p:nvPr/>
        </p:nvSpPr>
        <p:spPr>
          <a:xfrm>
            <a:off x="1182572" y="2667405"/>
            <a:ext cx="1569660"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原始稠密模型</a:t>
            </a:r>
          </a:p>
        </p:txBody>
      </p:sp>
      <p:pic>
        <p:nvPicPr>
          <p:cNvPr id="13" name="图片 12">
            <a:extLst>
              <a:ext uri="{FF2B5EF4-FFF2-40B4-BE49-F238E27FC236}">
                <a16:creationId xmlns:a16="http://schemas.microsoft.com/office/drawing/2014/main" id="{3143F080-CE66-1948-A538-429F146BFF87}"/>
              </a:ext>
            </a:extLst>
          </p:cNvPr>
          <p:cNvPicPr>
            <a:picLocks noChangeAspect="1"/>
          </p:cNvPicPr>
          <p:nvPr/>
        </p:nvPicPr>
        <p:blipFill>
          <a:blip r:embed="rId3"/>
          <a:stretch>
            <a:fillRect/>
          </a:stretch>
        </p:blipFill>
        <p:spPr>
          <a:xfrm>
            <a:off x="3160282" y="4099779"/>
            <a:ext cx="1605631" cy="1551660"/>
          </a:xfrm>
          <a:prstGeom prst="rect">
            <a:avLst/>
          </a:prstGeom>
        </p:spPr>
      </p:pic>
      <p:pic>
        <p:nvPicPr>
          <p:cNvPr id="14" name="图片 13">
            <a:extLst>
              <a:ext uri="{FF2B5EF4-FFF2-40B4-BE49-F238E27FC236}">
                <a16:creationId xmlns:a16="http://schemas.microsoft.com/office/drawing/2014/main" id="{A5ECE98B-9B97-8289-67DA-E32409F87B18}"/>
              </a:ext>
            </a:extLst>
          </p:cNvPr>
          <p:cNvPicPr>
            <a:picLocks noChangeAspect="1"/>
          </p:cNvPicPr>
          <p:nvPr/>
        </p:nvPicPr>
        <p:blipFill>
          <a:blip r:embed="rId4"/>
          <a:stretch>
            <a:fillRect/>
          </a:stretch>
        </p:blipFill>
        <p:spPr>
          <a:xfrm>
            <a:off x="3856156" y="3627901"/>
            <a:ext cx="106942" cy="520622"/>
          </a:xfrm>
          <a:prstGeom prst="rect">
            <a:avLst/>
          </a:prstGeom>
        </p:spPr>
      </p:pic>
      <p:sp>
        <p:nvSpPr>
          <p:cNvPr id="15" name="文本框 14">
            <a:extLst>
              <a:ext uri="{FF2B5EF4-FFF2-40B4-BE49-F238E27FC236}">
                <a16:creationId xmlns:a16="http://schemas.microsoft.com/office/drawing/2014/main" id="{938B4C97-9C37-3E5E-9B15-9CDF4617F4AA}"/>
              </a:ext>
            </a:extLst>
          </p:cNvPr>
          <p:cNvSpPr txBox="1"/>
          <p:nvPr/>
        </p:nvSpPr>
        <p:spPr>
          <a:xfrm>
            <a:off x="1413403" y="4832279"/>
            <a:ext cx="1107996"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稀疏模型</a:t>
            </a:r>
          </a:p>
        </p:txBody>
      </p:sp>
      <p:sp>
        <p:nvSpPr>
          <p:cNvPr id="17" name="文本占位符 4">
            <a:extLst>
              <a:ext uri="{FF2B5EF4-FFF2-40B4-BE49-F238E27FC236}">
                <a16:creationId xmlns:a16="http://schemas.microsoft.com/office/drawing/2014/main" id="{3D97BC6A-07CF-C81E-E9F7-E2E4C7ED65BD}"/>
              </a:ext>
            </a:extLst>
          </p:cNvPr>
          <p:cNvSpPr txBox="1">
            <a:spLocks/>
          </p:cNvSpPr>
          <p:nvPr/>
        </p:nvSpPr>
        <p:spPr>
          <a:xfrm>
            <a:off x="1999712" y="5782630"/>
            <a:ext cx="7426036"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chemeClr val="tx1"/>
                </a:solidFill>
                <a:latin typeface="Songti SC" panose="02010600040101010101" pitchFamily="2" charset="-122"/>
                <a:ea typeface="Songti SC" panose="02010600040101010101" pitchFamily="2" charset="-122"/>
              </a:rPr>
              <a:t> 轻量化可以有效地降低模型</a:t>
            </a:r>
            <a:r>
              <a:rPr kumimoji="1" lang="zh-CN" altLang="en-US" sz="2800" dirty="0">
                <a:solidFill>
                  <a:srgbClr val="C00000"/>
                </a:solidFill>
                <a:latin typeface="Songti SC" panose="02010600040101010101" pitchFamily="2" charset="-122"/>
                <a:ea typeface="Songti SC" panose="02010600040101010101" pitchFamily="2" charset="-122"/>
              </a:rPr>
              <a:t>存储量</a:t>
            </a:r>
            <a:r>
              <a:rPr kumimoji="1" lang="zh-CN" altLang="en-US" sz="2800" dirty="0">
                <a:solidFill>
                  <a:schemeClr val="tx1"/>
                </a:solidFill>
                <a:latin typeface="Songti SC" panose="02010600040101010101" pitchFamily="2" charset="-122"/>
                <a:ea typeface="Songti SC" panose="02010600040101010101" pitchFamily="2" charset="-122"/>
              </a:rPr>
              <a:t>和</a:t>
            </a:r>
            <a:r>
              <a:rPr kumimoji="1" lang="zh-CN" altLang="en-US" sz="2800" dirty="0">
                <a:solidFill>
                  <a:srgbClr val="C00000"/>
                </a:solidFill>
                <a:latin typeface="Songti SC" panose="02010600040101010101" pitchFamily="2" charset="-122"/>
                <a:ea typeface="Songti SC" panose="02010600040101010101" pitchFamily="2" charset="-122"/>
              </a:rPr>
              <a:t>计算量</a:t>
            </a:r>
            <a:endParaRPr kumimoji="1" lang="en-US" altLang="zh-CN" sz="2800" dirty="0">
              <a:solidFill>
                <a:srgbClr val="C00000"/>
              </a:solidFill>
              <a:latin typeface="Songti SC" panose="02010600040101010101" pitchFamily="2" charset="-122"/>
              <a:ea typeface="Songti SC" panose="02010600040101010101" pitchFamily="2" charset="-122"/>
            </a:endParaRPr>
          </a:p>
        </p:txBody>
      </p:sp>
      <p:pic>
        <p:nvPicPr>
          <p:cNvPr id="18" name="图片 17">
            <a:extLst>
              <a:ext uri="{FF2B5EF4-FFF2-40B4-BE49-F238E27FC236}">
                <a16:creationId xmlns:a16="http://schemas.microsoft.com/office/drawing/2014/main" id="{5922E847-CAB3-01A7-36DB-EBF886CB4F24}"/>
              </a:ext>
            </a:extLst>
          </p:cNvPr>
          <p:cNvPicPr>
            <a:picLocks noChangeAspect="1"/>
          </p:cNvPicPr>
          <p:nvPr/>
        </p:nvPicPr>
        <p:blipFill>
          <a:blip r:embed="rId6"/>
          <a:stretch>
            <a:fillRect/>
          </a:stretch>
        </p:blipFill>
        <p:spPr>
          <a:xfrm>
            <a:off x="4244666" y="920913"/>
            <a:ext cx="788057" cy="796266"/>
          </a:xfrm>
          <a:prstGeom prst="rect">
            <a:avLst/>
          </a:prstGeom>
        </p:spPr>
      </p:pic>
      <p:pic>
        <p:nvPicPr>
          <p:cNvPr id="21" name="图片 20">
            <a:extLst>
              <a:ext uri="{FF2B5EF4-FFF2-40B4-BE49-F238E27FC236}">
                <a16:creationId xmlns:a16="http://schemas.microsoft.com/office/drawing/2014/main" id="{BACC48C8-875C-5C73-7D32-41CD0EBF8993}"/>
              </a:ext>
            </a:extLst>
          </p:cNvPr>
          <p:cNvPicPr>
            <a:picLocks noChangeAspect="1"/>
          </p:cNvPicPr>
          <p:nvPr/>
        </p:nvPicPr>
        <p:blipFill>
          <a:blip r:embed="rId7"/>
          <a:stretch>
            <a:fillRect/>
          </a:stretch>
        </p:blipFill>
        <p:spPr>
          <a:xfrm>
            <a:off x="9031719" y="920913"/>
            <a:ext cx="788057" cy="796266"/>
          </a:xfrm>
          <a:prstGeom prst="rect">
            <a:avLst/>
          </a:prstGeom>
        </p:spPr>
      </p:pic>
    </p:spTree>
    <p:extLst>
      <p:ext uri="{BB962C8B-B14F-4D97-AF65-F5344CB8AC3E}">
        <p14:creationId xmlns:p14="http://schemas.microsoft.com/office/powerpoint/2010/main" val="971685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err="1">
                <a:latin typeface="Songti SC" panose="02010600040101010101" pitchFamily="2" charset="-122"/>
                <a:ea typeface="Songti SC" panose="02010600040101010101" pitchFamily="2" charset="-122"/>
              </a:rPr>
              <a:t>OliVe</a:t>
            </a:r>
            <a:r>
              <a:rPr kumimoji="1" lang="zh-CN" altLang="en-US" dirty="0">
                <a:latin typeface="Songti SC" panose="02010600040101010101" pitchFamily="2" charset="-122"/>
                <a:ea typeface="Songti SC" panose="02010600040101010101" pitchFamily="2" charset="-122"/>
              </a:rPr>
              <a:t>：</a:t>
            </a:r>
            <a:r>
              <a:rPr kumimoji="1" lang="en-US" altLang="zh-CN" sz="3200" b="1" dirty="0">
                <a:latin typeface="Songti SC" panose="02010600040101010101" pitchFamily="2" charset="-122"/>
                <a:ea typeface="Songti SC" panose="02010600040101010101" pitchFamily="2" charset="-122"/>
              </a:rPr>
              <a:t>② </a:t>
            </a:r>
            <a:r>
              <a:rPr kumimoji="1" lang="zh-CN" altLang="en-US" sz="3200" b="1" dirty="0">
                <a:latin typeface="Songti SC" panose="02010600040101010101" pitchFamily="2" charset="-122"/>
                <a:ea typeface="Songti SC" panose="02010600040101010101" pitchFamily="2" charset="-122"/>
              </a:rPr>
              <a:t>标志符编码</a:t>
            </a:r>
            <a:endParaRPr kumimoji="1" lang="en-US" altLang="zh-CN" sz="3200"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50</a:t>
            </a:fld>
            <a:endParaRPr lang="zh-CN" altLang="en-US" dirty="0">
              <a:latin typeface="Songti SC" panose="02010600040101010101" pitchFamily="2" charset="-122"/>
              <a:ea typeface="Songti SC" panose="02010600040101010101" pitchFamily="2" charset="-122"/>
            </a:endParaRPr>
          </a:p>
        </p:txBody>
      </p:sp>
      <p:sp>
        <p:nvSpPr>
          <p:cNvPr id="3" name="文本占位符 4">
            <a:extLst>
              <a:ext uri="{FF2B5EF4-FFF2-40B4-BE49-F238E27FC236}">
                <a16:creationId xmlns:a16="http://schemas.microsoft.com/office/drawing/2014/main" id="{BBE54439-C924-3615-F5CC-502264B9ED3B}"/>
              </a:ext>
            </a:extLst>
          </p:cNvPr>
          <p:cNvSpPr txBox="1">
            <a:spLocks/>
          </p:cNvSpPr>
          <p:nvPr/>
        </p:nvSpPr>
        <p:spPr>
          <a:xfrm>
            <a:off x="315261" y="3608257"/>
            <a:ext cx="3318626" cy="1993900"/>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chemeClr val="tx1"/>
                </a:solidFill>
                <a:latin typeface="Songti SC" panose="02010600040101010101" pitchFamily="2" charset="-122"/>
                <a:ea typeface="Songti SC" panose="02010600040101010101" pitchFamily="2" charset="-122"/>
                <a:cs typeface="Arial" panose="020B0604020202020204" pitchFamily="34" charset="0"/>
              </a:rPr>
              <a:t>配对类型</a:t>
            </a:r>
            <a:r>
              <a:rPr kumimoji="1" lang="en-US" altLang="zh-CN" dirty="0">
                <a:solidFill>
                  <a:schemeClr val="tx1"/>
                </a:solidFill>
                <a:latin typeface="Songti SC" panose="02010600040101010101" pitchFamily="2" charset="-122"/>
                <a:ea typeface="Songti SC" panose="02010600040101010101" pitchFamily="2" charset="-122"/>
                <a:cs typeface="Arial" panose="020B0604020202020204" pitchFamily="34" charset="0"/>
              </a:rPr>
              <a:t>:</a:t>
            </a:r>
            <a:r>
              <a:rPr kumimoji="1" lang="zh-CN" altLang="en-US" dirty="0">
                <a:solidFill>
                  <a:schemeClr val="tx1"/>
                </a:solidFill>
                <a:latin typeface="Songti SC" panose="02010600040101010101" pitchFamily="2" charset="-122"/>
                <a:ea typeface="Songti SC" panose="02010600040101010101" pitchFamily="2" charset="-122"/>
                <a:cs typeface="Arial" panose="020B0604020202020204" pitchFamily="34" charset="0"/>
              </a:rPr>
              <a:t> </a:t>
            </a:r>
            <a:endParaRPr kumimoji="1" lang="en-US" altLang="zh-CN"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a:p>
            <a:pPr lvl="1"/>
            <a:r>
              <a:rPr kumimoji="1" lang="en-US" altLang="zh-CN" sz="1800" dirty="0">
                <a:solidFill>
                  <a:srgbClr val="C00000"/>
                </a:solidFill>
                <a:latin typeface="Songti SC" panose="02010600040101010101" pitchFamily="2" charset="-122"/>
                <a:ea typeface="Songti SC" panose="02010600040101010101" pitchFamily="2" charset="-122"/>
              </a:rPr>
              <a:t>Victim</a:t>
            </a:r>
            <a:r>
              <a:rPr kumimoji="1" lang="en-US" altLang="zh-CN" sz="1800" dirty="0">
                <a:solidFill>
                  <a:schemeClr val="tx1"/>
                </a:solidFill>
                <a:latin typeface="Songti SC" panose="02010600040101010101" pitchFamily="2" charset="-122"/>
                <a:ea typeface="Songti SC" panose="02010600040101010101" pitchFamily="2" charset="-122"/>
              </a:rPr>
              <a:t>-Outlier</a:t>
            </a:r>
            <a:r>
              <a:rPr kumimoji="1" lang="zh-CN" altLang="en-US" sz="1800" dirty="0">
                <a:solidFill>
                  <a:srgbClr val="C00000"/>
                </a:solidFill>
                <a:latin typeface="Songti SC" panose="02010600040101010101" pitchFamily="2" charset="-122"/>
                <a:ea typeface="Songti SC" panose="02010600040101010101" pitchFamily="2" charset="-122"/>
              </a:rPr>
              <a:t> </a:t>
            </a:r>
            <a:r>
              <a:rPr kumimoji="1" lang="en-US" altLang="zh-CN" sz="1800" dirty="0">
                <a:solidFill>
                  <a:schemeClr val="tx1"/>
                </a:solidFill>
                <a:latin typeface="Songti SC" panose="02010600040101010101" pitchFamily="2" charset="-122"/>
                <a:ea typeface="Songti SC" panose="02010600040101010101" pitchFamily="2" charset="-122"/>
              </a:rPr>
              <a:t>Pair;</a:t>
            </a:r>
          </a:p>
          <a:p>
            <a:pPr lvl="1"/>
            <a:r>
              <a:rPr kumimoji="1" lang="en-US" altLang="zh-CN" sz="1800" dirty="0">
                <a:solidFill>
                  <a:schemeClr val="tx1"/>
                </a:solidFill>
                <a:latin typeface="Songti SC" panose="02010600040101010101" pitchFamily="2" charset="-122"/>
                <a:ea typeface="Songti SC" panose="02010600040101010101" pitchFamily="2" charset="-122"/>
              </a:rPr>
              <a:t>Outlier-</a:t>
            </a:r>
            <a:r>
              <a:rPr kumimoji="1" lang="en-US" altLang="zh-CN" sz="1800" dirty="0">
                <a:solidFill>
                  <a:srgbClr val="C00000"/>
                </a:solidFill>
                <a:latin typeface="Songti SC" panose="02010600040101010101" pitchFamily="2" charset="-122"/>
                <a:ea typeface="Songti SC" panose="02010600040101010101" pitchFamily="2" charset="-122"/>
              </a:rPr>
              <a:t>Victim</a:t>
            </a:r>
            <a:r>
              <a:rPr kumimoji="1" lang="zh-CN" altLang="en-US" sz="1800" dirty="0">
                <a:solidFill>
                  <a:schemeClr val="tx1"/>
                </a:solidFill>
                <a:latin typeface="Songti SC" panose="02010600040101010101" pitchFamily="2" charset="-122"/>
                <a:ea typeface="Songti SC" panose="02010600040101010101" pitchFamily="2" charset="-122"/>
              </a:rPr>
              <a:t> </a:t>
            </a:r>
            <a:r>
              <a:rPr kumimoji="1" lang="en-US" altLang="zh-CN" sz="1800" dirty="0">
                <a:solidFill>
                  <a:schemeClr val="tx1"/>
                </a:solidFill>
                <a:latin typeface="Songti SC" panose="02010600040101010101" pitchFamily="2" charset="-122"/>
                <a:ea typeface="Songti SC" panose="02010600040101010101" pitchFamily="2" charset="-122"/>
              </a:rPr>
              <a:t>Pair;</a:t>
            </a:r>
          </a:p>
          <a:p>
            <a:pPr lvl="1"/>
            <a:r>
              <a:rPr kumimoji="1" lang="en-US" altLang="zh-CN" sz="1800" dirty="0">
                <a:solidFill>
                  <a:schemeClr val="tx1"/>
                </a:solidFill>
                <a:latin typeface="Songti SC" panose="02010600040101010101" pitchFamily="2" charset="-122"/>
                <a:ea typeface="Songti SC" panose="02010600040101010101" pitchFamily="2" charset="-122"/>
              </a:rPr>
              <a:t>Normal-Normal</a:t>
            </a:r>
            <a:r>
              <a:rPr kumimoji="1" lang="zh-CN" altLang="en-US" sz="1800" dirty="0">
                <a:solidFill>
                  <a:schemeClr val="tx1"/>
                </a:solidFill>
                <a:latin typeface="Songti SC" panose="02010600040101010101" pitchFamily="2" charset="-122"/>
                <a:ea typeface="Songti SC" panose="02010600040101010101" pitchFamily="2" charset="-122"/>
              </a:rPr>
              <a:t> </a:t>
            </a:r>
            <a:r>
              <a:rPr kumimoji="1" lang="en-US" altLang="zh-CN" sz="1800" dirty="0">
                <a:solidFill>
                  <a:schemeClr val="tx1"/>
                </a:solidFill>
                <a:latin typeface="Songti SC" panose="02010600040101010101" pitchFamily="2" charset="-122"/>
                <a:ea typeface="Songti SC" panose="02010600040101010101" pitchFamily="2" charset="-122"/>
              </a:rPr>
              <a:t>Pair.</a:t>
            </a:r>
          </a:p>
          <a:p>
            <a:pPr lvl="1"/>
            <a:endParaRPr kumimoji="1" lang="en-US" altLang="zh-CN" sz="1800" dirty="0">
              <a:solidFill>
                <a:schemeClr val="tx1"/>
              </a:solidFill>
              <a:latin typeface="Songti SC" panose="02010600040101010101" pitchFamily="2" charset="-122"/>
              <a:ea typeface="Songti SC" panose="02010600040101010101" pitchFamily="2" charset="-122"/>
            </a:endParaRPr>
          </a:p>
        </p:txBody>
      </p:sp>
      <p:pic>
        <p:nvPicPr>
          <p:cNvPr id="5" name="图片 4">
            <a:extLst>
              <a:ext uri="{FF2B5EF4-FFF2-40B4-BE49-F238E27FC236}">
                <a16:creationId xmlns:a16="http://schemas.microsoft.com/office/drawing/2014/main" id="{381434CB-CCD9-1A35-00B3-77141E1224B7}"/>
              </a:ext>
            </a:extLst>
          </p:cNvPr>
          <p:cNvPicPr>
            <a:picLocks noChangeAspect="1"/>
          </p:cNvPicPr>
          <p:nvPr/>
        </p:nvPicPr>
        <p:blipFill>
          <a:blip r:embed="rId5"/>
          <a:stretch>
            <a:fillRect/>
          </a:stretch>
        </p:blipFill>
        <p:spPr>
          <a:xfrm>
            <a:off x="3366407" y="3770743"/>
            <a:ext cx="1621443" cy="1831414"/>
          </a:xfrm>
          <a:prstGeom prst="rect">
            <a:avLst/>
          </a:prstGeom>
        </p:spPr>
      </p:pic>
      <p:sp>
        <p:nvSpPr>
          <p:cNvPr id="9" name="文本占位符 4">
            <a:extLst>
              <a:ext uri="{FF2B5EF4-FFF2-40B4-BE49-F238E27FC236}">
                <a16:creationId xmlns:a16="http://schemas.microsoft.com/office/drawing/2014/main" id="{3F13052B-62C8-75C2-F7AB-7E7A5279BF6C}"/>
              </a:ext>
            </a:extLst>
          </p:cNvPr>
          <p:cNvSpPr txBox="1">
            <a:spLocks/>
          </p:cNvSpPr>
          <p:nvPr/>
        </p:nvSpPr>
        <p:spPr>
          <a:xfrm>
            <a:off x="454360" y="940543"/>
            <a:ext cx="11725330" cy="2736848"/>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a:solidFill>
                  <a:schemeClr val="accent1"/>
                </a:solidFill>
                <a:latin typeface="Songti SC" panose="02010600040101010101" pitchFamily="2" charset="-122"/>
                <a:ea typeface="Songti SC" panose="02010600040101010101" pitchFamily="2" charset="-122"/>
              </a:rPr>
              <a:t>Step</a:t>
            </a:r>
            <a:r>
              <a:rPr kumimoji="1" lang="zh-CN" altLang="en-US" b="1" dirty="0">
                <a:solidFill>
                  <a:schemeClr val="accent1"/>
                </a:solidFill>
                <a:latin typeface="Songti SC" panose="02010600040101010101" pitchFamily="2" charset="-122"/>
                <a:ea typeface="Songti SC" panose="02010600040101010101" pitchFamily="2" charset="-122"/>
              </a:rPr>
              <a:t> </a:t>
            </a:r>
            <a:r>
              <a:rPr kumimoji="1" lang="en-US" altLang="zh-CN" b="1" dirty="0">
                <a:solidFill>
                  <a:schemeClr val="accent1"/>
                </a:solidFill>
                <a:latin typeface="Songti SC" panose="02010600040101010101" pitchFamily="2" charset="-122"/>
                <a:ea typeface="Songti SC" panose="02010600040101010101" pitchFamily="2" charset="-122"/>
              </a:rPr>
              <a:t>1</a:t>
            </a:r>
            <a:r>
              <a:rPr kumimoji="1" lang="en-US" altLang="zh-CN" dirty="0">
                <a:solidFill>
                  <a:schemeClr val="tx1"/>
                </a:solidFill>
                <a:latin typeface="Songti SC" panose="02010600040101010101" pitchFamily="2" charset="-122"/>
                <a:ea typeface="Songti SC" panose="02010600040101010101" pitchFamily="2" charset="-122"/>
              </a:rPr>
              <a:t>:</a:t>
            </a:r>
            <a:r>
              <a:rPr kumimoji="1" lang="zh-CN" altLang="en-US" dirty="0">
                <a:solidFill>
                  <a:schemeClr val="tx1"/>
                </a:solidFill>
                <a:latin typeface="Songti SC" panose="02010600040101010101" pitchFamily="2" charset="-122"/>
                <a:ea typeface="Songti SC" panose="02010600040101010101" pitchFamily="2" charset="-122"/>
              </a:rPr>
              <a:t> 将</a:t>
            </a:r>
            <a:r>
              <a:rPr kumimoji="1" lang="zh-CN" altLang="en-US" dirty="0">
                <a:solidFill>
                  <a:schemeClr val="accent1"/>
                </a:solidFill>
                <a:latin typeface="Songti SC" panose="02010600040101010101" pitchFamily="2" charset="-122"/>
                <a:ea typeface="Songti SC" panose="02010600040101010101" pitchFamily="2" charset="-122"/>
              </a:rPr>
              <a:t>正常值</a:t>
            </a:r>
            <a:r>
              <a:rPr kumimoji="1" lang="zh-CN" altLang="en-US" dirty="0">
                <a:solidFill>
                  <a:schemeClr val="tx1"/>
                </a:solidFill>
                <a:latin typeface="Songti SC" panose="02010600040101010101" pitchFamily="2" charset="-122"/>
                <a:ea typeface="Songti SC" panose="02010600040101010101" pitchFamily="2" charset="-122"/>
              </a:rPr>
              <a:t>和</a:t>
            </a:r>
            <a:r>
              <a:rPr kumimoji="1" lang="zh-CN" altLang="en-US" dirty="0">
                <a:solidFill>
                  <a:schemeClr val="accent1"/>
                </a:solidFill>
                <a:latin typeface="Songti SC" panose="02010600040101010101" pitchFamily="2" charset="-122"/>
                <a:ea typeface="Songti SC" panose="02010600040101010101" pitchFamily="2" charset="-122"/>
              </a:rPr>
              <a:t>异常值</a:t>
            </a:r>
            <a:r>
              <a:rPr kumimoji="1" lang="zh-CN" altLang="en-US" dirty="0">
                <a:solidFill>
                  <a:schemeClr val="tx1"/>
                </a:solidFill>
                <a:latin typeface="Songti SC" panose="02010600040101010101" pitchFamily="2" charset="-122"/>
                <a:ea typeface="Songti SC" panose="02010600040101010101" pitchFamily="2" charset="-122"/>
              </a:rPr>
              <a:t>使用相同的精度量化，以</a:t>
            </a:r>
            <a:r>
              <a:rPr kumimoji="1" lang="en-US" altLang="zh-CN" dirty="0">
                <a:solidFill>
                  <a:schemeClr val="tx1"/>
                </a:solidFill>
                <a:latin typeface="Songti SC" panose="02010600040101010101" pitchFamily="2" charset="-122"/>
                <a:ea typeface="Songti SC" panose="02010600040101010101" pitchFamily="2" charset="-122"/>
              </a:rPr>
              <a:t>4-bit</a:t>
            </a:r>
            <a:r>
              <a:rPr kumimoji="1" lang="zh-CN" altLang="en-US" dirty="0">
                <a:solidFill>
                  <a:schemeClr val="tx1"/>
                </a:solidFill>
                <a:latin typeface="Songti SC" panose="02010600040101010101" pitchFamily="2" charset="-122"/>
                <a:ea typeface="Songti SC" panose="02010600040101010101" pitchFamily="2" charset="-122"/>
              </a:rPr>
              <a:t>举例。  </a:t>
            </a:r>
            <a:endParaRPr kumimoji="1" lang="en-US" altLang="zh-CN" dirty="0">
              <a:solidFill>
                <a:schemeClr val="tx1"/>
              </a:solidFill>
              <a:latin typeface="Songti SC" panose="02010600040101010101" pitchFamily="2" charset="-122"/>
              <a:ea typeface="Songti SC" panose="02010600040101010101" pitchFamily="2" charset="-122"/>
            </a:endParaRPr>
          </a:p>
          <a:p>
            <a:pPr lvl="1"/>
            <a:r>
              <a:rPr kumimoji="1" lang="zh-CN" altLang="en-US" dirty="0">
                <a:solidFill>
                  <a:schemeClr val="tx1"/>
                </a:solidFill>
                <a:latin typeface="Songti SC" panose="02010600040101010101" pitchFamily="2" charset="-122"/>
                <a:ea typeface="Songti SC" panose="02010600040101010101" pitchFamily="2" charset="-122"/>
              </a:rPr>
              <a:t>异常值：</a:t>
            </a:r>
            <a:r>
              <a:rPr kumimoji="1" lang="en-US" altLang="zh-CN" dirty="0">
                <a:solidFill>
                  <a:schemeClr val="accent1"/>
                </a:solidFill>
                <a:latin typeface="Songti SC" panose="02010600040101010101" pitchFamily="2" charset="-122"/>
                <a:ea typeface="Songti SC" panose="02010600040101010101" pitchFamily="2" charset="-122"/>
              </a:rPr>
              <a:t>FP4</a:t>
            </a:r>
            <a:r>
              <a:rPr kumimoji="1" lang="zh-CN" altLang="en-US" dirty="0">
                <a:solidFill>
                  <a:schemeClr val="tx1"/>
                </a:solidFill>
                <a:latin typeface="Songti SC" panose="02010600040101010101" pitchFamily="2" charset="-122"/>
                <a:ea typeface="Songti SC" panose="02010600040101010101" pitchFamily="2" charset="-122"/>
              </a:rPr>
              <a:t>，正常值：</a:t>
            </a:r>
            <a:r>
              <a:rPr kumimoji="1" lang="en-US" altLang="zh-CN" dirty="0">
                <a:solidFill>
                  <a:schemeClr val="accent1"/>
                </a:solidFill>
                <a:latin typeface="Songti SC" panose="02010600040101010101" pitchFamily="2" charset="-122"/>
                <a:ea typeface="Songti SC" panose="02010600040101010101" pitchFamily="2" charset="-122"/>
              </a:rPr>
              <a:t>INT4</a:t>
            </a:r>
            <a:r>
              <a:rPr kumimoji="1" lang="zh-CN" altLang="en-US" dirty="0">
                <a:solidFill>
                  <a:schemeClr val="tx1"/>
                </a:solidFill>
                <a:latin typeface="Songti SC" panose="02010600040101010101" pitchFamily="2" charset="-122"/>
                <a:ea typeface="Songti SC" panose="02010600040101010101" pitchFamily="2" charset="-122"/>
              </a:rPr>
              <a:t>。</a:t>
            </a:r>
            <a:endParaRPr kumimoji="1" lang="en-US" altLang="zh-CN" dirty="0">
              <a:solidFill>
                <a:schemeClr val="tx1"/>
              </a:solidFill>
              <a:latin typeface="Songti SC" panose="02010600040101010101" pitchFamily="2" charset="-122"/>
              <a:ea typeface="Songti SC" panose="02010600040101010101" pitchFamily="2" charset="-122"/>
            </a:endParaRPr>
          </a:p>
          <a:p>
            <a:r>
              <a:rPr kumimoji="1" lang="en-US" altLang="zh-CN" b="1" dirty="0">
                <a:solidFill>
                  <a:schemeClr val="accent1"/>
                </a:solidFill>
                <a:latin typeface="Songti SC" panose="02010600040101010101" pitchFamily="2" charset="-122"/>
                <a:ea typeface="Songti SC" panose="02010600040101010101" pitchFamily="2" charset="-122"/>
              </a:rPr>
              <a:t>Step</a:t>
            </a:r>
            <a:r>
              <a:rPr kumimoji="1" lang="zh-CN" altLang="en-US" b="1" dirty="0">
                <a:solidFill>
                  <a:schemeClr val="accent1"/>
                </a:solidFill>
                <a:latin typeface="Songti SC" panose="02010600040101010101" pitchFamily="2" charset="-122"/>
                <a:ea typeface="Songti SC" panose="02010600040101010101" pitchFamily="2" charset="-122"/>
              </a:rPr>
              <a:t> </a:t>
            </a:r>
            <a:r>
              <a:rPr kumimoji="1" lang="en-US" altLang="zh-CN" b="1" dirty="0">
                <a:solidFill>
                  <a:schemeClr val="accent1"/>
                </a:solidFill>
                <a:latin typeface="Songti SC" panose="02010600040101010101" pitchFamily="2" charset="-122"/>
                <a:ea typeface="Songti SC" panose="02010600040101010101" pitchFamily="2" charset="-122"/>
              </a:rPr>
              <a:t>2</a:t>
            </a:r>
            <a:r>
              <a:rPr kumimoji="1" lang="en-US" altLang="zh-CN" b="1" dirty="0">
                <a:solidFill>
                  <a:schemeClr val="tx1"/>
                </a:solidFill>
                <a:latin typeface="Songti SC" panose="02010600040101010101" pitchFamily="2" charset="-122"/>
                <a:ea typeface="Songti SC" panose="02010600040101010101" pitchFamily="2" charset="-122"/>
              </a:rPr>
              <a:t>:</a:t>
            </a:r>
            <a:r>
              <a:rPr kumimoji="1" lang="zh-CN" altLang="en-US" b="1" dirty="0">
                <a:solidFill>
                  <a:schemeClr val="tx1"/>
                </a:solidFill>
                <a:latin typeface="Songti SC" panose="02010600040101010101" pitchFamily="2" charset="-122"/>
                <a:ea typeface="Songti SC" panose="02010600040101010101" pitchFamily="2" charset="-122"/>
              </a:rPr>
              <a:t> </a:t>
            </a:r>
            <a:r>
              <a:rPr kumimoji="1" lang="zh-CN" altLang="en-US" dirty="0">
                <a:solidFill>
                  <a:schemeClr val="tx1"/>
                </a:solidFill>
                <a:latin typeface="Songti SC" panose="02010600040101010101" pitchFamily="2" charset="-122"/>
                <a:ea typeface="Songti SC" panose="02010600040101010101" pitchFamily="2" charset="-122"/>
              </a:rPr>
              <a:t>将</a:t>
            </a:r>
            <a:r>
              <a:rPr kumimoji="1" lang="en-US" altLang="zh-CN" dirty="0">
                <a:solidFill>
                  <a:schemeClr val="tx1"/>
                </a:solidFill>
                <a:latin typeface="Songti SC" panose="02010600040101010101" pitchFamily="2" charset="-122"/>
                <a:ea typeface="Songti SC" panose="02010600040101010101" pitchFamily="2" charset="-122"/>
              </a:rPr>
              <a:t>4-bit“</a:t>
            </a:r>
            <a:r>
              <a:rPr kumimoji="1" lang="en-US" altLang="zh-CN" dirty="0">
                <a:solidFill>
                  <a:schemeClr val="accent1"/>
                </a:solidFill>
                <a:latin typeface="Songti SC" panose="02010600040101010101" pitchFamily="2" charset="-122"/>
                <a:ea typeface="Songti SC" panose="02010600040101010101" pitchFamily="2" charset="-122"/>
              </a:rPr>
              <a:t>Victims</a:t>
            </a:r>
            <a:r>
              <a:rPr kumimoji="1" lang="en-US" altLang="zh-CN" dirty="0">
                <a:solidFill>
                  <a:schemeClr val="tx1"/>
                </a:solidFill>
                <a:latin typeface="Songti SC" panose="02010600040101010101" pitchFamily="2" charset="-122"/>
                <a:ea typeface="Songti SC" panose="02010600040101010101" pitchFamily="2" charset="-122"/>
              </a:rPr>
              <a:t>”</a:t>
            </a:r>
            <a:r>
              <a:rPr kumimoji="1" lang="zh-CN" altLang="en-US" dirty="0">
                <a:solidFill>
                  <a:schemeClr val="tx1"/>
                </a:solidFill>
                <a:latin typeface="Songti SC" panose="02010600040101010101" pitchFamily="2" charset="-122"/>
                <a:ea typeface="Songti SC" panose="02010600040101010101" pitchFamily="2" charset="-122"/>
              </a:rPr>
              <a:t> 标记为</a:t>
            </a:r>
            <a:r>
              <a:rPr kumimoji="1" lang="en-US" altLang="zh-CN" dirty="0">
                <a:solidFill>
                  <a:srgbClr val="C00000"/>
                </a:solidFill>
                <a:latin typeface="Songti SC" panose="02010600040101010101" pitchFamily="2" charset="-122"/>
                <a:ea typeface="Songti SC" panose="02010600040101010101" pitchFamily="2" charset="-122"/>
              </a:rPr>
              <a:t>1000</a:t>
            </a:r>
            <a:r>
              <a:rPr kumimoji="1" lang="en-US" altLang="zh-CN" baseline="-25000" dirty="0">
                <a:solidFill>
                  <a:srgbClr val="C00000"/>
                </a:solidFill>
                <a:latin typeface="Songti SC" panose="02010600040101010101" pitchFamily="2" charset="-122"/>
                <a:ea typeface="Songti SC" panose="02010600040101010101" pitchFamily="2" charset="-122"/>
              </a:rPr>
              <a:t>2</a:t>
            </a:r>
            <a:r>
              <a:rPr kumimoji="1" lang="en-US" altLang="zh-CN" dirty="0">
                <a:solidFill>
                  <a:schemeClr val="tx1"/>
                </a:solidFill>
                <a:latin typeface="Songti SC" panose="02010600040101010101" pitchFamily="2" charset="-122"/>
                <a:ea typeface="Songti SC" panose="02010600040101010101" pitchFamily="2" charset="-122"/>
              </a:rPr>
              <a:t>.</a:t>
            </a:r>
            <a:r>
              <a:rPr kumimoji="1" lang="zh-CN" altLang="en-US" dirty="0">
                <a:solidFill>
                  <a:schemeClr val="tx1"/>
                </a:solidFill>
                <a:latin typeface="Songti SC" panose="02010600040101010101" pitchFamily="2" charset="-122"/>
                <a:ea typeface="Songti SC" panose="02010600040101010101" pitchFamily="2" charset="-122"/>
              </a:rPr>
              <a:t>，对于</a:t>
            </a:r>
            <a:r>
              <a:rPr kumimoji="1" lang="en-US" altLang="zh-CN" dirty="0">
                <a:solidFill>
                  <a:schemeClr val="tx1"/>
                </a:solidFill>
                <a:latin typeface="Songti SC" panose="02010600040101010101" pitchFamily="2" charset="-122"/>
                <a:ea typeface="Songti SC" panose="02010600040101010101" pitchFamily="2" charset="-122"/>
              </a:rPr>
              <a:t>8-bit</a:t>
            </a:r>
            <a:r>
              <a:rPr kumimoji="1" lang="zh-CN" altLang="en-US" dirty="0">
                <a:solidFill>
                  <a:schemeClr val="tx1"/>
                </a:solidFill>
                <a:latin typeface="Songti SC" panose="02010600040101010101" pitchFamily="2" charset="-122"/>
                <a:ea typeface="Songti SC" panose="02010600040101010101" pitchFamily="2" charset="-122"/>
              </a:rPr>
              <a:t>则是</a:t>
            </a:r>
            <a:r>
              <a:rPr kumimoji="1" lang="en-US" altLang="zh-CN" dirty="0">
                <a:solidFill>
                  <a:schemeClr val="accent1"/>
                </a:solidFill>
                <a:latin typeface="Songti SC" panose="02010600040101010101" pitchFamily="2" charset="-122"/>
                <a:ea typeface="Songti SC" panose="02010600040101010101" pitchFamily="2" charset="-122"/>
              </a:rPr>
              <a:t>10000000</a:t>
            </a:r>
            <a:r>
              <a:rPr kumimoji="1" lang="en-US" altLang="zh-CN" baseline="-25000" dirty="0">
                <a:solidFill>
                  <a:schemeClr val="accent1"/>
                </a:solidFill>
                <a:latin typeface="Songti SC" panose="02010600040101010101" pitchFamily="2" charset="-122"/>
                <a:ea typeface="Songti SC" panose="02010600040101010101" pitchFamily="2" charset="-122"/>
              </a:rPr>
              <a:t>2</a:t>
            </a:r>
            <a:r>
              <a:rPr kumimoji="1" lang="zh-CN" altLang="en-US" dirty="0">
                <a:solidFill>
                  <a:schemeClr val="tx1"/>
                </a:solidFill>
                <a:latin typeface="Songti SC" panose="02010600040101010101" pitchFamily="2" charset="-122"/>
                <a:ea typeface="Songti SC" panose="02010600040101010101" pitchFamily="2" charset="-122"/>
              </a:rPr>
              <a:t>。</a:t>
            </a:r>
            <a:endParaRPr kumimoji="1" lang="en-US" altLang="zh-CN" dirty="0">
              <a:solidFill>
                <a:schemeClr val="tx1"/>
              </a:solidFill>
              <a:latin typeface="Songti SC" panose="02010600040101010101" pitchFamily="2" charset="-122"/>
              <a:ea typeface="Songti SC" panose="02010600040101010101" pitchFamily="2" charset="-122"/>
            </a:endParaRPr>
          </a:p>
          <a:p>
            <a:r>
              <a:rPr kumimoji="1" lang="en-US" altLang="zh-CN" b="1" dirty="0">
                <a:solidFill>
                  <a:schemeClr val="accent1"/>
                </a:solidFill>
                <a:latin typeface="Songti SC" panose="02010600040101010101" pitchFamily="2" charset="-122"/>
                <a:ea typeface="Songti SC" panose="02010600040101010101" pitchFamily="2" charset="-122"/>
              </a:rPr>
              <a:t>Step</a:t>
            </a:r>
            <a:r>
              <a:rPr kumimoji="1" lang="zh-CN" altLang="en-US" b="1" dirty="0">
                <a:solidFill>
                  <a:schemeClr val="accent1"/>
                </a:solidFill>
                <a:latin typeface="Songti SC" panose="02010600040101010101" pitchFamily="2" charset="-122"/>
                <a:ea typeface="Songti SC" panose="02010600040101010101" pitchFamily="2" charset="-122"/>
              </a:rPr>
              <a:t> </a:t>
            </a:r>
            <a:r>
              <a:rPr kumimoji="1" lang="en-US" altLang="zh-CN" b="1" dirty="0">
                <a:solidFill>
                  <a:schemeClr val="accent1"/>
                </a:solidFill>
                <a:latin typeface="Songti SC" panose="02010600040101010101" pitchFamily="2" charset="-122"/>
                <a:ea typeface="Songti SC" panose="02010600040101010101" pitchFamily="2" charset="-122"/>
              </a:rPr>
              <a:t>3</a:t>
            </a:r>
            <a:r>
              <a:rPr kumimoji="1" lang="en-US" altLang="zh-CN" b="1" dirty="0">
                <a:solidFill>
                  <a:schemeClr val="tx1"/>
                </a:solidFill>
                <a:latin typeface="Songti SC" panose="02010600040101010101" pitchFamily="2" charset="-122"/>
                <a:ea typeface="Songti SC" panose="02010600040101010101" pitchFamily="2" charset="-122"/>
              </a:rPr>
              <a:t>:</a:t>
            </a:r>
            <a:r>
              <a:rPr kumimoji="1" lang="zh-CN" altLang="en-US" b="1" dirty="0">
                <a:solidFill>
                  <a:schemeClr val="tx1"/>
                </a:solidFill>
                <a:latin typeface="Songti SC" panose="02010600040101010101" pitchFamily="2" charset="-122"/>
                <a:ea typeface="Songti SC" panose="02010600040101010101" pitchFamily="2" charset="-122"/>
              </a:rPr>
              <a:t> </a:t>
            </a:r>
            <a:r>
              <a:rPr kumimoji="1" lang="zh-CN" altLang="en-US" dirty="0">
                <a:solidFill>
                  <a:schemeClr val="tx1"/>
                </a:solidFill>
                <a:latin typeface="Songti SC" panose="02010600040101010101" pitchFamily="2" charset="-122"/>
                <a:ea typeface="Songti SC" panose="02010600040101010101" pitchFamily="2" charset="-122"/>
              </a:rPr>
              <a:t>对于</a:t>
            </a:r>
            <a:r>
              <a:rPr kumimoji="1" lang="en-US" altLang="zh-CN" dirty="0">
                <a:solidFill>
                  <a:schemeClr val="accent1"/>
                </a:solidFill>
                <a:latin typeface="Songti SC" panose="02010600040101010101" pitchFamily="2" charset="-122"/>
                <a:ea typeface="Songti SC" panose="02010600040101010101" pitchFamily="2" charset="-122"/>
              </a:rPr>
              <a:t>FP4</a:t>
            </a:r>
            <a:r>
              <a:rPr kumimoji="1" lang="zh-CN" altLang="en-US" dirty="0">
                <a:solidFill>
                  <a:schemeClr val="tx1"/>
                </a:solidFill>
                <a:latin typeface="Songti SC" panose="02010600040101010101" pitchFamily="2" charset="-122"/>
                <a:ea typeface="Songti SC" panose="02010600040101010101" pitchFamily="2" charset="-122"/>
              </a:rPr>
              <a:t>和</a:t>
            </a:r>
            <a:r>
              <a:rPr kumimoji="1" lang="en-US" altLang="zh-CN" dirty="0">
                <a:solidFill>
                  <a:schemeClr val="accent1"/>
                </a:solidFill>
                <a:latin typeface="Songti SC" panose="02010600040101010101" pitchFamily="2" charset="-122"/>
                <a:ea typeface="Songti SC" panose="02010600040101010101" pitchFamily="2" charset="-122"/>
              </a:rPr>
              <a:t>INT4</a:t>
            </a:r>
            <a:r>
              <a:rPr kumimoji="1" lang="zh-CN" altLang="en-US" dirty="0">
                <a:solidFill>
                  <a:schemeClr val="tx1"/>
                </a:solidFill>
                <a:latin typeface="Songti SC" panose="02010600040101010101" pitchFamily="2" charset="-122"/>
                <a:ea typeface="Songti SC" panose="02010600040101010101" pitchFamily="2" charset="-122"/>
              </a:rPr>
              <a:t>中的</a:t>
            </a:r>
            <a:r>
              <a:rPr kumimoji="1" lang="en-US" altLang="zh-CN" dirty="0">
                <a:solidFill>
                  <a:schemeClr val="tx1"/>
                </a:solidFill>
                <a:latin typeface="Songti SC" panose="02010600040101010101" pitchFamily="2" charset="-122"/>
                <a:ea typeface="Songti SC" panose="02010600040101010101" pitchFamily="2" charset="-122"/>
              </a:rPr>
              <a:t>1000</a:t>
            </a:r>
            <a:r>
              <a:rPr kumimoji="1" lang="zh-CN" altLang="en-US" dirty="0">
                <a:solidFill>
                  <a:schemeClr val="tx1"/>
                </a:solidFill>
                <a:latin typeface="Songti SC" panose="02010600040101010101" pitchFamily="2" charset="-122"/>
                <a:ea typeface="Songti SC" panose="02010600040101010101" pitchFamily="2" charset="-122"/>
              </a:rPr>
              <a:t>编码移除。</a:t>
            </a:r>
            <a:endParaRPr kumimoji="1" lang="en-US" altLang="zh-CN" dirty="0">
              <a:solidFill>
                <a:schemeClr val="tx1"/>
              </a:solidFill>
              <a:latin typeface="Songti SC" panose="02010600040101010101" pitchFamily="2" charset="-122"/>
              <a:ea typeface="Songti SC" panose="02010600040101010101" pitchFamily="2" charset="-122"/>
            </a:endParaRPr>
          </a:p>
          <a:p>
            <a:pPr lvl="1"/>
            <a:r>
              <a:rPr kumimoji="1" lang="zh-CN" altLang="en-US" dirty="0">
                <a:solidFill>
                  <a:schemeClr val="tx1"/>
                </a:solidFill>
                <a:latin typeface="Songti SC" panose="02010600040101010101" pitchFamily="2" charset="-122"/>
                <a:ea typeface="Songti SC" panose="02010600040101010101" pitchFamily="2" charset="-122"/>
              </a:rPr>
              <a:t>否则会有冲突，无法区分</a:t>
            </a:r>
            <a:r>
              <a:rPr kumimoji="1" lang="zh-CN" altLang="en-US" dirty="0">
                <a:solidFill>
                  <a:schemeClr val="accent1"/>
                </a:solidFill>
                <a:latin typeface="Songti SC" panose="02010600040101010101" pitchFamily="2" charset="-122"/>
                <a:ea typeface="Songti SC" panose="02010600040101010101" pitchFamily="2" charset="-122"/>
              </a:rPr>
              <a:t>正常值</a:t>
            </a:r>
            <a:r>
              <a:rPr kumimoji="1" lang="zh-CN" altLang="en-US" dirty="0">
                <a:solidFill>
                  <a:schemeClr val="tx1"/>
                </a:solidFill>
                <a:latin typeface="Songti SC" panose="02010600040101010101" pitchFamily="2" charset="-122"/>
                <a:ea typeface="Songti SC" panose="02010600040101010101" pitchFamily="2" charset="-122"/>
              </a:rPr>
              <a:t>和</a:t>
            </a:r>
            <a:r>
              <a:rPr kumimoji="1" lang="zh-CN" altLang="en-US" dirty="0">
                <a:solidFill>
                  <a:schemeClr val="accent1"/>
                </a:solidFill>
                <a:latin typeface="Songti SC" panose="02010600040101010101" pitchFamily="2" charset="-122"/>
                <a:ea typeface="Songti SC" panose="02010600040101010101" pitchFamily="2" charset="-122"/>
              </a:rPr>
              <a:t>异常值</a:t>
            </a:r>
            <a:r>
              <a:rPr kumimoji="1" lang="zh-CN" altLang="en-US" dirty="0">
                <a:solidFill>
                  <a:schemeClr val="tx1"/>
                </a:solidFill>
                <a:latin typeface="Songti SC" panose="02010600040101010101" pitchFamily="2" charset="-122"/>
                <a:ea typeface="Songti SC" panose="02010600040101010101" pitchFamily="2" charset="-122"/>
              </a:rPr>
              <a:t>。</a:t>
            </a:r>
            <a:endParaRPr kumimoji="1" lang="en-US" altLang="zh-CN" dirty="0">
              <a:solidFill>
                <a:schemeClr val="tx1"/>
              </a:solidFill>
              <a:latin typeface="Songti SC" panose="02010600040101010101" pitchFamily="2" charset="-122"/>
              <a:ea typeface="Songti SC" panose="02010600040101010101" pitchFamily="2" charset="-122"/>
            </a:endParaRPr>
          </a:p>
        </p:txBody>
      </p:sp>
      <p:sp>
        <p:nvSpPr>
          <p:cNvPr id="10" name="文本框 9">
            <a:extLst>
              <a:ext uri="{FF2B5EF4-FFF2-40B4-BE49-F238E27FC236}">
                <a16:creationId xmlns:a16="http://schemas.microsoft.com/office/drawing/2014/main" id="{5974BC2F-6AB2-CE49-A0F3-00595ECF92AB}"/>
              </a:ext>
            </a:extLst>
          </p:cNvPr>
          <p:cNvSpPr txBox="1"/>
          <p:nvPr/>
        </p:nvSpPr>
        <p:spPr>
          <a:xfrm>
            <a:off x="8504107" y="3975250"/>
            <a:ext cx="2553904"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{0000,…,</a:t>
            </a:r>
            <a:r>
              <a:rPr kumimoji="1" lang="zh-CN" altLang="en-US" dirty="0">
                <a:latin typeface="Songti SC" panose="02010600040101010101" pitchFamily="2" charset="-122"/>
                <a:ea typeface="Songti SC" panose="02010600040101010101" pitchFamily="2" charset="-122"/>
              </a:rPr>
              <a:t> </a:t>
            </a:r>
            <a:r>
              <a:rPr kumimoji="1" lang="en-US" altLang="zh-CN" strike="sngStrike" dirty="0">
                <a:solidFill>
                  <a:schemeClr val="accent1"/>
                </a:solidFill>
                <a:latin typeface="Songti SC" panose="02010600040101010101" pitchFamily="2" charset="-122"/>
                <a:ea typeface="Songti SC" panose="02010600040101010101" pitchFamily="2" charset="-122"/>
              </a:rPr>
              <a:t>1000</a:t>
            </a:r>
            <a:r>
              <a:rPr kumimoji="1" lang="en-US" altLang="zh-CN" dirty="0">
                <a:latin typeface="Songti SC" panose="02010600040101010101" pitchFamily="2" charset="-122"/>
                <a:ea typeface="Songti SC" panose="02010600040101010101" pitchFamily="2" charset="-122"/>
              </a:rPr>
              <a:t>, …, 1111}</a:t>
            </a:r>
            <a:endParaRPr kumimoji="1" lang="zh-CN" altLang="en-US" dirty="0">
              <a:latin typeface="Songti SC" panose="02010600040101010101" pitchFamily="2" charset="-122"/>
              <a:ea typeface="Songti SC" panose="02010600040101010101" pitchFamily="2" charset="-122"/>
            </a:endParaRPr>
          </a:p>
        </p:txBody>
      </p:sp>
      <p:sp>
        <p:nvSpPr>
          <p:cNvPr id="11" name="文本框 10">
            <a:extLst>
              <a:ext uri="{FF2B5EF4-FFF2-40B4-BE49-F238E27FC236}">
                <a16:creationId xmlns:a16="http://schemas.microsoft.com/office/drawing/2014/main" id="{F6DE55F1-771D-4011-98F4-98EF2E6E94EF}"/>
              </a:ext>
            </a:extLst>
          </p:cNvPr>
          <p:cNvSpPr txBox="1"/>
          <p:nvPr/>
        </p:nvSpPr>
        <p:spPr>
          <a:xfrm>
            <a:off x="8472048" y="5010314"/>
            <a:ext cx="2938910" cy="369332"/>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{0000,…,</a:t>
            </a:r>
            <a:r>
              <a:rPr kumimoji="1" lang="zh-CN" altLang="en-US" dirty="0">
                <a:latin typeface="Songti SC" panose="02010600040101010101" pitchFamily="2" charset="-122"/>
                <a:ea typeface="Songti SC" panose="02010600040101010101" pitchFamily="2" charset="-122"/>
              </a:rPr>
              <a:t> </a:t>
            </a:r>
            <a:r>
              <a:rPr kumimoji="1" lang="en-US" altLang="zh-CN" strike="sngStrike" dirty="0">
                <a:solidFill>
                  <a:schemeClr val="accent1"/>
                </a:solidFill>
                <a:latin typeface="Songti SC" panose="02010600040101010101" pitchFamily="2" charset="-122"/>
                <a:ea typeface="Songti SC" panose="02010600040101010101" pitchFamily="2" charset="-122"/>
              </a:rPr>
              <a:t>1000</a:t>
            </a:r>
            <a:r>
              <a:rPr kumimoji="1" lang="en-US" altLang="zh-CN" dirty="0">
                <a:latin typeface="Songti SC" panose="02010600040101010101" pitchFamily="2" charset="-122"/>
                <a:ea typeface="Songti SC" panose="02010600040101010101" pitchFamily="2" charset="-122"/>
              </a:rPr>
              <a:t> , …, 1111}</a:t>
            </a:r>
            <a:endParaRPr kumimoji="1" lang="zh-CN" altLang="en-US" dirty="0">
              <a:latin typeface="Songti SC" panose="02010600040101010101" pitchFamily="2" charset="-122"/>
              <a:ea typeface="Songti SC" panose="02010600040101010101" pitchFamily="2" charset="-122"/>
            </a:endParaRPr>
          </a:p>
        </p:txBody>
      </p:sp>
      <p:pic>
        <p:nvPicPr>
          <p:cNvPr id="14" name="图片 13">
            <a:extLst>
              <a:ext uri="{FF2B5EF4-FFF2-40B4-BE49-F238E27FC236}">
                <a16:creationId xmlns:a16="http://schemas.microsoft.com/office/drawing/2014/main" id="{0548743E-F49F-F1C3-3746-5B05B4CFC339}"/>
              </a:ext>
            </a:extLst>
          </p:cNvPr>
          <p:cNvPicPr>
            <a:picLocks noChangeAspect="1"/>
          </p:cNvPicPr>
          <p:nvPr/>
        </p:nvPicPr>
        <p:blipFill>
          <a:blip r:embed="rId6"/>
          <a:stretch>
            <a:fillRect/>
          </a:stretch>
        </p:blipFill>
        <p:spPr>
          <a:xfrm>
            <a:off x="5097139" y="4071739"/>
            <a:ext cx="1997721" cy="1530418"/>
          </a:xfrm>
          <a:prstGeom prst="rect">
            <a:avLst/>
          </a:prstGeom>
        </p:spPr>
      </p:pic>
      <p:sp>
        <p:nvSpPr>
          <p:cNvPr id="16" name="文本框 15">
            <a:extLst>
              <a:ext uri="{FF2B5EF4-FFF2-40B4-BE49-F238E27FC236}">
                <a16:creationId xmlns:a16="http://schemas.microsoft.com/office/drawing/2014/main" id="{0AFCB3B1-0742-EFBA-ECB1-44D02245597A}"/>
              </a:ext>
            </a:extLst>
          </p:cNvPr>
          <p:cNvSpPr txBox="1"/>
          <p:nvPr/>
        </p:nvSpPr>
        <p:spPr>
          <a:xfrm>
            <a:off x="4298896" y="5685774"/>
            <a:ext cx="2066652" cy="369332"/>
          </a:xfrm>
          <a:prstGeom prst="rect">
            <a:avLst/>
          </a:prstGeom>
          <a:noFill/>
        </p:spPr>
        <p:txBody>
          <a:bodyPr wrap="square">
            <a:spAutoFit/>
          </a:bodyPr>
          <a:lstStyle/>
          <a:p>
            <a:r>
              <a:rPr kumimoji="1" lang="en-US" altLang="zh-CN" sz="1800" b="1" i="1" dirty="0">
                <a:solidFill>
                  <a:schemeClr val="accent1"/>
                </a:solidFill>
                <a:latin typeface="Songti SC" panose="02010600040101010101" pitchFamily="2" charset="-122"/>
                <a:ea typeface="Songti SC" panose="02010600040101010101" pitchFamily="2" charset="-122"/>
              </a:rPr>
              <a:t>Step</a:t>
            </a:r>
            <a:r>
              <a:rPr kumimoji="1" lang="zh-CN" altLang="en-US" sz="1800" b="1" i="1" dirty="0">
                <a:solidFill>
                  <a:schemeClr val="accent1"/>
                </a:solidFill>
                <a:latin typeface="Songti SC" panose="02010600040101010101" pitchFamily="2" charset="-122"/>
                <a:ea typeface="Songti SC" panose="02010600040101010101" pitchFamily="2" charset="-122"/>
              </a:rPr>
              <a:t> </a:t>
            </a:r>
            <a:r>
              <a:rPr kumimoji="1" lang="en-US" altLang="zh-CN" sz="1800" b="1" i="1" dirty="0">
                <a:solidFill>
                  <a:schemeClr val="accent1"/>
                </a:solidFill>
                <a:latin typeface="Songti SC" panose="02010600040101010101" pitchFamily="2" charset="-122"/>
                <a:ea typeface="Songti SC" panose="02010600040101010101" pitchFamily="2" charset="-122"/>
              </a:rPr>
              <a:t>1</a:t>
            </a:r>
            <a:r>
              <a:rPr kumimoji="1" lang="zh-CN" altLang="en-US" sz="1800" b="1" i="1" dirty="0">
                <a:solidFill>
                  <a:schemeClr val="accent1"/>
                </a:solidFill>
                <a:latin typeface="Songti SC" panose="02010600040101010101" pitchFamily="2" charset="-122"/>
                <a:ea typeface="Songti SC" panose="02010600040101010101" pitchFamily="2" charset="-122"/>
              </a:rPr>
              <a:t> </a:t>
            </a:r>
            <a:r>
              <a:rPr kumimoji="1" lang="en-US" altLang="zh-CN" sz="1800" dirty="0">
                <a:solidFill>
                  <a:schemeClr val="tx1"/>
                </a:solidFill>
                <a:latin typeface="Songti SC" panose="02010600040101010101" pitchFamily="2" charset="-122"/>
                <a:ea typeface="Songti SC" panose="02010600040101010101" pitchFamily="2" charset="-122"/>
              </a:rPr>
              <a:t>: </a:t>
            </a:r>
            <a:r>
              <a:rPr kumimoji="1" lang="zh-CN" altLang="en-US" sz="1800" dirty="0">
                <a:solidFill>
                  <a:schemeClr val="tx1"/>
                </a:solidFill>
                <a:latin typeface="Songti SC" panose="02010600040101010101" pitchFamily="2" charset="-122"/>
                <a:ea typeface="Songti SC" panose="02010600040101010101" pitchFamily="2" charset="-122"/>
              </a:rPr>
              <a:t>量化</a:t>
            </a:r>
            <a:endParaRPr lang="zh-CN" altLang="en-US" dirty="0">
              <a:latin typeface="Songti SC" panose="02010600040101010101" pitchFamily="2" charset="-122"/>
              <a:ea typeface="Songti SC" panose="02010600040101010101" pitchFamily="2" charset="-122"/>
            </a:endParaRPr>
          </a:p>
        </p:txBody>
      </p:sp>
      <p:sp>
        <p:nvSpPr>
          <p:cNvPr id="17" name="文本框 16">
            <a:extLst>
              <a:ext uri="{FF2B5EF4-FFF2-40B4-BE49-F238E27FC236}">
                <a16:creationId xmlns:a16="http://schemas.microsoft.com/office/drawing/2014/main" id="{ADB1E127-F579-0AE3-CA7A-06D527BEE920}"/>
              </a:ext>
            </a:extLst>
          </p:cNvPr>
          <p:cNvSpPr txBox="1"/>
          <p:nvPr/>
        </p:nvSpPr>
        <p:spPr>
          <a:xfrm>
            <a:off x="9294149" y="4459753"/>
            <a:ext cx="2736583" cy="369332"/>
          </a:xfrm>
          <a:prstGeom prst="rect">
            <a:avLst/>
          </a:prstGeom>
          <a:noFill/>
        </p:spPr>
        <p:txBody>
          <a:bodyPr wrap="square">
            <a:spAutoFit/>
          </a:bodyPr>
          <a:lstStyle/>
          <a:p>
            <a:r>
              <a:rPr kumimoji="1" lang="en-US" altLang="zh-CN" sz="1800" b="1" i="1" dirty="0">
                <a:solidFill>
                  <a:schemeClr val="accent1"/>
                </a:solidFill>
                <a:latin typeface="Songti SC" panose="02010600040101010101" pitchFamily="2" charset="-122"/>
                <a:ea typeface="Songti SC" panose="02010600040101010101" pitchFamily="2" charset="-122"/>
              </a:rPr>
              <a:t>Step</a:t>
            </a:r>
            <a:r>
              <a:rPr kumimoji="1" lang="zh-CN" altLang="en-US" sz="1800" b="1" i="1" dirty="0">
                <a:solidFill>
                  <a:schemeClr val="accent1"/>
                </a:solidFill>
                <a:latin typeface="Songti SC" panose="02010600040101010101" pitchFamily="2" charset="-122"/>
                <a:ea typeface="Songti SC" panose="02010600040101010101" pitchFamily="2" charset="-122"/>
              </a:rPr>
              <a:t> </a:t>
            </a:r>
            <a:r>
              <a:rPr kumimoji="1" lang="en-US" altLang="zh-CN" sz="1800" b="1" i="1" dirty="0">
                <a:solidFill>
                  <a:schemeClr val="accent1"/>
                </a:solidFill>
                <a:latin typeface="Songti SC" panose="02010600040101010101" pitchFamily="2" charset="-122"/>
                <a:ea typeface="Songti SC" panose="02010600040101010101" pitchFamily="2" charset="-122"/>
              </a:rPr>
              <a:t>2</a:t>
            </a:r>
            <a:r>
              <a:rPr kumimoji="1" lang="zh-CN" altLang="en-US" sz="1800" b="1" i="1" dirty="0">
                <a:solidFill>
                  <a:schemeClr val="accent1"/>
                </a:solidFill>
                <a:latin typeface="Songti SC" panose="02010600040101010101" pitchFamily="2" charset="-122"/>
                <a:ea typeface="Songti SC" panose="02010600040101010101" pitchFamily="2" charset="-122"/>
              </a:rPr>
              <a:t> </a:t>
            </a:r>
            <a:r>
              <a:rPr kumimoji="1" lang="en-US" altLang="zh-CN" sz="1800" dirty="0">
                <a:solidFill>
                  <a:schemeClr val="tx1"/>
                </a:solidFill>
                <a:latin typeface="Songti SC" panose="02010600040101010101" pitchFamily="2" charset="-122"/>
                <a:ea typeface="Songti SC" panose="02010600040101010101" pitchFamily="2" charset="-122"/>
              </a:rPr>
              <a:t>: </a:t>
            </a:r>
            <a:r>
              <a:rPr kumimoji="1" lang="zh-CN" altLang="en-US" sz="1800" dirty="0">
                <a:solidFill>
                  <a:schemeClr val="tx1"/>
                </a:solidFill>
                <a:latin typeface="Songti SC" panose="02010600040101010101" pitchFamily="2" charset="-122"/>
                <a:ea typeface="Songti SC" panose="02010600040101010101" pitchFamily="2" charset="-122"/>
              </a:rPr>
              <a:t>标记</a:t>
            </a:r>
            <a:r>
              <a:rPr kumimoji="1" lang="en-US" altLang="zh-CN" sz="1800" dirty="0">
                <a:solidFill>
                  <a:schemeClr val="tx1"/>
                </a:solidFill>
                <a:latin typeface="Songti SC" panose="02010600040101010101" pitchFamily="2" charset="-122"/>
                <a:ea typeface="Songti SC" panose="02010600040101010101" pitchFamily="2" charset="-122"/>
              </a:rPr>
              <a:t>Victim</a:t>
            </a:r>
            <a:endParaRPr lang="zh-CN" altLang="en-US" dirty="0">
              <a:latin typeface="Songti SC" panose="02010600040101010101" pitchFamily="2" charset="-122"/>
              <a:ea typeface="Songti SC" panose="02010600040101010101" pitchFamily="2" charset="-122"/>
            </a:endParaRPr>
          </a:p>
        </p:txBody>
      </p:sp>
      <p:pic>
        <p:nvPicPr>
          <p:cNvPr id="18" name="图片 17">
            <a:extLst>
              <a:ext uri="{FF2B5EF4-FFF2-40B4-BE49-F238E27FC236}">
                <a16:creationId xmlns:a16="http://schemas.microsoft.com/office/drawing/2014/main" id="{FC3564A7-0716-71CE-9331-6A19BB05C0C5}"/>
              </a:ext>
            </a:extLst>
          </p:cNvPr>
          <p:cNvPicPr>
            <a:picLocks noChangeAspect="1"/>
          </p:cNvPicPr>
          <p:nvPr/>
        </p:nvPicPr>
        <p:blipFill>
          <a:blip r:embed="rId7"/>
          <a:stretch>
            <a:fillRect/>
          </a:stretch>
        </p:blipFill>
        <p:spPr>
          <a:xfrm>
            <a:off x="7059508" y="4442462"/>
            <a:ext cx="1143078" cy="428654"/>
          </a:xfrm>
          <a:prstGeom prst="rect">
            <a:avLst/>
          </a:prstGeom>
        </p:spPr>
      </p:pic>
      <p:sp>
        <p:nvSpPr>
          <p:cNvPr id="19" name="文本框 18">
            <a:extLst>
              <a:ext uri="{FF2B5EF4-FFF2-40B4-BE49-F238E27FC236}">
                <a16:creationId xmlns:a16="http://schemas.microsoft.com/office/drawing/2014/main" id="{80442B1E-5B50-993C-1032-546821361D59}"/>
              </a:ext>
            </a:extLst>
          </p:cNvPr>
          <p:cNvSpPr txBox="1"/>
          <p:nvPr/>
        </p:nvSpPr>
        <p:spPr>
          <a:xfrm>
            <a:off x="8472048" y="4491138"/>
            <a:ext cx="851515"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a:t>
            </a:r>
            <a:r>
              <a:rPr kumimoji="1" lang="en-US" altLang="zh-CN" dirty="0">
                <a:solidFill>
                  <a:schemeClr val="accent1"/>
                </a:solidFill>
                <a:latin typeface="Songti SC" panose="02010600040101010101" pitchFamily="2" charset="-122"/>
                <a:ea typeface="Songti SC" panose="02010600040101010101" pitchFamily="2" charset="-122"/>
              </a:rPr>
              <a:t>1000</a:t>
            </a:r>
            <a:r>
              <a:rPr kumimoji="1" lang="en-US" altLang="zh-CN" dirty="0">
                <a:latin typeface="Songti SC" panose="02010600040101010101" pitchFamily="2" charset="-122"/>
                <a:ea typeface="Songti SC" panose="02010600040101010101" pitchFamily="2" charset="-122"/>
              </a:rPr>
              <a:t>}</a:t>
            </a:r>
            <a:endParaRPr kumimoji="1" lang="zh-CN" altLang="en-US" dirty="0">
              <a:latin typeface="Songti SC" panose="02010600040101010101" pitchFamily="2" charset="-122"/>
              <a:ea typeface="Songti SC" panose="02010600040101010101" pitchFamily="2" charset="-122"/>
            </a:endParaRPr>
          </a:p>
        </p:txBody>
      </p:sp>
      <p:sp>
        <p:nvSpPr>
          <p:cNvPr id="22" name="文本框 21">
            <a:extLst>
              <a:ext uri="{FF2B5EF4-FFF2-40B4-BE49-F238E27FC236}">
                <a16:creationId xmlns:a16="http://schemas.microsoft.com/office/drawing/2014/main" id="{464506BA-D4A3-6E88-EDC0-35E85B085F9A}"/>
              </a:ext>
            </a:extLst>
          </p:cNvPr>
          <p:cNvSpPr txBox="1"/>
          <p:nvPr/>
        </p:nvSpPr>
        <p:spPr>
          <a:xfrm>
            <a:off x="8336999" y="3526087"/>
            <a:ext cx="3400641" cy="369332"/>
          </a:xfrm>
          <a:prstGeom prst="rect">
            <a:avLst/>
          </a:prstGeom>
          <a:noFill/>
        </p:spPr>
        <p:txBody>
          <a:bodyPr wrap="square">
            <a:spAutoFit/>
          </a:bodyPr>
          <a:lstStyle/>
          <a:p>
            <a:r>
              <a:rPr kumimoji="1" lang="en-US" altLang="zh-CN" sz="1800" b="1" i="1" dirty="0">
                <a:solidFill>
                  <a:schemeClr val="accent1"/>
                </a:solidFill>
                <a:latin typeface="Songti SC" panose="02010600040101010101" pitchFamily="2" charset="-122"/>
                <a:ea typeface="Songti SC" panose="02010600040101010101" pitchFamily="2" charset="-122"/>
              </a:rPr>
              <a:t>Step</a:t>
            </a:r>
            <a:r>
              <a:rPr kumimoji="1" lang="zh-CN" altLang="en-US" sz="1800" b="1" i="1" dirty="0">
                <a:solidFill>
                  <a:schemeClr val="accent1"/>
                </a:solidFill>
                <a:latin typeface="Songti SC" panose="02010600040101010101" pitchFamily="2" charset="-122"/>
                <a:ea typeface="Songti SC" panose="02010600040101010101" pitchFamily="2" charset="-122"/>
              </a:rPr>
              <a:t> </a:t>
            </a:r>
            <a:r>
              <a:rPr kumimoji="1" lang="en-US" altLang="zh-CN" sz="1800" b="1" i="1" dirty="0">
                <a:solidFill>
                  <a:schemeClr val="accent1"/>
                </a:solidFill>
                <a:latin typeface="Songti SC" panose="02010600040101010101" pitchFamily="2" charset="-122"/>
                <a:ea typeface="Songti SC" panose="02010600040101010101" pitchFamily="2" charset="-122"/>
              </a:rPr>
              <a:t>3</a:t>
            </a:r>
            <a:r>
              <a:rPr kumimoji="1" lang="zh-CN" altLang="en-US" sz="1800" b="1" i="1" dirty="0">
                <a:solidFill>
                  <a:schemeClr val="accent1"/>
                </a:solidFill>
                <a:latin typeface="Songti SC" panose="02010600040101010101" pitchFamily="2" charset="-122"/>
                <a:ea typeface="Songti SC" panose="02010600040101010101" pitchFamily="2" charset="-122"/>
              </a:rPr>
              <a:t> </a:t>
            </a:r>
            <a:r>
              <a:rPr kumimoji="1" lang="en-US" altLang="zh-CN" sz="1800" dirty="0">
                <a:solidFill>
                  <a:schemeClr val="tx1"/>
                </a:solidFill>
                <a:latin typeface="Songti SC" panose="02010600040101010101" pitchFamily="2" charset="-122"/>
                <a:ea typeface="Songti SC" panose="02010600040101010101" pitchFamily="2" charset="-122"/>
              </a:rPr>
              <a:t>: </a:t>
            </a:r>
            <a:r>
              <a:rPr kumimoji="1" lang="zh-CN" altLang="en-US" sz="1800" dirty="0">
                <a:solidFill>
                  <a:schemeClr val="tx1"/>
                </a:solidFill>
                <a:latin typeface="Songti SC" panose="02010600040101010101" pitchFamily="2" charset="-122"/>
                <a:ea typeface="Songti SC" panose="02010600040101010101" pitchFamily="2" charset="-122"/>
              </a:rPr>
              <a:t>移除标志位</a:t>
            </a:r>
            <a:endParaRPr lang="zh-CN" altLang="en-US" dirty="0">
              <a:latin typeface="Songti SC" panose="02010600040101010101" pitchFamily="2" charset="-122"/>
              <a:ea typeface="Songti SC" panose="02010600040101010101" pitchFamily="2" charset="-122"/>
            </a:endParaRPr>
          </a:p>
        </p:txBody>
      </p:sp>
      <p:pic>
        <p:nvPicPr>
          <p:cNvPr id="24" name="图片 23">
            <a:extLst>
              <a:ext uri="{FF2B5EF4-FFF2-40B4-BE49-F238E27FC236}">
                <a16:creationId xmlns:a16="http://schemas.microsoft.com/office/drawing/2014/main" id="{E46D6349-380C-B440-F58E-73AD6D92EA53}"/>
              </a:ext>
            </a:extLst>
          </p:cNvPr>
          <p:cNvPicPr>
            <a:picLocks noChangeAspect="1"/>
          </p:cNvPicPr>
          <p:nvPr/>
        </p:nvPicPr>
        <p:blipFill>
          <a:blip r:embed="rId8"/>
          <a:stretch>
            <a:fillRect/>
          </a:stretch>
        </p:blipFill>
        <p:spPr>
          <a:xfrm>
            <a:off x="7059508" y="3988121"/>
            <a:ext cx="1150390" cy="1328285"/>
          </a:xfrm>
          <a:prstGeom prst="rect">
            <a:avLst/>
          </a:prstGeom>
        </p:spPr>
      </p:pic>
      <p:sp>
        <p:nvSpPr>
          <p:cNvPr id="21" name="文本框 20">
            <a:extLst>
              <a:ext uri="{FF2B5EF4-FFF2-40B4-BE49-F238E27FC236}">
                <a16:creationId xmlns:a16="http://schemas.microsoft.com/office/drawing/2014/main" id="{F39E5E32-1134-5DEE-D7EA-60E74AE75FCC}"/>
              </a:ext>
            </a:extLst>
          </p:cNvPr>
          <p:cNvSpPr txBox="1"/>
          <p:nvPr/>
        </p:nvSpPr>
        <p:spPr>
          <a:xfrm>
            <a:off x="8504107" y="5400506"/>
            <a:ext cx="2698175"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0,</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strike="sngStrike" dirty="0">
                <a:solidFill>
                  <a:schemeClr val="accent1"/>
                </a:solidFill>
                <a:latin typeface="Songti SC" panose="02010600040101010101" pitchFamily="2" charset="-122"/>
                <a:ea typeface="Songti SC" panose="02010600040101010101" pitchFamily="2" charset="-122"/>
              </a:rPr>
              <a:t>-8</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-1</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p>
        </p:txBody>
      </p:sp>
    </p:spTree>
    <p:custDataLst>
      <p:tags r:id="rId1"/>
    </p:custDataLst>
    <p:extLst>
      <p:ext uri="{BB962C8B-B14F-4D97-AF65-F5344CB8AC3E}">
        <p14:creationId xmlns:p14="http://schemas.microsoft.com/office/powerpoint/2010/main" val="312118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wipe(up)">
                                      <p:cBhvr>
                                        <p:cTn id="18" dur="500"/>
                                        <p:tgtEl>
                                          <p:spTgt spid="9">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wipe(up)">
                                      <p:cBhvr>
                                        <p:cTn id="26" dur="500"/>
                                        <p:tgtEl>
                                          <p:spTgt spid="9">
                                            <p:txEl>
                                              <p:pRg st="2" end="2"/>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wipe(up)">
                                      <p:cBhvr>
                                        <p:cTn id="40" dur="500"/>
                                        <p:tgtEl>
                                          <p:spTgt spid="9">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9">
                                            <p:txEl>
                                              <p:pRg st="4" end="4"/>
                                            </p:txEl>
                                          </p:spTgt>
                                        </p:tgtEl>
                                        <p:attrNameLst>
                                          <p:attrName>style.visibility</p:attrName>
                                        </p:attrNameLst>
                                      </p:cBhvr>
                                      <p:to>
                                        <p:strVal val="visible"/>
                                      </p:to>
                                    </p:set>
                                    <p:animEffect transition="in" filter="wipe(up)">
                                      <p:cBhvr>
                                        <p:cTn id="45" dur="500"/>
                                        <p:tgtEl>
                                          <p:spTgt spid="9">
                                            <p:txEl>
                                              <p:pRg st="4" end="4"/>
                                            </p:tx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P spid="17" grpId="0"/>
      <p:bldP spid="19" grpId="0"/>
      <p:bldP spid="22"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err="1">
                <a:latin typeface="Songti SC" panose="02010600040101010101" pitchFamily="2" charset="-122"/>
                <a:ea typeface="Songti SC" panose="02010600040101010101" pitchFamily="2" charset="-122"/>
              </a:rPr>
              <a:t>OliVe</a:t>
            </a:r>
            <a:r>
              <a:rPr kumimoji="1" lang="zh-CN" altLang="en-US" dirty="0">
                <a:latin typeface="Songti SC" panose="02010600040101010101" pitchFamily="2" charset="-122"/>
                <a:ea typeface="Songti SC" panose="02010600040101010101" pitchFamily="2" charset="-122"/>
              </a:rPr>
              <a:t>：</a:t>
            </a:r>
            <a:r>
              <a:rPr kumimoji="1" lang="en-US" altLang="zh-CN" sz="3200" b="1" dirty="0">
                <a:latin typeface="Songti SC" panose="02010600040101010101" pitchFamily="2" charset="-122"/>
                <a:ea typeface="Songti SC" panose="02010600040101010101" pitchFamily="2" charset="-122"/>
              </a:rPr>
              <a:t>② </a:t>
            </a:r>
            <a:r>
              <a:rPr kumimoji="1" lang="zh-CN" altLang="en-US" sz="3200" b="1" dirty="0">
                <a:latin typeface="Songti SC" panose="02010600040101010101" pitchFamily="2" charset="-122"/>
                <a:ea typeface="Songti SC" panose="02010600040101010101" pitchFamily="2" charset="-122"/>
              </a:rPr>
              <a:t>标志符编码</a:t>
            </a:r>
            <a:endParaRPr kumimoji="1" lang="en-US" altLang="zh-CN" sz="3200"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51</a:t>
            </a:fld>
            <a:endParaRPr lang="zh-CN" altLang="en-US" dirty="0">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46E98B21-D9F8-6A3D-133C-556FB8D22E8D}"/>
              </a:ext>
            </a:extLst>
          </p:cNvPr>
          <p:cNvPicPr>
            <a:picLocks noChangeAspect="1"/>
          </p:cNvPicPr>
          <p:nvPr/>
        </p:nvPicPr>
        <p:blipFill>
          <a:blip r:embed="rId4"/>
          <a:stretch>
            <a:fillRect/>
          </a:stretch>
        </p:blipFill>
        <p:spPr>
          <a:xfrm>
            <a:off x="1328511" y="2165283"/>
            <a:ext cx="1727200" cy="292100"/>
          </a:xfrm>
          <a:prstGeom prst="rect">
            <a:avLst/>
          </a:prstGeom>
        </p:spPr>
      </p:pic>
      <p:sp>
        <p:nvSpPr>
          <p:cNvPr id="5" name="文本框 4">
            <a:extLst>
              <a:ext uri="{FF2B5EF4-FFF2-40B4-BE49-F238E27FC236}">
                <a16:creationId xmlns:a16="http://schemas.microsoft.com/office/drawing/2014/main" id="{D2298E84-B866-97F9-B77B-89300AD324B8}"/>
              </a:ext>
            </a:extLst>
          </p:cNvPr>
          <p:cNvSpPr txBox="1"/>
          <p:nvPr/>
        </p:nvSpPr>
        <p:spPr>
          <a:xfrm>
            <a:off x="819653" y="2890810"/>
            <a:ext cx="1268296" cy="369332"/>
          </a:xfrm>
          <a:prstGeom prst="rect">
            <a:avLst/>
          </a:prstGeom>
          <a:noFill/>
        </p:spPr>
        <p:txBody>
          <a:bodyPr wrap="none" rtlCol="0">
            <a:spAutoFit/>
          </a:bodyPr>
          <a:lstStyle/>
          <a:p>
            <a:r>
              <a:rPr kumimoji="1" lang="en-US" altLang="zh-CN" dirty="0">
                <a:solidFill>
                  <a:schemeClr val="tx1"/>
                </a:solidFill>
                <a:latin typeface="Songti SC" panose="02010600040101010101" pitchFamily="2" charset="-122"/>
                <a:ea typeface="Songti SC" panose="02010600040101010101" pitchFamily="2" charset="-122"/>
              </a:rPr>
              <a:t>Right</a:t>
            </a:r>
            <a:r>
              <a:rPr kumimoji="1" lang="zh-CN" altLang="en-US" dirty="0">
                <a:solidFill>
                  <a:schemeClr val="tx1"/>
                </a:solidFill>
                <a:latin typeface="Songti SC" panose="02010600040101010101" pitchFamily="2" charset="-122"/>
                <a:ea typeface="Songti SC" panose="02010600040101010101" pitchFamily="2" charset="-122"/>
              </a:rPr>
              <a:t> </a:t>
            </a:r>
            <a:r>
              <a:rPr kumimoji="1" lang="en-US" altLang="zh-CN" dirty="0">
                <a:solidFill>
                  <a:srgbClr val="C00000"/>
                </a:solidFill>
                <a:latin typeface="Songti SC" panose="02010600040101010101" pitchFamily="2" charset="-122"/>
                <a:ea typeface="Songti SC" panose="02010600040101010101" pitchFamily="2" charset="-122"/>
              </a:rPr>
              <a:t>1000</a:t>
            </a:r>
            <a:r>
              <a:rPr kumimoji="1" lang="en-US" altLang="zh-CN" baseline="-25000" dirty="0">
                <a:solidFill>
                  <a:srgbClr val="C00000"/>
                </a:solidFill>
                <a:latin typeface="Songti SC" panose="02010600040101010101" pitchFamily="2" charset="-122"/>
                <a:ea typeface="Songti SC" panose="02010600040101010101" pitchFamily="2" charset="-122"/>
              </a:rPr>
              <a:t>2</a:t>
            </a:r>
            <a:endParaRPr kumimoji="1" lang="zh-CN" altLang="en-US" dirty="0">
              <a:latin typeface="Songti SC" panose="02010600040101010101" pitchFamily="2" charset="-122"/>
              <a:ea typeface="Songti SC" panose="02010600040101010101" pitchFamily="2" charset="-122"/>
            </a:endParaRPr>
          </a:p>
        </p:txBody>
      </p:sp>
      <p:sp>
        <p:nvSpPr>
          <p:cNvPr id="8" name="文本框 7">
            <a:extLst>
              <a:ext uri="{FF2B5EF4-FFF2-40B4-BE49-F238E27FC236}">
                <a16:creationId xmlns:a16="http://schemas.microsoft.com/office/drawing/2014/main" id="{D953D4EF-3D6C-9BF4-6AA4-228ECACEB650}"/>
              </a:ext>
            </a:extLst>
          </p:cNvPr>
          <p:cNvSpPr txBox="1"/>
          <p:nvPr/>
        </p:nvSpPr>
        <p:spPr>
          <a:xfrm>
            <a:off x="2198553" y="2870431"/>
            <a:ext cx="1045479" cy="369332"/>
          </a:xfrm>
          <a:prstGeom prst="rect">
            <a:avLst/>
          </a:prstGeom>
          <a:noFill/>
          <a:ln>
            <a:noFill/>
          </a:ln>
        </p:spPr>
        <p:txBody>
          <a:bodyPr wrap="none" rtlCol="0">
            <a:spAutoFit/>
          </a:bodyPr>
          <a:lstStyle/>
          <a:p>
            <a:r>
              <a:rPr kumimoji="1" lang="en-US" altLang="zh-CN" dirty="0">
                <a:solidFill>
                  <a:schemeClr val="tx1"/>
                </a:solidFill>
                <a:latin typeface="Songti SC" panose="02010600040101010101" pitchFamily="2" charset="-122"/>
                <a:ea typeface="Songti SC" panose="02010600040101010101" pitchFamily="2" charset="-122"/>
              </a:rPr>
              <a:t>No</a:t>
            </a:r>
            <a:r>
              <a:rPr kumimoji="1" lang="zh-CN" altLang="en-US" dirty="0">
                <a:solidFill>
                  <a:schemeClr val="tx1"/>
                </a:solidFill>
                <a:latin typeface="Songti SC" panose="02010600040101010101" pitchFamily="2" charset="-122"/>
                <a:ea typeface="Songti SC" panose="02010600040101010101" pitchFamily="2" charset="-122"/>
              </a:rPr>
              <a:t> </a:t>
            </a:r>
            <a:r>
              <a:rPr kumimoji="1" lang="en-US" altLang="zh-CN" dirty="0">
                <a:solidFill>
                  <a:srgbClr val="C00000"/>
                </a:solidFill>
                <a:latin typeface="Songti SC" panose="02010600040101010101" pitchFamily="2" charset="-122"/>
                <a:ea typeface="Songti SC" panose="02010600040101010101" pitchFamily="2" charset="-122"/>
              </a:rPr>
              <a:t>1000</a:t>
            </a:r>
            <a:r>
              <a:rPr kumimoji="1" lang="en-US" altLang="zh-CN" baseline="-25000" dirty="0">
                <a:solidFill>
                  <a:srgbClr val="C00000"/>
                </a:solidFill>
                <a:latin typeface="Songti SC" panose="02010600040101010101" pitchFamily="2" charset="-122"/>
                <a:ea typeface="Songti SC" panose="02010600040101010101" pitchFamily="2" charset="-122"/>
              </a:rPr>
              <a:t>2</a:t>
            </a:r>
            <a:endParaRPr kumimoji="1" lang="zh-CN" altLang="en-US" dirty="0">
              <a:latin typeface="Songti SC" panose="02010600040101010101" pitchFamily="2" charset="-122"/>
              <a:ea typeface="Songti SC" panose="02010600040101010101" pitchFamily="2" charset="-122"/>
            </a:endParaRPr>
          </a:p>
        </p:txBody>
      </p:sp>
      <p:cxnSp>
        <p:nvCxnSpPr>
          <p:cNvPr id="10" name="直线箭头连接符 9">
            <a:extLst>
              <a:ext uri="{FF2B5EF4-FFF2-40B4-BE49-F238E27FC236}">
                <a16:creationId xmlns:a16="http://schemas.microsoft.com/office/drawing/2014/main" id="{C82D70B9-D694-F2F9-1A53-188AF65F6FB9}"/>
              </a:ext>
            </a:extLst>
          </p:cNvPr>
          <p:cNvCxnSpPr>
            <a:cxnSpLocks/>
          </p:cNvCxnSpPr>
          <p:nvPr/>
        </p:nvCxnSpPr>
        <p:spPr>
          <a:xfrm>
            <a:off x="1755039" y="2457383"/>
            <a:ext cx="0" cy="43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0BE7A35D-BC41-F99C-5089-1E13F69689FE}"/>
              </a:ext>
            </a:extLst>
          </p:cNvPr>
          <p:cNvCxnSpPr>
            <a:cxnSpLocks/>
          </p:cNvCxnSpPr>
          <p:nvPr/>
        </p:nvCxnSpPr>
        <p:spPr>
          <a:xfrm>
            <a:off x="2606179" y="2457383"/>
            <a:ext cx="0" cy="43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219C7E3-A263-18C7-F21E-B5C8BF76444C}"/>
              </a:ext>
            </a:extLst>
          </p:cNvPr>
          <p:cNvSpPr txBox="1"/>
          <p:nvPr/>
        </p:nvSpPr>
        <p:spPr>
          <a:xfrm>
            <a:off x="2192111" y="3570629"/>
            <a:ext cx="1127232" cy="369332"/>
          </a:xfrm>
          <a:prstGeom prst="rect">
            <a:avLst/>
          </a:prstGeom>
          <a:noFill/>
          <a:ln>
            <a:noFill/>
          </a:ln>
        </p:spPr>
        <p:txBody>
          <a:bodyPr wrap="none" rtlCol="0">
            <a:spAutoFit/>
          </a:bodyPr>
          <a:lstStyle/>
          <a:p>
            <a:r>
              <a:rPr kumimoji="1" lang="zh-CN" altLang="en-US" dirty="0">
                <a:solidFill>
                  <a:schemeClr val="accent1"/>
                </a:solidFill>
                <a:latin typeface="Songti SC" panose="02010600040101010101" pitchFamily="2" charset="-122"/>
                <a:ea typeface="Songti SC" panose="02010600040101010101" pitchFamily="2" charset="-122"/>
              </a:rPr>
              <a:t>异常</a:t>
            </a:r>
            <a:r>
              <a:rPr kumimoji="1" lang="en-US" altLang="zh-CN" dirty="0">
                <a:solidFill>
                  <a:schemeClr val="accent1"/>
                </a:solidFill>
                <a:latin typeface="Songti SC" panose="02010600040101010101" pitchFamily="2" charset="-122"/>
                <a:ea typeface="Songti SC" panose="02010600040101010101" pitchFamily="2" charset="-122"/>
              </a:rPr>
              <a:t>:</a:t>
            </a:r>
            <a:r>
              <a:rPr kumimoji="1" lang="zh-CN" altLang="en-US" dirty="0">
                <a:solidFill>
                  <a:schemeClr val="accent1"/>
                </a:solidFill>
                <a:latin typeface="Songti SC" panose="02010600040101010101" pitchFamily="2" charset="-122"/>
                <a:ea typeface="Songti SC" panose="02010600040101010101" pitchFamily="2" charset="-122"/>
              </a:rPr>
              <a:t> </a:t>
            </a:r>
            <a:r>
              <a:rPr kumimoji="1" lang="en-US" altLang="zh-CN" dirty="0">
                <a:solidFill>
                  <a:schemeClr val="accent1"/>
                </a:solidFill>
                <a:latin typeface="Songti SC" panose="02010600040101010101" pitchFamily="2" charset="-122"/>
                <a:ea typeface="Songti SC" panose="02010600040101010101" pitchFamily="2" charset="-122"/>
              </a:rPr>
              <a:t>FP4</a:t>
            </a:r>
            <a:endParaRPr kumimoji="1" lang="zh-CN" altLang="en-US" dirty="0">
              <a:solidFill>
                <a:schemeClr val="accent1"/>
              </a:solidFill>
              <a:latin typeface="Songti SC" panose="02010600040101010101" pitchFamily="2" charset="-122"/>
              <a:ea typeface="Songti SC" panose="02010600040101010101" pitchFamily="2" charset="-122"/>
            </a:endParaRPr>
          </a:p>
        </p:txBody>
      </p:sp>
      <p:sp>
        <p:nvSpPr>
          <p:cNvPr id="20" name="文本框 19">
            <a:extLst>
              <a:ext uri="{FF2B5EF4-FFF2-40B4-BE49-F238E27FC236}">
                <a16:creationId xmlns:a16="http://schemas.microsoft.com/office/drawing/2014/main" id="{8F4A0312-3BE4-259C-6492-2072AEA9E6BB}"/>
              </a:ext>
            </a:extLst>
          </p:cNvPr>
          <p:cNvSpPr txBox="1"/>
          <p:nvPr/>
        </p:nvSpPr>
        <p:spPr>
          <a:xfrm>
            <a:off x="1139613" y="3570629"/>
            <a:ext cx="1035861" cy="369332"/>
          </a:xfrm>
          <a:prstGeom prst="rect">
            <a:avLst/>
          </a:prstGeom>
          <a:noFill/>
          <a:ln>
            <a:noFill/>
          </a:ln>
        </p:spPr>
        <p:txBody>
          <a:bodyPr wrap="none" rtlCol="0">
            <a:spAutoFit/>
          </a:bodyPr>
          <a:lstStyle/>
          <a:p>
            <a:r>
              <a:rPr kumimoji="1" lang="en-US" altLang="zh-CN" dirty="0">
                <a:latin typeface="Songti SC" panose="02010600040101010101" pitchFamily="2" charset="-122"/>
                <a:ea typeface="Songti SC" panose="02010600040101010101" pitchFamily="2" charset="-122"/>
              </a:rPr>
              <a:t>Victim:</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0</a:t>
            </a:r>
            <a:endParaRPr kumimoji="1" lang="zh-CN" altLang="en-US" dirty="0">
              <a:latin typeface="Songti SC" panose="02010600040101010101" pitchFamily="2" charset="-122"/>
              <a:ea typeface="Songti SC" panose="02010600040101010101" pitchFamily="2" charset="-122"/>
            </a:endParaRPr>
          </a:p>
        </p:txBody>
      </p:sp>
      <p:cxnSp>
        <p:nvCxnSpPr>
          <p:cNvPr id="21" name="直线箭头连接符 20">
            <a:extLst>
              <a:ext uri="{FF2B5EF4-FFF2-40B4-BE49-F238E27FC236}">
                <a16:creationId xmlns:a16="http://schemas.microsoft.com/office/drawing/2014/main" id="{8A656267-F98E-B199-0CC4-51B8CDC59B7B}"/>
              </a:ext>
            </a:extLst>
          </p:cNvPr>
          <p:cNvCxnSpPr>
            <a:cxnSpLocks/>
          </p:cNvCxnSpPr>
          <p:nvPr/>
        </p:nvCxnSpPr>
        <p:spPr>
          <a:xfrm>
            <a:off x="1755039" y="3260142"/>
            <a:ext cx="0" cy="392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2B46FB94-EC95-E839-56ED-1FFA8BE895D1}"/>
              </a:ext>
            </a:extLst>
          </p:cNvPr>
          <p:cNvCxnSpPr>
            <a:cxnSpLocks/>
          </p:cNvCxnSpPr>
          <p:nvPr/>
        </p:nvCxnSpPr>
        <p:spPr>
          <a:xfrm>
            <a:off x="2606179" y="3219384"/>
            <a:ext cx="0" cy="43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52509FDD-1144-CBD6-F3A9-D233486A1496}"/>
              </a:ext>
            </a:extLst>
          </p:cNvPr>
          <p:cNvPicPr>
            <a:picLocks noChangeAspect="1"/>
          </p:cNvPicPr>
          <p:nvPr/>
        </p:nvPicPr>
        <p:blipFill>
          <a:blip r:embed="rId5"/>
          <a:stretch>
            <a:fillRect/>
          </a:stretch>
        </p:blipFill>
        <p:spPr>
          <a:xfrm>
            <a:off x="5189274" y="2165283"/>
            <a:ext cx="1727200" cy="292100"/>
          </a:xfrm>
          <a:prstGeom prst="rect">
            <a:avLst/>
          </a:prstGeom>
        </p:spPr>
      </p:pic>
      <p:sp>
        <p:nvSpPr>
          <p:cNvPr id="25" name="文本框 24">
            <a:extLst>
              <a:ext uri="{FF2B5EF4-FFF2-40B4-BE49-F238E27FC236}">
                <a16:creationId xmlns:a16="http://schemas.microsoft.com/office/drawing/2014/main" id="{AE4F6FCB-2E28-FE18-E42C-C78A8C467B64}"/>
              </a:ext>
            </a:extLst>
          </p:cNvPr>
          <p:cNvSpPr txBox="1"/>
          <p:nvPr/>
        </p:nvSpPr>
        <p:spPr>
          <a:xfrm>
            <a:off x="4920148" y="2914171"/>
            <a:ext cx="1045479" cy="369332"/>
          </a:xfrm>
          <a:prstGeom prst="rect">
            <a:avLst/>
          </a:prstGeom>
          <a:noFill/>
          <a:ln>
            <a:noFill/>
          </a:ln>
        </p:spPr>
        <p:txBody>
          <a:bodyPr wrap="none" rtlCol="0">
            <a:spAutoFit/>
          </a:bodyPr>
          <a:lstStyle/>
          <a:p>
            <a:r>
              <a:rPr kumimoji="1" lang="en-US" altLang="zh-CN" dirty="0">
                <a:solidFill>
                  <a:schemeClr val="tx1"/>
                </a:solidFill>
                <a:latin typeface="Songti SC" panose="02010600040101010101" pitchFamily="2" charset="-122"/>
                <a:ea typeface="Songti SC" panose="02010600040101010101" pitchFamily="2" charset="-122"/>
              </a:rPr>
              <a:t>No</a:t>
            </a:r>
            <a:r>
              <a:rPr kumimoji="1" lang="zh-CN" altLang="en-US" dirty="0">
                <a:solidFill>
                  <a:schemeClr val="tx1"/>
                </a:solidFill>
                <a:latin typeface="Songti SC" panose="02010600040101010101" pitchFamily="2" charset="-122"/>
                <a:ea typeface="Songti SC" panose="02010600040101010101" pitchFamily="2" charset="-122"/>
              </a:rPr>
              <a:t> </a:t>
            </a:r>
            <a:r>
              <a:rPr kumimoji="1" lang="en-US" altLang="zh-CN" dirty="0">
                <a:solidFill>
                  <a:srgbClr val="C00000"/>
                </a:solidFill>
                <a:latin typeface="Songti SC" panose="02010600040101010101" pitchFamily="2" charset="-122"/>
                <a:ea typeface="Songti SC" panose="02010600040101010101" pitchFamily="2" charset="-122"/>
              </a:rPr>
              <a:t>1000</a:t>
            </a:r>
            <a:r>
              <a:rPr kumimoji="1" lang="en-US" altLang="zh-CN" baseline="-25000" dirty="0">
                <a:solidFill>
                  <a:srgbClr val="C00000"/>
                </a:solidFill>
                <a:latin typeface="Songti SC" panose="02010600040101010101" pitchFamily="2" charset="-122"/>
                <a:ea typeface="Songti SC" panose="02010600040101010101" pitchFamily="2" charset="-122"/>
              </a:rPr>
              <a:t>2</a:t>
            </a:r>
            <a:endParaRPr kumimoji="1" lang="zh-CN" altLang="en-US" dirty="0">
              <a:latin typeface="Songti SC" panose="02010600040101010101" pitchFamily="2" charset="-122"/>
              <a:ea typeface="Songti SC" panose="02010600040101010101" pitchFamily="2" charset="-122"/>
            </a:endParaRPr>
          </a:p>
        </p:txBody>
      </p:sp>
      <p:sp>
        <p:nvSpPr>
          <p:cNvPr id="26" name="文本框 25">
            <a:extLst>
              <a:ext uri="{FF2B5EF4-FFF2-40B4-BE49-F238E27FC236}">
                <a16:creationId xmlns:a16="http://schemas.microsoft.com/office/drawing/2014/main" id="{B8A6E68D-3032-9C23-CB60-7962C59E4BD9}"/>
              </a:ext>
            </a:extLst>
          </p:cNvPr>
          <p:cNvSpPr txBox="1"/>
          <p:nvPr/>
        </p:nvSpPr>
        <p:spPr>
          <a:xfrm>
            <a:off x="6025115" y="2912831"/>
            <a:ext cx="1133644" cy="369332"/>
          </a:xfrm>
          <a:prstGeom prst="rect">
            <a:avLst/>
          </a:prstGeom>
          <a:noFill/>
          <a:ln>
            <a:noFill/>
          </a:ln>
        </p:spPr>
        <p:txBody>
          <a:bodyPr wrap="none" rtlCol="0">
            <a:spAutoFit/>
          </a:bodyPr>
          <a:lstStyle/>
          <a:p>
            <a:r>
              <a:rPr kumimoji="1" lang="en-US" altLang="zh-CN" dirty="0">
                <a:solidFill>
                  <a:schemeClr val="tx1"/>
                </a:solidFill>
                <a:latin typeface="Songti SC" panose="02010600040101010101" pitchFamily="2" charset="-122"/>
                <a:ea typeface="Songti SC" panose="02010600040101010101" pitchFamily="2" charset="-122"/>
              </a:rPr>
              <a:t>Left</a:t>
            </a:r>
            <a:r>
              <a:rPr kumimoji="1" lang="zh-CN" altLang="en-US" dirty="0">
                <a:solidFill>
                  <a:schemeClr val="tx1"/>
                </a:solidFill>
                <a:latin typeface="Songti SC" panose="02010600040101010101" pitchFamily="2" charset="-122"/>
                <a:ea typeface="Songti SC" panose="02010600040101010101" pitchFamily="2" charset="-122"/>
              </a:rPr>
              <a:t> </a:t>
            </a:r>
            <a:r>
              <a:rPr kumimoji="1" lang="en-US" altLang="zh-CN" dirty="0">
                <a:solidFill>
                  <a:srgbClr val="C00000"/>
                </a:solidFill>
                <a:latin typeface="Songti SC" panose="02010600040101010101" pitchFamily="2" charset="-122"/>
                <a:ea typeface="Songti SC" panose="02010600040101010101" pitchFamily="2" charset="-122"/>
              </a:rPr>
              <a:t>1000</a:t>
            </a:r>
            <a:r>
              <a:rPr kumimoji="1" lang="en-US" altLang="zh-CN" baseline="-25000" dirty="0">
                <a:solidFill>
                  <a:srgbClr val="C00000"/>
                </a:solidFill>
                <a:latin typeface="Songti SC" panose="02010600040101010101" pitchFamily="2" charset="-122"/>
                <a:ea typeface="Songti SC" panose="02010600040101010101" pitchFamily="2" charset="-122"/>
              </a:rPr>
              <a:t>2</a:t>
            </a:r>
            <a:endParaRPr kumimoji="1" lang="zh-CN" altLang="en-US" dirty="0">
              <a:latin typeface="Songti SC" panose="02010600040101010101" pitchFamily="2" charset="-122"/>
              <a:ea typeface="Songti SC" panose="02010600040101010101" pitchFamily="2" charset="-122"/>
            </a:endParaRPr>
          </a:p>
        </p:txBody>
      </p:sp>
      <p:cxnSp>
        <p:nvCxnSpPr>
          <p:cNvPr id="27" name="直线箭头连接符 26">
            <a:extLst>
              <a:ext uri="{FF2B5EF4-FFF2-40B4-BE49-F238E27FC236}">
                <a16:creationId xmlns:a16="http://schemas.microsoft.com/office/drawing/2014/main" id="{2D47112D-7891-0580-E1E8-18AA04339E4D}"/>
              </a:ext>
            </a:extLst>
          </p:cNvPr>
          <p:cNvCxnSpPr>
            <a:cxnSpLocks/>
          </p:cNvCxnSpPr>
          <p:nvPr/>
        </p:nvCxnSpPr>
        <p:spPr>
          <a:xfrm>
            <a:off x="5588043" y="2479404"/>
            <a:ext cx="0" cy="43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17AF540F-4BD0-EEF7-4652-D62441253342}"/>
              </a:ext>
            </a:extLst>
          </p:cNvPr>
          <p:cNvCxnSpPr>
            <a:cxnSpLocks/>
          </p:cNvCxnSpPr>
          <p:nvPr/>
        </p:nvCxnSpPr>
        <p:spPr>
          <a:xfrm>
            <a:off x="6439183" y="2479404"/>
            <a:ext cx="0" cy="43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A4FC833-CB6B-A864-0BCD-90510D2A2B6C}"/>
              </a:ext>
            </a:extLst>
          </p:cNvPr>
          <p:cNvSpPr txBox="1"/>
          <p:nvPr/>
        </p:nvSpPr>
        <p:spPr>
          <a:xfrm>
            <a:off x="6061807" y="3592650"/>
            <a:ext cx="1035861"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Victim:</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0</a:t>
            </a:r>
            <a:endParaRPr kumimoji="1" lang="zh-CN" altLang="en-US" dirty="0">
              <a:latin typeface="Songti SC" panose="02010600040101010101" pitchFamily="2" charset="-122"/>
              <a:ea typeface="Songti SC" panose="02010600040101010101" pitchFamily="2" charset="-122"/>
            </a:endParaRPr>
          </a:p>
        </p:txBody>
      </p:sp>
      <p:sp>
        <p:nvSpPr>
          <p:cNvPr id="35" name="文本框 34">
            <a:extLst>
              <a:ext uri="{FF2B5EF4-FFF2-40B4-BE49-F238E27FC236}">
                <a16:creationId xmlns:a16="http://schemas.microsoft.com/office/drawing/2014/main" id="{A17381EC-727E-8BD1-59E8-37437EBC428B}"/>
              </a:ext>
            </a:extLst>
          </p:cNvPr>
          <p:cNvSpPr txBox="1"/>
          <p:nvPr/>
        </p:nvSpPr>
        <p:spPr>
          <a:xfrm>
            <a:off x="4711370" y="3592650"/>
            <a:ext cx="1127232" cy="369332"/>
          </a:xfrm>
          <a:prstGeom prst="rect">
            <a:avLst/>
          </a:prstGeom>
          <a:noFill/>
          <a:ln>
            <a:noFill/>
          </a:ln>
        </p:spPr>
        <p:txBody>
          <a:bodyPr wrap="none" rtlCol="0">
            <a:spAutoFit/>
          </a:bodyPr>
          <a:lstStyle/>
          <a:p>
            <a:r>
              <a:rPr kumimoji="1" lang="zh-CN" altLang="en-US" dirty="0">
                <a:solidFill>
                  <a:schemeClr val="accent1"/>
                </a:solidFill>
                <a:latin typeface="Songti SC" panose="02010600040101010101" pitchFamily="2" charset="-122"/>
                <a:ea typeface="Songti SC" panose="02010600040101010101" pitchFamily="2" charset="-122"/>
              </a:rPr>
              <a:t>异常</a:t>
            </a:r>
            <a:r>
              <a:rPr kumimoji="1" lang="en-US" altLang="zh-CN" dirty="0">
                <a:solidFill>
                  <a:schemeClr val="accent1"/>
                </a:solidFill>
                <a:latin typeface="Songti SC" panose="02010600040101010101" pitchFamily="2" charset="-122"/>
                <a:ea typeface="Songti SC" panose="02010600040101010101" pitchFamily="2" charset="-122"/>
              </a:rPr>
              <a:t>:</a:t>
            </a:r>
            <a:r>
              <a:rPr kumimoji="1" lang="zh-CN" altLang="en-US" dirty="0">
                <a:solidFill>
                  <a:schemeClr val="accent1"/>
                </a:solidFill>
                <a:latin typeface="Songti SC" panose="02010600040101010101" pitchFamily="2" charset="-122"/>
                <a:ea typeface="Songti SC" panose="02010600040101010101" pitchFamily="2" charset="-122"/>
              </a:rPr>
              <a:t> </a:t>
            </a:r>
            <a:r>
              <a:rPr kumimoji="1" lang="en-US" altLang="zh-CN" dirty="0">
                <a:solidFill>
                  <a:schemeClr val="accent1"/>
                </a:solidFill>
                <a:latin typeface="Songti SC" panose="02010600040101010101" pitchFamily="2" charset="-122"/>
                <a:ea typeface="Songti SC" panose="02010600040101010101" pitchFamily="2" charset="-122"/>
              </a:rPr>
              <a:t>FP4</a:t>
            </a:r>
            <a:endParaRPr kumimoji="1" lang="zh-CN" altLang="en-US" dirty="0">
              <a:solidFill>
                <a:schemeClr val="accent1"/>
              </a:solidFill>
              <a:latin typeface="Songti SC" panose="02010600040101010101" pitchFamily="2" charset="-122"/>
              <a:ea typeface="Songti SC" panose="02010600040101010101" pitchFamily="2" charset="-122"/>
            </a:endParaRPr>
          </a:p>
        </p:txBody>
      </p:sp>
      <p:cxnSp>
        <p:nvCxnSpPr>
          <p:cNvPr id="36" name="直线箭头连接符 35">
            <a:extLst>
              <a:ext uri="{FF2B5EF4-FFF2-40B4-BE49-F238E27FC236}">
                <a16:creationId xmlns:a16="http://schemas.microsoft.com/office/drawing/2014/main" id="{1B314BBF-0E24-0A18-1B66-974E888388B2}"/>
              </a:ext>
            </a:extLst>
          </p:cNvPr>
          <p:cNvCxnSpPr>
            <a:cxnSpLocks/>
          </p:cNvCxnSpPr>
          <p:nvPr/>
        </p:nvCxnSpPr>
        <p:spPr>
          <a:xfrm>
            <a:off x="5588043" y="3282163"/>
            <a:ext cx="0" cy="392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D4659FAC-2DE5-08A7-0254-C691C5EF7574}"/>
              </a:ext>
            </a:extLst>
          </p:cNvPr>
          <p:cNvCxnSpPr>
            <a:cxnSpLocks/>
          </p:cNvCxnSpPr>
          <p:nvPr/>
        </p:nvCxnSpPr>
        <p:spPr>
          <a:xfrm>
            <a:off x="6439183" y="3241405"/>
            <a:ext cx="0" cy="43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F38E9B17-6772-EF64-0707-D8B6882159DF}"/>
              </a:ext>
            </a:extLst>
          </p:cNvPr>
          <p:cNvPicPr>
            <a:picLocks noChangeAspect="1"/>
          </p:cNvPicPr>
          <p:nvPr/>
        </p:nvPicPr>
        <p:blipFill>
          <a:blip r:embed="rId6"/>
          <a:stretch>
            <a:fillRect/>
          </a:stretch>
        </p:blipFill>
        <p:spPr>
          <a:xfrm>
            <a:off x="9050037" y="2165283"/>
            <a:ext cx="1727200" cy="292100"/>
          </a:xfrm>
          <a:prstGeom prst="rect">
            <a:avLst/>
          </a:prstGeom>
        </p:spPr>
      </p:pic>
      <p:sp>
        <p:nvSpPr>
          <p:cNvPr id="40" name="文本框 39">
            <a:extLst>
              <a:ext uri="{FF2B5EF4-FFF2-40B4-BE49-F238E27FC236}">
                <a16:creationId xmlns:a16="http://schemas.microsoft.com/office/drawing/2014/main" id="{A7341F59-44F1-692A-93B6-959950FB8A00}"/>
              </a:ext>
            </a:extLst>
          </p:cNvPr>
          <p:cNvSpPr txBox="1"/>
          <p:nvPr/>
        </p:nvSpPr>
        <p:spPr>
          <a:xfrm>
            <a:off x="8873221" y="2958711"/>
            <a:ext cx="1045479" cy="369332"/>
          </a:xfrm>
          <a:prstGeom prst="rect">
            <a:avLst/>
          </a:prstGeom>
          <a:noFill/>
          <a:ln>
            <a:noFill/>
          </a:ln>
        </p:spPr>
        <p:txBody>
          <a:bodyPr wrap="none" rtlCol="0">
            <a:spAutoFit/>
          </a:bodyPr>
          <a:lstStyle/>
          <a:p>
            <a:r>
              <a:rPr kumimoji="1" lang="en-US" altLang="zh-CN" dirty="0">
                <a:solidFill>
                  <a:schemeClr val="tx1"/>
                </a:solidFill>
                <a:latin typeface="Songti SC" panose="02010600040101010101" pitchFamily="2" charset="-122"/>
                <a:ea typeface="Songti SC" panose="02010600040101010101" pitchFamily="2" charset="-122"/>
              </a:rPr>
              <a:t>No</a:t>
            </a:r>
            <a:r>
              <a:rPr kumimoji="1" lang="zh-CN" altLang="en-US" dirty="0">
                <a:solidFill>
                  <a:schemeClr val="tx1"/>
                </a:solidFill>
                <a:latin typeface="Songti SC" panose="02010600040101010101" pitchFamily="2" charset="-122"/>
                <a:ea typeface="Songti SC" panose="02010600040101010101" pitchFamily="2" charset="-122"/>
              </a:rPr>
              <a:t> </a:t>
            </a:r>
            <a:r>
              <a:rPr kumimoji="1" lang="en-US" altLang="zh-CN" dirty="0">
                <a:solidFill>
                  <a:srgbClr val="C00000"/>
                </a:solidFill>
                <a:latin typeface="Songti SC" panose="02010600040101010101" pitchFamily="2" charset="-122"/>
                <a:ea typeface="Songti SC" panose="02010600040101010101" pitchFamily="2" charset="-122"/>
              </a:rPr>
              <a:t>1000</a:t>
            </a:r>
            <a:r>
              <a:rPr kumimoji="1" lang="en-US" altLang="zh-CN" baseline="-25000" dirty="0">
                <a:solidFill>
                  <a:srgbClr val="C00000"/>
                </a:solidFill>
                <a:latin typeface="Songti SC" panose="02010600040101010101" pitchFamily="2" charset="-122"/>
                <a:ea typeface="Songti SC" panose="02010600040101010101" pitchFamily="2" charset="-122"/>
              </a:rPr>
              <a:t>2</a:t>
            </a:r>
            <a:endParaRPr kumimoji="1" lang="zh-CN" altLang="en-US" dirty="0">
              <a:latin typeface="Songti SC" panose="02010600040101010101" pitchFamily="2" charset="-122"/>
              <a:ea typeface="Songti SC" panose="02010600040101010101" pitchFamily="2" charset="-122"/>
            </a:endParaRPr>
          </a:p>
        </p:txBody>
      </p:sp>
      <p:sp>
        <p:nvSpPr>
          <p:cNvPr id="41" name="文本框 40">
            <a:extLst>
              <a:ext uri="{FF2B5EF4-FFF2-40B4-BE49-F238E27FC236}">
                <a16:creationId xmlns:a16="http://schemas.microsoft.com/office/drawing/2014/main" id="{2DD46EDC-AAED-4702-CACE-01DBC2BD7726}"/>
              </a:ext>
            </a:extLst>
          </p:cNvPr>
          <p:cNvSpPr txBox="1"/>
          <p:nvPr/>
        </p:nvSpPr>
        <p:spPr>
          <a:xfrm>
            <a:off x="9917814" y="2958711"/>
            <a:ext cx="1045479" cy="369332"/>
          </a:xfrm>
          <a:prstGeom prst="rect">
            <a:avLst/>
          </a:prstGeom>
          <a:noFill/>
          <a:ln>
            <a:noFill/>
          </a:ln>
        </p:spPr>
        <p:txBody>
          <a:bodyPr wrap="none" rtlCol="0">
            <a:spAutoFit/>
          </a:bodyPr>
          <a:lstStyle/>
          <a:p>
            <a:r>
              <a:rPr kumimoji="1" lang="en-US" altLang="zh-CN" dirty="0">
                <a:solidFill>
                  <a:schemeClr val="tx1"/>
                </a:solidFill>
                <a:latin typeface="Songti SC" panose="02010600040101010101" pitchFamily="2" charset="-122"/>
                <a:ea typeface="Songti SC" panose="02010600040101010101" pitchFamily="2" charset="-122"/>
              </a:rPr>
              <a:t>No</a:t>
            </a:r>
            <a:r>
              <a:rPr kumimoji="1" lang="zh-CN" altLang="en-US" dirty="0">
                <a:solidFill>
                  <a:schemeClr val="tx1"/>
                </a:solidFill>
                <a:latin typeface="Songti SC" panose="02010600040101010101" pitchFamily="2" charset="-122"/>
                <a:ea typeface="Songti SC" panose="02010600040101010101" pitchFamily="2" charset="-122"/>
              </a:rPr>
              <a:t> </a:t>
            </a:r>
            <a:r>
              <a:rPr kumimoji="1" lang="en-US" altLang="zh-CN" dirty="0">
                <a:solidFill>
                  <a:srgbClr val="C00000"/>
                </a:solidFill>
                <a:latin typeface="Songti SC" panose="02010600040101010101" pitchFamily="2" charset="-122"/>
                <a:ea typeface="Songti SC" panose="02010600040101010101" pitchFamily="2" charset="-122"/>
              </a:rPr>
              <a:t>1000</a:t>
            </a:r>
            <a:r>
              <a:rPr kumimoji="1" lang="en-US" altLang="zh-CN" baseline="-25000" dirty="0">
                <a:solidFill>
                  <a:srgbClr val="C00000"/>
                </a:solidFill>
                <a:latin typeface="Songti SC" panose="02010600040101010101" pitchFamily="2" charset="-122"/>
                <a:ea typeface="Songti SC" panose="02010600040101010101" pitchFamily="2" charset="-122"/>
              </a:rPr>
              <a:t>2</a:t>
            </a:r>
            <a:endParaRPr kumimoji="1" lang="zh-CN" altLang="en-US" dirty="0">
              <a:latin typeface="Songti SC" panose="02010600040101010101" pitchFamily="2" charset="-122"/>
              <a:ea typeface="Songti SC" panose="02010600040101010101" pitchFamily="2" charset="-122"/>
            </a:endParaRPr>
          </a:p>
        </p:txBody>
      </p:sp>
      <p:cxnSp>
        <p:nvCxnSpPr>
          <p:cNvPr id="42" name="直线箭头连接符 41">
            <a:extLst>
              <a:ext uri="{FF2B5EF4-FFF2-40B4-BE49-F238E27FC236}">
                <a16:creationId xmlns:a16="http://schemas.microsoft.com/office/drawing/2014/main" id="{5596CD01-F55A-D7C3-54EE-93DB052E7EA7}"/>
              </a:ext>
            </a:extLst>
          </p:cNvPr>
          <p:cNvCxnSpPr>
            <a:cxnSpLocks/>
          </p:cNvCxnSpPr>
          <p:nvPr/>
        </p:nvCxnSpPr>
        <p:spPr>
          <a:xfrm>
            <a:off x="9480742" y="2525284"/>
            <a:ext cx="0" cy="43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14A897AE-A170-46F2-E6D7-93EDE4A2AB37}"/>
              </a:ext>
            </a:extLst>
          </p:cNvPr>
          <p:cNvCxnSpPr>
            <a:cxnSpLocks/>
          </p:cNvCxnSpPr>
          <p:nvPr/>
        </p:nvCxnSpPr>
        <p:spPr>
          <a:xfrm>
            <a:off x="10331882" y="2525284"/>
            <a:ext cx="0" cy="43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5C5817D2-8CFD-3A95-B46E-B18E50DD86D5}"/>
              </a:ext>
            </a:extLst>
          </p:cNvPr>
          <p:cNvSpPr txBox="1"/>
          <p:nvPr/>
        </p:nvSpPr>
        <p:spPr>
          <a:xfrm>
            <a:off x="9921177" y="3638530"/>
            <a:ext cx="1285929"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正常</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INT4</a:t>
            </a:r>
            <a:endParaRPr kumimoji="1" lang="zh-CN" altLang="en-US" dirty="0">
              <a:latin typeface="Songti SC" panose="02010600040101010101" pitchFamily="2" charset="-122"/>
              <a:ea typeface="Songti SC" panose="02010600040101010101" pitchFamily="2" charset="-122"/>
            </a:endParaRPr>
          </a:p>
        </p:txBody>
      </p:sp>
      <p:sp>
        <p:nvSpPr>
          <p:cNvPr id="45" name="文本框 44">
            <a:extLst>
              <a:ext uri="{FF2B5EF4-FFF2-40B4-BE49-F238E27FC236}">
                <a16:creationId xmlns:a16="http://schemas.microsoft.com/office/drawing/2014/main" id="{D57A4CAD-37D6-5FF7-7A34-0EB38E827FBF}"/>
              </a:ext>
            </a:extLst>
          </p:cNvPr>
          <p:cNvSpPr txBox="1"/>
          <p:nvPr/>
        </p:nvSpPr>
        <p:spPr>
          <a:xfrm>
            <a:off x="8477600" y="3638530"/>
            <a:ext cx="1285929" cy="369332"/>
          </a:xfrm>
          <a:prstGeom prst="rect">
            <a:avLst/>
          </a:prstGeom>
          <a:noFill/>
          <a:ln>
            <a:noFill/>
          </a:ln>
        </p:spPr>
        <p:txBody>
          <a:bodyPr wrap="none" rtlCol="0">
            <a:spAutoFit/>
          </a:bodyPr>
          <a:lstStyle/>
          <a:p>
            <a:r>
              <a:rPr kumimoji="1" lang="zh-CN" altLang="en-US" dirty="0">
                <a:latin typeface="Songti SC" panose="02010600040101010101" pitchFamily="2" charset="-122"/>
                <a:ea typeface="Songti SC" panose="02010600040101010101" pitchFamily="2" charset="-122"/>
              </a:rPr>
              <a:t>正常</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INT4</a:t>
            </a:r>
            <a:endParaRPr kumimoji="1" lang="zh-CN" altLang="en-US" dirty="0">
              <a:latin typeface="Songti SC" panose="02010600040101010101" pitchFamily="2" charset="-122"/>
              <a:ea typeface="Songti SC" panose="02010600040101010101" pitchFamily="2" charset="-122"/>
            </a:endParaRPr>
          </a:p>
        </p:txBody>
      </p:sp>
      <p:cxnSp>
        <p:nvCxnSpPr>
          <p:cNvPr id="46" name="直线箭头连接符 45">
            <a:extLst>
              <a:ext uri="{FF2B5EF4-FFF2-40B4-BE49-F238E27FC236}">
                <a16:creationId xmlns:a16="http://schemas.microsoft.com/office/drawing/2014/main" id="{EC032D5D-236A-D073-3D92-62AD9D602BF1}"/>
              </a:ext>
            </a:extLst>
          </p:cNvPr>
          <p:cNvCxnSpPr>
            <a:cxnSpLocks/>
          </p:cNvCxnSpPr>
          <p:nvPr/>
        </p:nvCxnSpPr>
        <p:spPr>
          <a:xfrm>
            <a:off x="9480742" y="3328043"/>
            <a:ext cx="0" cy="392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322428CF-4663-4938-FEAD-3BD37ADE81B0}"/>
              </a:ext>
            </a:extLst>
          </p:cNvPr>
          <p:cNvCxnSpPr>
            <a:cxnSpLocks/>
          </p:cNvCxnSpPr>
          <p:nvPr/>
        </p:nvCxnSpPr>
        <p:spPr>
          <a:xfrm>
            <a:off x="10331882" y="3287285"/>
            <a:ext cx="0" cy="43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占位符 4">
            <a:extLst>
              <a:ext uri="{FF2B5EF4-FFF2-40B4-BE49-F238E27FC236}">
                <a16:creationId xmlns:a16="http://schemas.microsoft.com/office/drawing/2014/main" id="{62B5A505-4D2D-D9C0-8547-4CF51FD1AD00}"/>
              </a:ext>
            </a:extLst>
          </p:cNvPr>
          <p:cNvSpPr txBox="1">
            <a:spLocks/>
          </p:cNvSpPr>
          <p:nvPr/>
        </p:nvSpPr>
        <p:spPr>
          <a:xfrm>
            <a:off x="376217" y="1341086"/>
            <a:ext cx="11365808" cy="598489"/>
          </a:xfrm>
          <a:prstGeom prst="rect">
            <a:avLst/>
          </a:prstGeom>
          <a:noFill/>
        </p:spPr>
        <p:txBody>
          <a:bodyPr/>
          <a:lstStyle>
            <a:lvl1pPr marL="228600" indent="-228600" algn="l" defTabSz="914400" rtl="0" eaLnBrk="1" latinLnBrk="0" hangingPunct="1">
              <a:lnSpc>
                <a:spcPct val="130000"/>
              </a:lnSpc>
              <a:spcBef>
                <a:spcPts val="1000"/>
              </a:spcBef>
              <a:buFontTx/>
              <a:buBlip>
                <a:blip r:embed="rId7"/>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solidFill>
                <a:schemeClr val="tx1"/>
              </a:solidFill>
              <a:latin typeface="Songti SC" panose="02010600040101010101" pitchFamily="2" charset="-122"/>
              <a:ea typeface="Songti SC" panose="02010600040101010101" pitchFamily="2" charset="-122"/>
            </a:endParaRPr>
          </a:p>
        </p:txBody>
      </p:sp>
      <p:sp>
        <p:nvSpPr>
          <p:cNvPr id="50" name="文本框 49">
            <a:extLst>
              <a:ext uri="{FF2B5EF4-FFF2-40B4-BE49-F238E27FC236}">
                <a16:creationId xmlns:a16="http://schemas.microsoft.com/office/drawing/2014/main" id="{2F383320-2550-FE98-4D42-6F0C783CF228}"/>
              </a:ext>
            </a:extLst>
          </p:cNvPr>
          <p:cNvSpPr txBox="1"/>
          <p:nvPr/>
        </p:nvSpPr>
        <p:spPr>
          <a:xfrm>
            <a:off x="599624" y="1752648"/>
            <a:ext cx="3358551" cy="369332"/>
          </a:xfrm>
          <a:prstGeom prst="rect">
            <a:avLst/>
          </a:prstGeom>
          <a:noFill/>
        </p:spPr>
        <p:txBody>
          <a:bodyPr wrap="square">
            <a:spAutoFit/>
          </a:bodyPr>
          <a:lstStyle/>
          <a:p>
            <a:pPr lvl="1"/>
            <a:r>
              <a:rPr kumimoji="1" lang="en-US" altLang="zh-CN" b="1" dirty="0">
                <a:solidFill>
                  <a:srgbClr val="C00000"/>
                </a:solidFill>
                <a:latin typeface="Songti SC" panose="02010600040101010101" pitchFamily="2" charset="-122"/>
                <a:ea typeface="Songti SC" panose="02010600040101010101" pitchFamily="2" charset="-122"/>
              </a:rPr>
              <a:t>Victim</a:t>
            </a:r>
            <a:r>
              <a:rPr kumimoji="1" lang="en-US" altLang="zh-CN" b="1" dirty="0">
                <a:solidFill>
                  <a:schemeClr val="tx1"/>
                </a:solidFill>
                <a:latin typeface="Songti SC" panose="02010600040101010101" pitchFamily="2" charset="-122"/>
                <a:ea typeface="Songti SC" panose="02010600040101010101" pitchFamily="2" charset="-122"/>
              </a:rPr>
              <a:t>-Outlier</a:t>
            </a:r>
            <a:r>
              <a:rPr kumimoji="1" lang="zh-CN" altLang="en-US" b="1" dirty="0">
                <a:solidFill>
                  <a:srgbClr val="C00000"/>
                </a:solidFill>
                <a:latin typeface="Songti SC" panose="02010600040101010101" pitchFamily="2" charset="-122"/>
                <a:ea typeface="Songti SC" panose="02010600040101010101" pitchFamily="2" charset="-122"/>
              </a:rPr>
              <a:t> </a:t>
            </a:r>
            <a:r>
              <a:rPr kumimoji="1" lang="en-US" altLang="zh-CN" b="1" dirty="0">
                <a:solidFill>
                  <a:schemeClr val="tx1"/>
                </a:solidFill>
                <a:latin typeface="Songti SC" panose="02010600040101010101" pitchFamily="2" charset="-122"/>
                <a:ea typeface="Songti SC" panose="02010600040101010101" pitchFamily="2" charset="-122"/>
              </a:rPr>
              <a:t>Pair</a:t>
            </a:r>
          </a:p>
        </p:txBody>
      </p:sp>
      <p:sp>
        <p:nvSpPr>
          <p:cNvPr id="51" name="文本框 50">
            <a:extLst>
              <a:ext uri="{FF2B5EF4-FFF2-40B4-BE49-F238E27FC236}">
                <a16:creationId xmlns:a16="http://schemas.microsoft.com/office/drawing/2014/main" id="{DA928607-FE6E-A650-66F7-FAE17BBC778B}"/>
              </a:ext>
            </a:extLst>
          </p:cNvPr>
          <p:cNvSpPr txBox="1"/>
          <p:nvPr/>
        </p:nvSpPr>
        <p:spPr>
          <a:xfrm>
            <a:off x="4447866" y="1752647"/>
            <a:ext cx="3358551" cy="369332"/>
          </a:xfrm>
          <a:prstGeom prst="rect">
            <a:avLst/>
          </a:prstGeom>
          <a:noFill/>
        </p:spPr>
        <p:txBody>
          <a:bodyPr wrap="square">
            <a:spAutoFit/>
          </a:bodyPr>
          <a:lstStyle/>
          <a:p>
            <a:pPr lvl="1"/>
            <a:r>
              <a:rPr kumimoji="1" lang="en-US" altLang="zh-CN" b="1" dirty="0">
                <a:solidFill>
                  <a:schemeClr val="tx1"/>
                </a:solidFill>
                <a:latin typeface="Songti SC" panose="02010600040101010101" pitchFamily="2" charset="-122"/>
                <a:ea typeface="Songti SC" panose="02010600040101010101" pitchFamily="2" charset="-122"/>
              </a:rPr>
              <a:t>Outlier</a:t>
            </a:r>
            <a:r>
              <a:rPr kumimoji="1" lang="en-US" altLang="zh-CN" b="1" dirty="0">
                <a:solidFill>
                  <a:srgbClr val="C00000"/>
                </a:solidFill>
                <a:latin typeface="Songti SC" panose="02010600040101010101" pitchFamily="2" charset="-122"/>
                <a:ea typeface="Songti SC" panose="02010600040101010101" pitchFamily="2" charset="-122"/>
              </a:rPr>
              <a:t>-Victim</a:t>
            </a:r>
            <a:r>
              <a:rPr kumimoji="1" lang="zh-CN" altLang="en-US" b="1" dirty="0">
                <a:solidFill>
                  <a:srgbClr val="C00000"/>
                </a:solidFill>
                <a:latin typeface="Songti SC" panose="02010600040101010101" pitchFamily="2" charset="-122"/>
                <a:ea typeface="Songti SC" panose="02010600040101010101" pitchFamily="2" charset="-122"/>
              </a:rPr>
              <a:t> </a:t>
            </a:r>
            <a:r>
              <a:rPr kumimoji="1" lang="en-US" altLang="zh-CN" b="1" dirty="0">
                <a:solidFill>
                  <a:schemeClr val="tx1"/>
                </a:solidFill>
                <a:latin typeface="Songti SC" panose="02010600040101010101" pitchFamily="2" charset="-122"/>
                <a:ea typeface="Songti SC" panose="02010600040101010101" pitchFamily="2" charset="-122"/>
              </a:rPr>
              <a:t>Pair</a:t>
            </a:r>
          </a:p>
        </p:txBody>
      </p:sp>
      <p:sp>
        <p:nvSpPr>
          <p:cNvPr id="52" name="文本框 51">
            <a:extLst>
              <a:ext uri="{FF2B5EF4-FFF2-40B4-BE49-F238E27FC236}">
                <a16:creationId xmlns:a16="http://schemas.microsoft.com/office/drawing/2014/main" id="{111CE8CA-F481-41AD-6BA6-4490ED0AF813}"/>
              </a:ext>
            </a:extLst>
          </p:cNvPr>
          <p:cNvSpPr txBox="1"/>
          <p:nvPr/>
        </p:nvSpPr>
        <p:spPr>
          <a:xfrm>
            <a:off x="8290580" y="1720321"/>
            <a:ext cx="3601094" cy="369332"/>
          </a:xfrm>
          <a:prstGeom prst="rect">
            <a:avLst/>
          </a:prstGeom>
          <a:noFill/>
        </p:spPr>
        <p:txBody>
          <a:bodyPr wrap="square">
            <a:spAutoFit/>
          </a:bodyPr>
          <a:lstStyle/>
          <a:p>
            <a:pPr lvl="1"/>
            <a:r>
              <a:rPr kumimoji="1" lang="en-US" altLang="zh-CN" b="1" dirty="0">
                <a:solidFill>
                  <a:schemeClr val="tx1"/>
                </a:solidFill>
                <a:latin typeface="Songti SC" panose="02010600040101010101" pitchFamily="2" charset="-122"/>
                <a:ea typeface="Songti SC" panose="02010600040101010101" pitchFamily="2" charset="-122"/>
              </a:rPr>
              <a:t>Normal-Normal</a:t>
            </a:r>
            <a:r>
              <a:rPr kumimoji="1" lang="zh-CN" altLang="en-US" b="1" dirty="0">
                <a:solidFill>
                  <a:srgbClr val="C00000"/>
                </a:solidFill>
                <a:latin typeface="Songti SC" panose="02010600040101010101" pitchFamily="2" charset="-122"/>
                <a:ea typeface="Songti SC" panose="02010600040101010101" pitchFamily="2" charset="-122"/>
              </a:rPr>
              <a:t> </a:t>
            </a:r>
            <a:r>
              <a:rPr kumimoji="1" lang="en-US" altLang="zh-CN" b="1" dirty="0">
                <a:solidFill>
                  <a:schemeClr val="tx1"/>
                </a:solidFill>
                <a:latin typeface="Songti SC" panose="02010600040101010101" pitchFamily="2" charset="-122"/>
                <a:ea typeface="Songti SC" panose="02010600040101010101" pitchFamily="2" charset="-122"/>
              </a:rPr>
              <a:t>Pair</a:t>
            </a:r>
          </a:p>
        </p:txBody>
      </p:sp>
      <p:sp>
        <p:nvSpPr>
          <p:cNvPr id="9" name="文本占位符 4">
            <a:extLst>
              <a:ext uri="{FF2B5EF4-FFF2-40B4-BE49-F238E27FC236}">
                <a16:creationId xmlns:a16="http://schemas.microsoft.com/office/drawing/2014/main" id="{CCCFD86A-4FCF-13BF-228B-6E60311DF472}"/>
              </a:ext>
            </a:extLst>
          </p:cNvPr>
          <p:cNvSpPr txBox="1">
            <a:spLocks/>
          </p:cNvSpPr>
          <p:nvPr/>
        </p:nvSpPr>
        <p:spPr>
          <a:xfrm>
            <a:off x="386266" y="1126214"/>
            <a:ext cx="8724062" cy="870017"/>
          </a:xfrm>
          <a:prstGeom prst="rect">
            <a:avLst/>
          </a:prstGeom>
          <a:noFill/>
        </p:spPr>
        <p:txBody>
          <a:bodyPr/>
          <a:lstStyle>
            <a:lvl1pPr marL="228600" indent="-228600" algn="l" defTabSz="914400" rtl="0" eaLnBrk="1" latinLnBrk="0" hangingPunct="1">
              <a:lnSpc>
                <a:spcPct val="130000"/>
              </a:lnSpc>
              <a:spcBef>
                <a:spcPts val="1000"/>
              </a:spcBef>
              <a:buFontTx/>
              <a:buBlip>
                <a:blip r:embed="rId7"/>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solidFill>
                  <a:schemeClr val="tx1"/>
                </a:solidFill>
                <a:latin typeface="Songti SC" panose="02010600040101010101" pitchFamily="2" charset="-122"/>
                <a:ea typeface="Songti SC" panose="02010600040101010101" pitchFamily="2" charset="-122"/>
              </a:rPr>
              <a:t>利用标志位 </a:t>
            </a:r>
            <a:r>
              <a:rPr kumimoji="1" lang="en-US" altLang="zh-CN" sz="2400" dirty="0">
                <a:solidFill>
                  <a:schemeClr val="tx1"/>
                </a:solidFill>
                <a:latin typeface="Songti SC" panose="02010600040101010101" pitchFamily="2" charset="-122"/>
                <a:ea typeface="Songti SC" panose="02010600040101010101" pitchFamily="2" charset="-122"/>
              </a:rPr>
              <a:t>(</a:t>
            </a:r>
            <a:r>
              <a:rPr kumimoji="1" lang="en-US" altLang="zh-CN" sz="2400" dirty="0">
                <a:solidFill>
                  <a:schemeClr val="accent1"/>
                </a:solidFill>
                <a:latin typeface="Songti SC" panose="02010600040101010101" pitchFamily="2" charset="-122"/>
                <a:ea typeface="Songti SC" panose="02010600040101010101" pitchFamily="2" charset="-122"/>
              </a:rPr>
              <a:t>1000</a:t>
            </a:r>
            <a:r>
              <a:rPr kumimoji="1" lang="en-US" altLang="zh-CN" sz="2400" baseline="-25000" dirty="0">
                <a:solidFill>
                  <a:schemeClr val="accent1"/>
                </a:solidFill>
                <a:latin typeface="Songti SC" panose="02010600040101010101" pitchFamily="2" charset="-122"/>
                <a:ea typeface="Songti SC" panose="02010600040101010101" pitchFamily="2" charset="-122"/>
              </a:rPr>
              <a:t>2</a:t>
            </a:r>
            <a:r>
              <a:rPr kumimoji="1" lang="en-US" altLang="zh-CN" sz="2400" dirty="0">
                <a:solidFill>
                  <a:schemeClr val="tx1"/>
                </a:solidFill>
                <a:latin typeface="Songti SC" panose="02010600040101010101" pitchFamily="2" charset="-122"/>
                <a:ea typeface="Songti SC" panose="02010600040101010101" pitchFamily="2" charset="-122"/>
              </a:rPr>
              <a:t>)</a:t>
            </a:r>
            <a:r>
              <a:rPr kumimoji="1" lang="zh-CN" altLang="en-US" sz="2400" dirty="0">
                <a:solidFill>
                  <a:schemeClr val="tx1"/>
                </a:solidFill>
                <a:latin typeface="Songti SC" panose="02010600040101010101" pitchFamily="2" charset="-122"/>
                <a:ea typeface="Songti SC" panose="02010600040101010101" pitchFamily="2" charset="-122"/>
              </a:rPr>
              <a:t> 可以局部区分正常值和异常值。</a:t>
            </a:r>
            <a:endParaRPr kumimoji="1" lang="en-US" altLang="zh-CN" sz="2400" dirty="0">
              <a:solidFill>
                <a:schemeClr val="tx1"/>
              </a:solidFill>
              <a:latin typeface="Songti SC" panose="02010600040101010101" pitchFamily="2" charset="-122"/>
              <a:ea typeface="Songti SC" panose="02010600040101010101" pitchFamily="2" charset="-122"/>
            </a:endParaRPr>
          </a:p>
        </p:txBody>
      </p:sp>
      <p:sp>
        <p:nvSpPr>
          <p:cNvPr id="11" name="文本占位符 4">
            <a:extLst>
              <a:ext uri="{FF2B5EF4-FFF2-40B4-BE49-F238E27FC236}">
                <a16:creationId xmlns:a16="http://schemas.microsoft.com/office/drawing/2014/main" id="{E9D2DFB8-E70E-8766-5585-76339015D53F}"/>
              </a:ext>
            </a:extLst>
          </p:cNvPr>
          <p:cNvSpPr txBox="1">
            <a:spLocks/>
          </p:cNvSpPr>
          <p:nvPr/>
        </p:nvSpPr>
        <p:spPr>
          <a:xfrm>
            <a:off x="823535" y="4308011"/>
            <a:ext cx="10056100" cy="1831396"/>
          </a:xfrm>
          <a:prstGeom prst="rect">
            <a:avLst/>
          </a:prstGeom>
          <a:noFill/>
        </p:spPr>
        <p:txBody>
          <a:bodyPr/>
          <a:lstStyle>
            <a:lvl1pPr marL="228600" indent="-228600" algn="l" defTabSz="914400" rtl="0" eaLnBrk="1" latinLnBrk="0" hangingPunct="1">
              <a:lnSpc>
                <a:spcPct val="130000"/>
              </a:lnSpc>
              <a:spcBef>
                <a:spcPts val="1000"/>
              </a:spcBef>
              <a:buFontTx/>
              <a:buBlip>
                <a:blip r:embed="rId7"/>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solidFill>
                  <a:schemeClr val="tx1"/>
                </a:solidFill>
                <a:latin typeface="Songti SC" panose="02010600040101010101" pitchFamily="2" charset="-122"/>
                <a:ea typeface="Songti SC" panose="02010600040101010101" pitchFamily="2" charset="-122"/>
              </a:rPr>
              <a:t> 标志符编码技术巧妙地利用了配对中隐含的位置信息，非常高效地对</a:t>
            </a:r>
            <a:r>
              <a:rPr kumimoji="1" lang="en-US" altLang="zh-CN" sz="2400" dirty="0">
                <a:solidFill>
                  <a:schemeClr val="tx1"/>
                </a:solidFill>
                <a:latin typeface="Songti SC" panose="02010600040101010101" pitchFamily="2" charset="-122"/>
                <a:ea typeface="Songti SC" panose="02010600040101010101" pitchFamily="2" charset="-122"/>
              </a:rPr>
              <a:t>Outlier-Victim</a:t>
            </a:r>
            <a:r>
              <a:rPr kumimoji="1" lang="zh-CN" altLang="en-US" sz="2400" dirty="0">
                <a:solidFill>
                  <a:schemeClr val="tx1"/>
                </a:solidFill>
                <a:latin typeface="Songti SC" panose="02010600040101010101" pitchFamily="2" charset="-122"/>
                <a:ea typeface="Songti SC" panose="02010600040101010101" pitchFamily="2" charset="-122"/>
              </a:rPr>
              <a:t> 配对进行编码，可以</a:t>
            </a:r>
            <a:r>
              <a:rPr kumimoji="1" lang="zh-CN" altLang="en-US" sz="2400" dirty="0">
                <a:solidFill>
                  <a:schemeClr val="accent1"/>
                </a:solidFill>
                <a:latin typeface="Songti SC" panose="02010600040101010101" pitchFamily="2" charset="-122"/>
                <a:ea typeface="Songti SC" panose="02010600040101010101" pitchFamily="2" charset="-122"/>
              </a:rPr>
              <a:t>局部地区分正常值和异常值</a:t>
            </a:r>
            <a:r>
              <a:rPr kumimoji="1" lang="zh-CN" altLang="en-US" sz="2400" dirty="0">
                <a:solidFill>
                  <a:schemeClr val="tx1"/>
                </a:solidFill>
                <a:latin typeface="Songti SC" panose="02010600040101010101" pitchFamily="2" charset="-122"/>
                <a:ea typeface="Songti SC" panose="02010600040101010101" pitchFamily="2" charset="-122"/>
              </a:rPr>
              <a:t>。</a:t>
            </a:r>
            <a:endParaRPr kumimoji="1" lang="en-US" altLang="zh-CN" sz="2400" dirty="0">
              <a:solidFill>
                <a:schemeClr val="tx1"/>
              </a:solidFill>
              <a:latin typeface="Songti SC" panose="02010600040101010101" pitchFamily="2" charset="-122"/>
              <a:ea typeface="Songti SC" panose="02010600040101010101" pitchFamily="2" charset="-122"/>
            </a:endParaRPr>
          </a:p>
          <a:p>
            <a:r>
              <a:rPr kumimoji="1" lang="zh-CN" altLang="en-US" sz="2400" dirty="0">
                <a:solidFill>
                  <a:schemeClr val="tx1"/>
                </a:solidFill>
                <a:latin typeface="Songti SC" panose="02010600040101010101" pitchFamily="2" charset="-122"/>
                <a:ea typeface="Songti SC" panose="02010600040101010101" pitchFamily="2" charset="-122"/>
              </a:rPr>
              <a:t> 结合剪枝技术进一步将其</a:t>
            </a:r>
            <a:r>
              <a:rPr kumimoji="1" lang="zh-CN" altLang="en-US" sz="2400" dirty="0">
                <a:solidFill>
                  <a:schemeClr val="accent1"/>
                </a:solidFill>
                <a:latin typeface="Songti SC" panose="02010600040101010101" pitchFamily="2" charset="-122"/>
                <a:ea typeface="Songti SC" panose="02010600040101010101" pitchFamily="2" charset="-122"/>
              </a:rPr>
              <a:t>编码的存储开销</a:t>
            </a:r>
            <a:r>
              <a:rPr kumimoji="1" lang="zh-CN" altLang="en-US" sz="2400" dirty="0">
                <a:solidFill>
                  <a:schemeClr val="tx1"/>
                </a:solidFill>
                <a:latin typeface="Songti SC" panose="02010600040101010101" pitchFamily="2" charset="-122"/>
                <a:ea typeface="Songti SC" panose="02010600040101010101" pitchFamily="2" charset="-122"/>
              </a:rPr>
              <a:t>降低为</a:t>
            </a:r>
            <a:r>
              <a:rPr kumimoji="1" lang="en-US" altLang="zh-CN" sz="2400" dirty="0">
                <a:solidFill>
                  <a:schemeClr val="tx1"/>
                </a:solidFill>
                <a:latin typeface="Songti SC" panose="02010600040101010101" pitchFamily="2" charset="-122"/>
                <a:ea typeface="Songti SC" panose="02010600040101010101" pitchFamily="2" charset="-122"/>
              </a:rPr>
              <a:t>0</a:t>
            </a:r>
            <a:r>
              <a:rPr kumimoji="1" lang="zh-CN" altLang="en-US" sz="2400" dirty="0">
                <a:solidFill>
                  <a:schemeClr val="tx1"/>
                </a:solidFill>
                <a:latin typeface="Songti SC" panose="02010600040101010101" pitchFamily="2" charset="-122"/>
                <a:ea typeface="Songti SC" panose="02010600040101010101" pitchFamily="2" charset="-122"/>
              </a:rPr>
              <a:t>，从而实现对内存系统透明。</a:t>
            </a:r>
            <a:endParaRPr kumimoji="1" lang="en-US" altLang="zh-CN" sz="2400" dirty="0">
              <a:solidFill>
                <a:schemeClr val="tx1"/>
              </a:solidFill>
              <a:latin typeface="Songti SC" panose="02010600040101010101" pitchFamily="2" charset="-122"/>
              <a:ea typeface="Songti SC" panose="02010600040101010101" pitchFamily="2" charset="-122"/>
            </a:endParaRPr>
          </a:p>
        </p:txBody>
      </p:sp>
    </p:spTree>
    <p:custDataLst>
      <p:tags r:id="rId1"/>
    </p:custDataLst>
    <p:extLst>
      <p:ext uri="{BB962C8B-B14F-4D97-AF65-F5344CB8AC3E}">
        <p14:creationId xmlns:p14="http://schemas.microsoft.com/office/powerpoint/2010/main" val="3363408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en-US" altLang="zh-CN" sz="3200" dirty="0" err="1">
                <a:latin typeface="Songti SC" panose="02010600040101010101" pitchFamily="2" charset="-122"/>
                <a:ea typeface="Songti SC" panose="02010600040101010101" pitchFamily="2" charset="-122"/>
              </a:rPr>
              <a:t>OliVe</a:t>
            </a:r>
            <a:r>
              <a:rPr kumimoji="1" lang="zh-CN" altLang="en-US" dirty="0">
                <a:latin typeface="Songti SC" panose="02010600040101010101" pitchFamily="2" charset="-122"/>
                <a:ea typeface="Songti SC" panose="02010600040101010101" pitchFamily="2" charset="-122"/>
              </a:rPr>
              <a:t>框架集成</a:t>
            </a:r>
            <a:endParaRPr lang="zh-CN" altLang="en-US" b="1"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52</a:t>
            </a:fld>
            <a:endParaRPr lang="zh-CN" altLang="en-US" dirty="0">
              <a:latin typeface="Songti SC" panose="02010600040101010101" pitchFamily="2" charset="-122"/>
              <a:ea typeface="Songti SC" panose="02010600040101010101" pitchFamily="2" charset="-122"/>
            </a:endParaRPr>
          </a:p>
        </p:txBody>
      </p:sp>
      <p:sp>
        <p:nvSpPr>
          <p:cNvPr id="5" name="文本框 4">
            <a:extLst>
              <a:ext uri="{FF2B5EF4-FFF2-40B4-BE49-F238E27FC236}">
                <a16:creationId xmlns:a16="http://schemas.microsoft.com/office/drawing/2014/main" id="{AA568E34-ED0B-5750-9939-526444D4663C}"/>
              </a:ext>
            </a:extLst>
          </p:cNvPr>
          <p:cNvSpPr txBox="1"/>
          <p:nvPr/>
        </p:nvSpPr>
        <p:spPr>
          <a:xfrm>
            <a:off x="551657" y="1542163"/>
            <a:ext cx="5459955" cy="523220"/>
          </a:xfrm>
          <a:prstGeom prst="rect">
            <a:avLst/>
          </a:prstGeom>
          <a:noFill/>
        </p:spPr>
        <p:txBody>
          <a:bodyPr wrap="square" rtlCol="0">
            <a:spAutoFit/>
          </a:bodyPr>
          <a:lstStyle/>
          <a:p>
            <a:r>
              <a:rPr kumimoji="1" lang="en-US" altLang="zh-CN" sz="2800" dirty="0">
                <a:latin typeface="Songti SC" panose="02010600040101010101" pitchFamily="2" charset="-122"/>
                <a:ea typeface="Songti SC" panose="02010600040101010101" pitchFamily="2" charset="-122"/>
              </a:rPr>
              <a:t>①</a:t>
            </a:r>
            <a:r>
              <a:rPr kumimoji="1" lang="zh-CN" altLang="en-US" sz="2800" dirty="0">
                <a:solidFill>
                  <a:srgbClr val="00B0F0"/>
                </a:solidFill>
                <a:latin typeface="Songti SC" panose="02010600040101010101" pitchFamily="2" charset="-122"/>
                <a:ea typeface="Songti SC" panose="02010600040101010101" pitchFamily="2" charset="-122"/>
              </a:rPr>
              <a:t> 量化框架集成</a:t>
            </a:r>
          </a:p>
        </p:txBody>
      </p:sp>
      <p:sp>
        <p:nvSpPr>
          <p:cNvPr id="9" name="文本框 8">
            <a:extLst>
              <a:ext uri="{FF2B5EF4-FFF2-40B4-BE49-F238E27FC236}">
                <a16:creationId xmlns:a16="http://schemas.microsoft.com/office/drawing/2014/main" id="{1751A229-0C00-235F-E6DD-F497B7AC9876}"/>
              </a:ext>
            </a:extLst>
          </p:cNvPr>
          <p:cNvSpPr txBox="1"/>
          <p:nvPr/>
        </p:nvSpPr>
        <p:spPr>
          <a:xfrm>
            <a:off x="6011612" y="1542163"/>
            <a:ext cx="3399803" cy="523220"/>
          </a:xfrm>
          <a:prstGeom prst="rect">
            <a:avLst/>
          </a:prstGeom>
          <a:noFill/>
        </p:spPr>
        <p:txBody>
          <a:bodyPr wrap="square" rtlCol="0">
            <a:spAutoFit/>
          </a:bodyPr>
          <a:lstStyle/>
          <a:p>
            <a:pPr algn="ctr"/>
            <a:r>
              <a:rPr kumimoji="1" lang="en-US" altLang="zh-CN" sz="2800" dirty="0">
                <a:latin typeface="Songti SC" panose="02010600040101010101" pitchFamily="2" charset="-122"/>
                <a:ea typeface="Songti SC" panose="02010600040101010101" pitchFamily="2" charset="-122"/>
              </a:rPr>
              <a:t>②</a:t>
            </a:r>
            <a:r>
              <a:rPr kumimoji="1" lang="en-US" altLang="zh-CN" sz="2800" dirty="0">
                <a:solidFill>
                  <a:schemeClr val="accent1"/>
                </a:solidFill>
                <a:latin typeface="Songti SC" panose="02010600040101010101" pitchFamily="2" charset="-122"/>
                <a:ea typeface="Songti SC" panose="02010600040101010101" pitchFamily="2" charset="-122"/>
              </a:rPr>
              <a:t> </a:t>
            </a:r>
            <a:r>
              <a:rPr kumimoji="1" lang="zh-CN" altLang="en-US" sz="2800" dirty="0">
                <a:solidFill>
                  <a:srgbClr val="00B0F0"/>
                </a:solidFill>
                <a:latin typeface="Songti SC" panose="02010600040101010101" pitchFamily="2" charset="-122"/>
                <a:ea typeface="Songti SC" panose="02010600040101010101" pitchFamily="2" charset="-122"/>
              </a:rPr>
              <a:t>硬件架构集成</a:t>
            </a:r>
            <a:endParaRPr kumimoji="1" lang="en-US" altLang="zh-CN" sz="2800" dirty="0">
              <a:solidFill>
                <a:srgbClr val="00B0F0"/>
              </a:solidFill>
              <a:latin typeface="Songti SC" panose="02010600040101010101" pitchFamily="2" charset="-122"/>
              <a:ea typeface="Songti SC" panose="02010600040101010101" pitchFamily="2" charset="-122"/>
            </a:endParaRPr>
          </a:p>
        </p:txBody>
      </p:sp>
      <p:sp>
        <p:nvSpPr>
          <p:cNvPr id="10" name="文本框 9">
            <a:extLst>
              <a:ext uri="{FF2B5EF4-FFF2-40B4-BE49-F238E27FC236}">
                <a16:creationId xmlns:a16="http://schemas.microsoft.com/office/drawing/2014/main" id="{39D700FF-5E4F-8FD6-F713-35DF08D96663}"/>
              </a:ext>
            </a:extLst>
          </p:cNvPr>
          <p:cNvSpPr txBox="1"/>
          <p:nvPr/>
        </p:nvSpPr>
        <p:spPr>
          <a:xfrm>
            <a:off x="895123" y="2711912"/>
            <a:ext cx="5116489" cy="461665"/>
          </a:xfrm>
          <a:prstGeom prst="rect">
            <a:avLst/>
          </a:prstGeom>
          <a:noFill/>
        </p:spPr>
        <p:txBody>
          <a:bodyPr wrap="square" rtlCol="0">
            <a:spAutoFit/>
          </a:bodyPr>
          <a:lstStyle/>
          <a:p>
            <a:r>
              <a:rPr kumimoji="1" lang="zh-CN" altLang="en-US" sz="2400" dirty="0">
                <a:latin typeface="Songti SC" panose="02010600040101010101" pitchFamily="2" charset="-122"/>
                <a:ea typeface="Songti SC" panose="02010600040101010101" pitchFamily="2" charset="-122"/>
              </a:rPr>
              <a:t>集成在现有的量化框架中</a:t>
            </a:r>
            <a:endParaRPr kumimoji="1" lang="en-US" altLang="zh-CN" sz="2400" dirty="0">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D2B834A7-6435-7B0E-AC79-6B093CA59F5E}"/>
              </a:ext>
            </a:extLst>
          </p:cNvPr>
          <p:cNvPicPr>
            <a:picLocks noChangeAspect="1"/>
          </p:cNvPicPr>
          <p:nvPr/>
        </p:nvPicPr>
        <p:blipFill rotWithShape="1">
          <a:blip r:embed="rId3"/>
          <a:srcRect r="10670"/>
          <a:stretch/>
        </p:blipFill>
        <p:spPr>
          <a:xfrm>
            <a:off x="1109470" y="3931952"/>
            <a:ext cx="1966613" cy="14976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a:extLst>
              <a:ext uri="{FF2B5EF4-FFF2-40B4-BE49-F238E27FC236}">
                <a16:creationId xmlns:a16="http://schemas.microsoft.com/office/drawing/2014/main" id="{02DD2475-32F7-B554-9987-1185E2EB3560}"/>
              </a:ext>
            </a:extLst>
          </p:cNvPr>
          <p:cNvPicPr>
            <a:picLocks noChangeAspect="1"/>
          </p:cNvPicPr>
          <p:nvPr/>
        </p:nvPicPr>
        <p:blipFill>
          <a:blip r:embed="rId4"/>
          <a:stretch>
            <a:fillRect/>
          </a:stretch>
        </p:blipFill>
        <p:spPr>
          <a:xfrm>
            <a:off x="3348548" y="3931952"/>
            <a:ext cx="1966613" cy="15026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文本框 10">
            <a:extLst>
              <a:ext uri="{FF2B5EF4-FFF2-40B4-BE49-F238E27FC236}">
                <a16:creationId xmlns:a16="http://schemas.microsoft.com/office/drawing/2014/main" id="{33AE64A3-E1E1-E691-A6CA-CEC3DF4F1165}"/>
              </a:ext>
            </a:extLst>
          </p:cNvPr>
          <p:cNvSpPr txBox="1"/>
          <p:nvPr/>
        </p:nvSpPr>
        <p:spPr>
          <a:xfrm>
            <a:off x="6579555" y="2705074"/>
            <a:ext cx="5000589" cy="461665"/>
          </a:xfrm>
          <a:prstGeom prst="rect">
            <a:avLst/>
          </a:prstGeom>
          <a:noFill/>
        </p:spPr>
        <p:txBody>
          <a:bodyPr wrap="square">
            <a:spAutoFit/>
          </a:bodyPr>
          <a:lstStyle/>
          <a:p>
            <a:r>
              <a:rPr kumimoji="1" lang="zh-CN" altLang="en-US" sz="2400" dirty="0">
                <a:latin typeface="Songti SC" panose="02010600040101010101" pitchFamily="2" charset="-122"/>
                <a:ea typeface="Songti SC" panose="02010600040101010101" pitchFamily="2" charset="-122"/>
              </a:rPr>
              <a:t>集成在现有的硬件加速器中</a:t>
            </a:r>
            <a:endParaRPr kumimoji="1" lang="en-US" altLang="zh-CN" sz="2400" dirty="0">
              <a:latin typeface="Songti SC" panose="02010600040101010101" pitchFamily="2" charset="-122"/>
              <a:ea typeface="Songti SC" panose="02010600040101010101" pitchFamily="2" charset="-122"/>
            </a:endParaRPr>
          </a:p>
        </p:txBody>
      </p:sp>
      <p:pic>
        <p:nvPicPr>
          <p:cNvPr id="12" name="图片 11">
            <a:extLst>
              <a:ext uri="{FF2B5EF4-FFF2-40B4-BE49-F238E27FC236}">
                <a16:creationId xmlns:a16="http://schemas.microsoft.com/office/drawing/2014/main" id="{02F3B440-85F0-FF61-86B5-E8214C1432BB}"/>
              </a:ext>
            </a:extLst>
          </p:cNvPr>
          <p:cNvPicPr>
            <a:picLocks noChangeAspect="1"/>
          </p:cNvPicPr>
          <p:nvPr/>
        </p:nvPicPr>
        <p:blipFill rotWithShape="1">
          <a:blip r:embed="rId5"/>
          <a:srcRect r="24660"/>
          <a:stretch/>
        </p:blipFill>
        <p:spPr>
          <a:xfrm>
            <a:off x="7166313" y="3788185"/>
            <a:ext cx="1695336" cy="1789853"/>
          </a:xfrm>
          <a:prstGeom prst="rect">
            <a:avLst/>
          </a:prstGeom>
          <a:ln w="63500" cap="rnd">
            <a:solidFill>
              <a:srgbClr val="FFFFFF"/>
            </a:solidFill>
          </a:ln>
          <a:effectLst>
            <a:outerShdw blurRad="76200" dist="95250" dir="10500000" sx="97000" sy="23000" kx="900000" algn="br" rotWithShape="0">
              <a:srgbClr val="000000">
                <a:alpha val="20000"/>
              </a:srgbClr>
            </a:outerShdw>
            <a:softEdge rad="635000"/>
          </a:effectLst>
          <a:scene3d>
            <a:camera prst="orthographicFront"/>
            <a:lightRig rig="twoPt" dir="t">
              <a:rot lat="0" lon="0" rev="7800000"/>
            </a:lightRig>
          </a:scene3d>
          <a:sp3d contourW="6350">
            <a:bevelT w="50800" h="16510"/>
            <a:contourClr>
              <a:srgbClr val="C0C0C0"/>
            </a:contourClr>
          </a:sp3d>
        </p:spPr>
      </p:pic>
      <p:pic>
        <p:nvPicPr>
          <p:cNvPr id="14" name="图片 13">
            <a:extLst>
              <a:ext uri="{FF2B5EF4-FFF2-40B4-BE49-F238E27FC236}">
                <a16:creationId xmlns:a16="http://schemas.microsoft.com/office/drawing/2014/main" id="{B8C06F87-89AB-43F5-D1D2-92640047198F}"/>
              </a:ext>
            </a:extLst>
          </p:cNvPr>
          <p:cNvPicPr>
            <a:picLocks noChangeAspect="1"/>
          </p:cNvPicPr>
          <p:nvPr/>
        </p:nvPicPr>
        <p:blipFill>
          <a:blip r:embed="rId6"/>
          <a:stretch>
            <a:fillRect/>
          </a:stretch>
        </p:blipFill>
        <p:spPr>
          <a:xfrm>
            <a:off x="9079849" y="3788185"/>
            <a:ext cx="1745660" cy="1789853"/>
          </a:xfrm>
          <a:prstGeom prst="rect">
            <a:avLst/>
          </a:prstGeom>
          <a:ln w="63500" cap="rnd">
            <a:solidFill>
              <a:srgbClr val="FFFFFF"/>
            </a:solidFill>
          </a:ln>
          <a:effectLst>
            <a:outerShdw blurRad="76200" dist="95250" dir="10500000" sx="97000" sy="23000" kx="900000" algn="br" rotWithShape="0">
              <a:srgbClr val="000000">
                <a:alpha val="20000"/>
              </a:srgbClr>
            </a:outerShdw>
            <a:softEdge rad="635000"/>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94313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zh-CN" altLang="en-US" dirty="0">
                <a:latin typeface="Songti SC" panose="02010600040101010101" pitchFamily="2" charset="-122"/>
                <a:ea typeface="Songti SC" panose="02010600040101010101" pitchFamily="2" charset="-122"/>
              </a:rPr>
              <a:t>架构集成</a:t>
            </a:r>
            <a:endParaRPr kumimoji="1" lang="en-US" altLang="zh-CN" sz="3200"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53</a:t>
            </a:fld>
            <a:endParaRPr lang="zh-CN" altLang="en-US" dirty="0">
              <a:latin typeface="Songti SC" panose="02010600040101010101" pitchFamily="2" charset="-122"/>
              <a:ea typeface="Songti SC" panose="02010600040101010101" pitchFamily="2" charset="-122"/>
            </a:endParaRPr>
          </a:p>
        </p:txBody>
      </p:sp>
      <p:pic>
        <p:nvPicPr>
          <p:cNvPr id="5" name="图片 4">
            <a:extLst>
              <a:ext uri="{FF2B5EF4-FFF2-40B4-BE49-F238E27FC236}">
                <a16:creationId xmlns:a16="http://schemas.microsoft.com/office/drawing/2014/main" id="{C09630B4-BD7C-F739-962F-FDE9E9B96711}"/>
              </a:ext>
            </a:extLst>
          </p:cNvPr>
          <p:cNvPicPr>
            <a:picLocks noChangeAspect="1"/>
          </p:cNvPicPr>
          <p:nvPr/>
        </p:nvPicPr>
        <p:blipFill>
          <a:blip r:embed="rId3"/>
          <a:stretch>
            <a:fillRect/>
          </a:stretch>
        </p:blipFill>
        <p:spPr>
          <a:xfrm>
            <a:off x="1946212" y="1227919"/>
            <a:ext cx="3920283" cy="3118212"/>
          </a:xfrm>
          <a:prstGeom prst="rect">
            <a:avLst/>
          </a:prstGeom>
        </p:spPr>
      </p:pic>
      <p:pic>
        <p:nvPicPr>
          <p:cNvPr id="7" name="图片 6">
            <a:extLst>
              <a:ext uri="{FF2B5EF4-FFF2-40B4-BE49-F238E27FC236}">
                <a16:creationId xmlns:a16="http://schemas.microsoft.com/office/drawing/2014/main" id="{6079F7DF-B4B3-46FC-00EE-FB2FB8F22F71}"/>
              </a:ext>
            </a:extLst>
          </p:cNvPr>
          <p:cNvPicPr>
            <a:picLocks noChangeAspect="1"/>
          </p:cNvPicPr>
          <p:nvPr/>
        </p:nvPicPr>
        <p:blipFill>
          <a:blip r:embed="rId4"/>
          <a:stretch>
            <a:fillRect/>
          </a:stretch>
        </p:blipFill>
        <p:spPr>
          <a:xfrm>
            <a:off x="7118026" y="1265363"/>
            <a:ext cx="2968181" cy="3043324"/>
          </a:xfrm>
          <a:prstGeom prst="rect">
            <a:avLst/>
          </a:prstGeom>
        </p:spPr>
      </p:pic>
      <p:sp>
        <p:nvSpPr>
          <p:cNvPr id="8" name="文本框 7">
            <a:extLst>
              <a:ext uri="{FF2B5EF4-FFF2-40B4-BE49-F238E27FC236}">
                <a16:creationId xmlns:a16="http://schemas.microsoft.com/office/drawing/2014/main" id="{B7B30037-9A42-0096-E7AB-DBC3D94388A4}"/>
              </a:ext>
            </a:extLst>
          </p:cNvPr>
          <p:cNvSpPr txBox="1"/>
          <p:nvPr/>
        </p:nvSpPr>
        <p:spPr>
          <a:xfrm>
            <a:off x="2447886" y="4605685"/>
            <a:ext cx="1867819"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GPU</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Tensor</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Core</a:t>
            </a:r>
            <a:endParaRPr kumimoji="1" lang="zh-CN" altLang="en-US" dirty="0">
              <a:latin typeface="Songti SC" panose="02010600040101010101" pitchFamily="2" charset="-122"/>
              <a:ea typeface="Songti SC" panose="02010600040101010101" pitchFamily="2" charset="-122"/>
            </a:endParaRPr>
          </a:p>
        </p:txBody>
      </p:sp>
      <p:sp>
        <p:nvSpPr>
          <p:cNvPr id="9" name="文本框 8">
            <a:extLst>
              <a:ext uri="{FF2B5EF4-FFF2-40B4-BE49-F238E27FC236}">
                <a16:creationId xmlns:a16="http://schemas.microsoft.com/office/drawing/2014/main" id="{208DABDB-60E9-40DF-ABA9-638566D40458}"/>
              </a:ext>
            </a:extLst>
          </p:cNvPr>
          <p:cNvSpPr txBox="1"/>
          <p:nvPr/>
        </p:nvSpPr>
        <p:spPr>
          <a:xfrm>
            <a:off x="7896341" y="4605685"/>
            <a:ext cx="1484702"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Systolic</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Array</a:t>
            </a:r>
            <a:endParaRPr kumimoji="1" lang="zh-CN" altLang="en-US" dirty="0">
              <a:latin typeface="Songti SC" panose="02010600040101010101" pitchFamily="2" charset="-122"/>
              <a:ea typeface="Songti SC" panose="02010600040101010101" pitchFamily="2" charset="-122"/>
            </a:endParaRPr>
          </a:p>
        </p:txBody>
      </p:sp>
      <p:sp>
        <p:nvSpPr>
          <p:cNvPr id="3" name="文本占位符 4">
            <a:extLst>
              <a:ext uri="{FF2B5EF4-FFF2-40B4-BE49-F238E27FC236}">
                <a16:creationId xmlns:a16="http://schemas.microsoft.com/office/drawing/2014/main" id="{5A6DC29A-6761-7A01-9EB9-AC9676A1C976}"/>
              </a:ext>
            </a:extLst>
          </p:cNvPr>
          <p:cNvSpPr txBox="1">
            <a:spLocks/>
          </p:cNvSpPr>
          <p:nvPr/>
        </p:nvSpPr>
        <p:spPr>
          <a:xfrm>
            <a:off x="3111221" y="5234571"/>
            <a:ext cx="5969557" cy="1080091"/>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a:solidFill>
                  <a:schemeClr val="tx1"/>
                </a:solidFill>
                <a:latin typeface="Songti SC" panose="02010600040101010101" pitchFamily="2" charset="-122"/>
                <a:ea typeface="Songti SC" panose="02010600040101010101" pitchFamily="2" charset="-122"/>
              </a:rPr>
              <a:t>支持</a:t>
            </a:r>
            <a:r>
              <a:rPr kumimoji="1" lang="en-US" altLang="zh-CN" sz="2800" dirty="0">
                <a:solidFill>
                  <a:schemeClr val="tx1"/>
                </a:solidFill>
                <a:latin typeface="Songti SC" panose="02010600040101010101" pitchFamily="2" charset="-122"/>
                <a:ea typeface="Songti SC" panose="02010600040101010101" pitchFamily="2" charset="-122"/>
              </a:rPr>
              <a:t>GPU</a:t>
            </a:r>
            <a:r>
              <a:rPr kumimoji="1" lang="zh-CN" altLang="en-US" sz="2800" dirty="0">
                <a:solidFill>
                  <a:schemeClr val="tx1"/>
                </a:solidFill>
                <a:latin typeface="Songti SC" panose="02010600040101010101" pitchFamily="2" charset="-122"/>
                <a:ea typeface="Songti SC" panose="02010600040101010101" pitchFamily="2" charset="-122"/>
              </a:rPr>
              <a:t>张量核心，以及脉动阵列</a:t>
            </a:r>
            <a:endParaRPr kumimoji="1" lang="en-US" altLang="zh-CN" sz="2800" b="1" dirty="0">
              <a:solidFill>
                <a:schemeClr val="tx1"/>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4085149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zh-CN" altLang="en-US" sz="3200" dirty="0">
                <a:latin typeface="Songti SC" panose="02010600040101010101" pitchFamily="2" charset="-122"/>
                <a:ea typeface="Songti SC" panose="02010600040101010101" pitchFamily="2" charset="-122"/>
              </a:rPr>
              <a:t>解码器</a:t>
            </a:r>
            <a:endParaRPr kumimoji="1" lang="en-US" altLang="zh-CN" sz="3200"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54</a:t>
            </a:fld>
            <a:endParaRPr lang="zh-CN" altLang="en-US" dirty="0">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E20A7FB8-F935-817E-6F3B-8900BC1BEC72}"/>
              </a:ext>
            </a:extLst>
          </p:cNvPr>
          <p:cNvPicPr>
            <a:picLocks noChangeAspect="1"/>
          </p:cNvPicPr>
          <p:nvPr/>
        </p:nvPicPr>
        <p:blipFill>
          <a:blip r:embed="rId3"/>
          <a:stretch>
            <a:fillRect/>
          </a:stretch>
        </p:blipFill>
        <p:spPr>
          <a:xfrm>
            <a:off x="1443490" y="2941008"/>
            <a:ext cx="4633398" cy="3141608"/>
          </a:xfrm>
          <a:prstGeom prst="rect">
            <a:avLst/>
          </a:prstGeom>
        </p:spPr>
      </p:pic>
      <p:sp>
        <p:nvSpPr>
          <p:cNvPr id="5" name="文本占位符 4">
            <a:extLst>
              <a:ext uri="{FF2B5EF4-FFF2-40B4-BE49-F238E27FC236}">
                <a16:creationId xmlns:a16="http://schemas.microsoft.com/office/drawing/2014/main" id="{3E52F4CC-5D61-33C3-6EC0-915D2073112C}"/>
              </a:ext>
            </a:extLst>
          </p:cNvPr>
          <p:cNvSpPr txBox="1">
            <a:spLocks/>
          </p:cNvSpPr>
          <p:nvPr/>
        </p:nvSpPr>
        <p:spPr>
          <a:xfrm>
            <a:off x="362551" y="1150789"/>
            <a:ext cx="6806063" cy="1753517"/>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latin typeface="Songti SC" panose="02010600040101010101" pitchFamily="2" charset="-122"/>
                <a:ea typeface="Songti SC" panose="02010600040101010101" pitchFamily="2" charset="-122"/>
              </a:rPr>
              <a:t>由于异常值和正常值，不同的区间以及不同的张量使用了不同的数值类型需要将其统一为同一种类型才能计算</a:t>
            </a:r>
            <a:endParaRPr kumimoji="1" lang="en-US" altLang="zh-CN" dirty="0">
              <a:solidFill>
                <a:schemeClr val="tx1"/>
              </a:solidFill>
              <a:latin typeface="Songti SC" panose="02010600040101010101" pitchFamily="2" charset="-122"/>
              <a:ea typeface="Songti SC" panose="02010600040101010101" pitchFamily="2" charset="-122"/>
            </a:endParaRPr>
          </a:p>
          <a:p>
            <a:r>
              <a:rPr kumimoji="1" lang="zh-CN" altLang="en-US" dirty="0">
                <a:solidFill>
                  <a:schemeClr val="tx1"/>
                </a:solidFill>
                <a:latin typeface="Songti SC" panose="02010600040101010101" pitchFamily="2" charset="-122"/>
                <a:ea typeface="Songti SC" panose="02010600040101010101" pitchFamily="2" charset="-122"/>
              </a:rPr>
              <a:t>解码器将其解码为</a:t>
            </a:r>
            <a:r>
              <a:rPr kumimoji="1" lang="zh-CN" altLang="en-US" dirty="0">
                <a:solidFill>
                  <a:schemeClr val="accent1"/>
                </a:solidFill>
                <a:latin typeface="Songti SC" panose="02010600040101010101" pitchFamily="2" charset="-122"/>
                <a:ea typeface="Songti SC" panose="02010600040101010101" pitchFamily="2" charset="-122"/>
              </a:rPr>
              <a:t>阶码</a:t>
            </a:r>
            <a:r>
              <a:rPr kumimoji="1" lang="zh-CN" altLang="en-US" dirty="0">
                <a:solidFill>
                  <a:schemeClr val="tx1"/>
                </a:solidFill>
                <a:latin typeface="Songti SC" panose="02010600040101010101" pitchFamily="2" charset="-122"/>
                <a:ea typeface="Songti SC" panose="02010600040101010101" pitchFamily="2" charset="-122"/>
              </a:rPr>
              <a:t>和</a:t>
            </a:r>
            <a:r>
              <a:rPr kumimoji="1" lang="zh-CN" altLang="en-US" dirty="0">
                <a:solidFill>
                  <a:schemeClr val="accent1"/>
                </a:solidFill>
                <a:latin typeface="Songti SC" panose="02010600040101010101" pitchFamily="2" charset="-122"/>
                <a:ea typeface="Songti SC" panose="02010600040101010101" pitchFamily="2" charset="-122"/>
              </a:rPr>
              <a:t>整型数配对</a:t>
            </a:r>
            <a:r>
              <a:rPr kumimoji="1" lang="en-US" altLang="zh-CN" dirty="0">
                <a:solidFill>
                  <a:schemeClr val="accent1"/>
                </a:solidFill>
                <a:latin typeface="Songti SC" panose="02010600040101010101" pitchFamily="2" charset="-122"/>
                <a:ea typeface="Songti SC" panose="02010600040101010101" pitchFamily="2" charset="-122"/>
              </a:rPr>
              <a:t>(Exponent-Integer)</a:t>
            </a:r>
            <a:endParaRPr kumimoji="1" lang="en-US" altLang="zh-CN" dirty="0">
              <a:solidFill>
                <a:schemeClr val="tx1"/>
              </a:solidFill>
              <a:latin typeface="Songti SC" panose="02010600040101010101" pitchFamily="2" charset="-122"/>
              <a:ea typeface="Songti SC" panose="02010600040101010101" pitchFamily="2" charset="-122"/>
            </a:endParaRPr>
          </a:p>
        </p:txBody>
      </p:sp>
      <p:cxnSp>
        <p:nvCxnSpPr>
          <p:cNvPr id="8" name="直线箭头连接符 7">
            <a:extLst>
              <a:ext uri="{FF2B5EF4-FFF2-40B4-BE49-F238E27FC236}">
                <a16:creationId xmlns:a16="http://schemas.microsoft.com/office/drawing/2014/main" id="{A5BBB317-C419-A0D5-E2A7-6734F4F18CE0}"/>
              </a:ext>
            </a:extLst>
          </p:cNvPr>
          <p:cNvCxnSpPr>
            <a:cxnSpLocks/>
          </p:cNvCxnSpPr>
          <p:nvPr/>
        </p:nvCxnSpPr>
        <p:spPr>
          <a:xfrm>
            <a:off x="6682645" y="4596713"/>
            <a:ext cx="7870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本框 13">
            <a:extLst>
              <a:ext uri="{FF2B5EF4-FFF2-40B4-BE49-F238E27FC236}">
                <a16:creationId xmlns:a16="http://schemas.microsoft.com/office/drawing/2014/main" id="{D71FBED9-81F8-0578-C1F7-81C286FF178F}"/>
              </a:ext>
            </a:extLst>
          </p:cNvPr>
          <p:cNvSpPr txBox="1"/>
          <p:nvPr/>
        </p:nvSpPr>
        <p:spPr>
          <a:xfrm>
            <a:off x="8355891" y="4409478"/>
            <a:ext cx="2186817" cy="646331"/>
          </a:xfrm>
          <a:prstGeom prst="rect">
            <a:avLst/>
          </a:prstGeom>
          <a:noFill/>
        </p:spPr>
        <p:txBody>
          <a:bodyPr wrap="none" rtlCol="0">
            <a:spAutoFit/>
          </a:bodyPr>
          <a:lstStyle/>
          <a:p>
            <a:r>
              <a:rPr kumimoji="1" lang="en-US" altLang="zh-CN" dirty="0">
                <a:solidFill>
                  <a:schemeClr val="accent1"/>
                </a:solidFill>
                <a:latin typeface="Songti SC" panose="02010600040101010101" pitchFamily="2" charset="-122"/>
                <a:ea typeface="Songti SC" panose="02010600040101010101" pitchFamily="2" charset="-122"/>
              </a:rPr>
              <a:t>Exponent-Integer</a:t>
            </a:r>
            <a:r>
              <a:rPr kumimoji="1" lang="zh-CN" altLang="en-US" dirty="0">
                <a:solidFill>
                  <a:schemeClr val="accent1"/>
                </a:solidFill>
                <a:latin typeface="Songti SC" panose="02010600040101010101" pitchFamily="2" charset="-122"/>
                <a:ea typeface="Songti SC" panose="02010600040101010101" pitchFamily="2" charset="-122"/>
              </a:rPr>
              <a:t> 对</a:t>
            </a:r>
            <a:r>
              <a:rPr kumimoji="1" lang="en-US" altLang="zh-CN" dirty="0">
                <a:solidFill>
                  <a:schemeClr val="accent1"/>
                </a:solidFill>
                <a:latin typeface="Songti SC" panose="02010600040101010101" pitchFamily="2" charset="-122"/>
                <a:ea typeface="Songti SC" panose="02010600040101010101" pitchFamily="2" charset="-122"/>
              </a:rPr>
              <a:t>:</a:t>
            </a:r>
          </a:p>
          <a:p>
            <a:endParaRPr kumimoji="1" lang="zh-CN" altLang="en-US" dirty="0">
              <a:solidFill>
                <a:schemeClr val="accent1"/>
              </a:solidFill>
              <a:latin typeface="Songti SC" panose="02010600040101010101" pitchFamily="2" charset="-122"/>
              <a:ea typeface="Songti SC" panose="02010600040101010101" pitchFamily="2" charset="-122"/>
            </a:endParaRPr>
          </a:p>
        </p:txBody>
      </p:sp>
      <p:pic>
        <p:nvPicPr>
          <p:cNvPr id="16" name="图片 15">
            <a:extLst>
              <a:ext uri="{FF2B5EF4-FFF2-40B4-BE49-F238E27FC236}">
                <a16:creationId xmlns:a16="http://schemas.microsoft.com/office/drawing/2014/main" id="{AD26BF80-B8E3-DB5A-F684-0CD42DBC4617}"/>
              </a:ext>
            </a:extLst>
          </p:cNvPr>
          <p:cNvPicPr>
            <a:picLocks noChangeAspect="1"/>
          </p:cNvPicPr>
          <p:nvPr/>
        </p:nvPicPr>
        <p:blipFill>
          <a:blip r:embed="rId5"/>
          <a:stretch>
            <a:fillRect/>
          </a:stretch>
        </p:blipFill>
        <p:spPr>
          <a:xfrm>
            <a:off x="7145217" y="1335576"/>
            <a:ext cx="4684232" cy="1950312"/>
          </a:xfrm>
          <a:prstGeom prst="rect">
            <a:avLst/>
          </a:prstGeom>
        </p:spPr>
      </p:pic>
      <p:sp>
        <p:nvSpPr>
          <p:cNvPr id="17" name="文本框 16">
            <a:extLst>
              <a:ext uri="{FF2B5EF4-FFF2-40B4-BE49-F238E27FC236}">
                <a16:creationId xmlns:a16="http://schemas.microsoft.com/office/drawing/2014/main" id="{B62864EA-2C1E-9A43-5B21-7E565A753832}"/>
              </a:ext>
            </a:extLst>
          </p:cNvPr>
          <p:cNvSpPr txBox="1"/>
          <p:nvPr/>
        </p:nvSpPr>
        <p:spPr>
          <a:xfrm>
            <a:off x="8702139" y="3317419"/>
            <a:ext cx="1715534"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Outlier</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Decoder</a:t>
            </a:r>
            <a:endParaRPr kumimoji="1" lang="zh-CN" altLang="en-US" dirty="0">
              <a:latin typeface="Songti SC" panose="02010600040101010101" pitchFamily="2" charset="-122"/>
              <a:ea typeface="Songti SC" panose="02010600040101010101" pitchFamily="2" charset="-122"/>
            </a:endParaRPr>
          </a:p>
        </p:txBody>
      </p:sp>
      <p:cxnSp>
        <p:nvCxnSpPr>
          <p:cNvPr id="21" name="直线箭头连接符 20">
            <a:extLst>
              <a:ext uri="{FF2B5EF4-FFF2-40B4-BE49-F238E27FC236}">
                <a16:creationId xmlns:a16="http://schemas.microsoft.com/office/drawing/2014/main" id="{6B05658D-4ADF-2867-0A92-5B0893B3D402}"/>
              </a:ext>
            </a:extLst>
          </p:cNvPr>
          <p:cNvCxnSpPr>
            <a:cxnSpLocks/>
          </p:cNvCxnSpPr>
          <p:nvPr/>
        </p:nvCxnSpPr>
        <p:spPr>
          <a:xfrm>
            <a:off x="9533375" y="3718282"/>
            <a:ext cx="0" cy="499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图片 25">
            <a:extLst>
              <a:ext uri="{FF2B5EF4-FFF2-40B4-BE49-F238E27FC236}">
                <a16:creationId xmlns:a16="http://schemas.microsoft.com/office/drawing/2014/main" id="{52F9DF7D-A8C4-8D93-6659-9D7589857FA3}"/>
              </a:ext>
            </a:extLst>
          </p:cNvPr>
          <p:cNvPicPr>
            <a:picLocks noChangeAspect="1"/>
          </p:cNvPicPr>
          <p:nvPr/>
        </p:nvPicPr>
        <p:blipFill>
          <a:blip r:embed="rId6"/>
          <a:stretch>
            <a:fillRect/>
          </a:stretch>
        </p:blipFill>
        <p:spPr>
          <a:xfrm>
            <a:off x="8802286" y="4790305"/>
            <a:ext cx="1600200" cy="952500"/>
          </a:xfrm>
          <a:prstGeom prst="rect">
            <a:avLst/>
          </a:prstGeom>
        </p:spPr>
      </p:pic>
      <p:sp>
        <p:nvSpPr>
          <p:cNvPr id="31" name="文本框 30">
            <a:extLst>
              <a:ext uri="{FF2B5EF4-FFF2-40B4-BE49-F238E27FC236}">
                <a16:creationId xmlns:a16="http://schemas.microsoft.com/office/drawing/2014/main" id="{A7F6362B-CF23-B1F1-092B-B52D46584220}"/>
              </a:ext>
            </a:extLst>
          </p:cNvPr>
          <p:cNvSpPr txBox="1"/>
          <p:nvPr/>
        </p:nvSpPr>
        <p:spPr>
          <a:xfrm>
            <a:off x="2893702" y="6129602"/>
            <a:ext cx="1425390"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OVP</a:t>
            </a:r>
            <a:r>
              <a:rPr kumimoji="1" lang="zh-CN" altLang="en-US" dirty="0">
                <a:latin typeface="Songti SC" panose="02010600040101010101" pitchFamily="2" charset="-122"/>
                <a:ea typeface="Songti SC" panose="02010600040101010101" pitchFamily="2" charset="-122"/>
              </a:rPr>
              <a:t> 解码器</a:t>
            </a:r>
          </a:p>
        </p:txBody>
      </p:sp>
    </p:spTree>
    <p:extLst>
      <p:ext uri="{BB962C8B-B14F-4D97-AF65-F5344CB8AC3E}">
        <p14:creationId xmlns:p14="http://schemas.microsoft.com/office/powerpoint/2010/main" val="1076509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zh-CN" altLang="en-US" sz="3200" dirty="0">
                <a:latin typeface="Songti SC" panose="02010600040101010101" pitchFamily="2" charset="-122"/>
                <a:ea typeface="Songti SC" panose="02010600040101010101" pitchFamily="2" charset="-122"/>
              </a:rPr>
              <a:t>计算单元</a:t>
            </a:r>
            <a:endParaRPr kumimoji="1" lang="en-US" altLang="zh-CN" sz="3200" dirty="0">
              <a:latin typeface="Songti SC" panose="02010600040101010101" pitchFamily="2" charset="-122"/>
              <a:ea typeface="Songti SC" panose="02010600040101010101" pitchFamily="2" charset="-122"/>
            </a:endParaRP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55</a:t>
            </a:fld>
            <a:endParaRPr lang="zh-CN" altLang="en-US" dirty="0">
              <a:latin typeface="Songti SC" panose="02010600040101010101" pitchFamily="2" charset="-122"/>
              <a:ea typeface="Songti SC" panose="02010600040101010101" pitchFamily="2" charset="-122"/>
            </a:endParaRPr>
          </a:p>
        </p:txBody>
      </p:sp>
      <p:pic>
        <p:nvPicPr>
          <p:cNvPr id="5" name="图片 4">
            <a:extLst>
              <a:ext uri="{FF2B5EF4-FFF2-40B4-BE49-F238E27FC236}">
                <a16:creationId xmlns:a16="http://schemas.microsoft.com/office/drawing/2014/main" id="{C127F00B-E392-2B86-BF31-C1FE6D2B0B14}"/>
              </a:ext>
            </a:extLst>
          </p:cNvPr>
          <p:cNvPicPr>
            <a:picLocks noChangeAspect="1"/>
          </p:cNvPicPr>
          <p:nvPr/>
        </p:nvPicPr>
        <p:blipFill>
          <a:blip r:embed="rId3"/>
          <a:stretch>
            <a:fillRect/>
          </a:stretch>
        </p:blipFill>
        <p:spPr>
          <a:xfrm>
            <a:off x="329837" y="1595767"/>
            <a:ext cx="3737843" cy="2404075"/>
          </a:xfrm>
          <a:prstGeom prst="rect">
            <a:avLst/>
          </a:prstGeom>
        </p:spPr>
      </p:pic>
      <p:sp>
        <p:nvSpPr>
          <p:cNvPr id="7" name="文本框 6">
            <a:extLst>
              <a:ext uri="{FF2B5EF4-FFF2-40B4-BE49-F238E27FC236}">
                <a16:creationId xmlns:a16="http://schemas.microsoft.com/office/drawing/2014/main" id="{929B376F-A01A-5A71-9BC5-9BB7131EAB6C}"/>
              </a:ext>
            </a:extLst>
          </p:cNvPr>
          <p:cNvSpPr txBox="1"/>
          <p:nvPr/>
        </p:nvSpPr>
        <p:spPr>
          <a:xfrm>
            <a:off x="1174407" y="4017044"/>
            <a:ext cx="1867819"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GPU</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Tensor</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Core</a:t>
            </a:r>
            <a:endParaRPr kumimoji="1" lang="zh-CN" altLang="en-US" dirty="0">
              <a:latin typeface="Songti SC" panose="02010600040101010101" pitchFamily="2" charset="-122"/>
              <a:ea typeface="Songti SC" panose="02010600040101010101" pitchFamily="2" charset="-122"/>
            </a:endParaRPr>
          </a:p>
        </p:txBody>
      </p:sp>
      <p:pic>
        <p:nvPicPr>
          <p:cNvPr id="8" name="图片 7">
            <a:extLst>
              <a:ext uri="{FF2B5EF4-FFF2-40B4-BE49-F238E27FC236}">
                <a16:creationId xmlns:a16="http://schemas.microsoft.com/office/drawing/2014/main" id="{2EBF72CF-32D5-512C-D2D3-E639F5D4CAD8}"/>
              </a:ext>
            </a:extLst>
          </p:cNvPr>
          <p:cNvPicPr>
            <a:picLocks noChangeAspect="1"/>
          </p:cNvPicPr>
          <p:nvPr/>
        </p:nvPicPr>
        <p:blipFill>
          <a:blip r:embed="rId4"/>
          <a:stretch>
            <a:fillRect/>
          </a:stretch>
        </p:blipFill>
        <p:spPr>
          <a:xfrm>
            <a:off x="138249" y="4402262"/>
            <a:ext cx="4121021" cy="1780688"/>
          </a:xfrm>
          <a:prstGeom prst="rect">
            <a:avLst/>
          </a:prstGeom>
        </p:spPr>
      </p:pic>
      <p:sp>
        <p:nvSpPr>
          <p:cNvPr id="9" name="文本框 8">
            <a:extLst>
              <a:ext uri="{FF2B5EF4-FFF2-40B4-BE49-F238E27FC236}">
                <a16:creationId xmlns:a16="http://schemas.microsoft.com/office/drawing/2014/main" id="{24B487F6-3289-1959-1F87-6603C1D39567}"/>
              </a:ext>
            </a:extLst>
          </p:cNvPr>
          <p:cNvSpPr txBox="1"/>
          <p:nvPr/>
        </p:nvSpPr>
        <p:spPr>
          <a:xfrm>
            <a:off x="1197972" y="6063954"/>
            <a:ext cx="1826141"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Systolic</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Array</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PE</a:t>
            </a:r>
            <a:endParaRPr kumimoji="1" lang="zh-CN" altLang="en-US" dirty="0">
              <a:latin typeface="Songti SC" panose="02010600040101010101" pitchFamily="2" charset="-122"/>
              <a:ea typeface="Songti SC" panose="02010600040101010101" pitchFamily="2" charset="-122"/>
            </a:endParaRPr>
          </a:p>
        </p:txBody>
      </p:sp>
      <p:sp>
        <p:nvSpPr>
          <p:cNvPr id="10" name="文本占位符 4">
            <a:extLst>
              <a:ext uri="{FF2B5EF4-FFF2-40B4-BE49-F238E27FC236}">
                <a16:creationId xmlns:a16="http://schemas.microsoft.com/office/drawing/2014/main" id="{7A62D292-41E4-8501-256A-2BA6D967764D}"/>
              </a:ext>
            </a:extLst>
          </p:cNvPr>
          <p:cNvSpPr txBox="1">
            <a:spLocks/>
          </p:cNvSpPr>
          <p:nvPr/>
        </p:nvSpPr>
        <p:spPr>
          <a:xfrm>
            <a:off x="4259269" y="1002937"/>
            <a:ext cx="7602893" cy="4411629"/>
          </a:xfrm>
          <a:prstGeom prst="rect">
            <a:avLst/>
          </a:prstGeom>
          <a:noFill/>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a:solidFill>
                  <a:schemeClr val="tx1"/>
                </a:solidFill>
                <a:latin typeface="Songti SC" panose="02010600040101010101" pitchFamily="2" charset="-122"/>
                <a:ea typeface="Songti SC" panose="02010600040101010101" pitchFamily="2" charset="-122"/>
              </a:rPr>
              <a:t>计算单元</a:t>
            </a:r>
            <a:endParaRPr kumimoji="1" lang="en-US" altLang="zh-CN" sz="2800" dirty="0">
              <a:solidFill>
                <a:schemeClr val="tx1"/>
              </a:solidFill>
              <a:latin typeface="Songti SC" panose="02010600040101010101" pitchFamily="2" charset="-122"/>
              <a:ea typeface="Songti SC" panose="02010600040101010101" pitchFamily="2" charset="-122"/>
            </a:endParaRPr>
          </a:p>
          <a:p>
            <a:pPr lvl="1"/>
            <a:r>
              <a:rPr kumimoji="1" lang="zh-CN" altLang="en-US" sz="2400" dirty="0">
                <a:solidFill>
                  <a:schemeClr val="tx1"/>
                </a:solidFill>
                <a:latin typeface="Songti SC" panose="02010600040101010101" pitchFamily="2" charset="-122"/>
                <a:ea typeface="Songti SC" panose="02010600040101010101" pitchFamily="2" charset="-122"/>
              </a:rPr>
              <a:t>增加一个</a:t>
            </a:r>
            <a:r>
              <a:rPr kumimoji="1" lang="zh-CN" altLang="en-US" sz="2400" dirty="0">
                <a:solidFill>
                  <a:schemeClr val="accent1"/>
                </a:solidFill>
                <a:latin typeface="Songti SC" panose="02010600040101010101" pitchFamily="2" charset="-122"/>
                <a:ea typeface="Songti SC" panose="02010600040101010101" pitchFamily="2" charset="-122"/>
              </a:rPr>
              <a:t>加法器</a:t>
            </a:r>
            <a:r>
              <a:rPr kumimoji="1" lang="zh-CN" altLang="en-US" sz="2400" dirty="0">
                <a:solidFill>
                  <a:schemeClr val="tx1"/>
                </a:solidFill>
                <a:latin typeface="Songti SC" panose="02010600040101010101" pitchFamily="2" charset="-122"/>
                <a:ea typeface="Songti SC" panose="02010600040101010101" pitchFamily="2" charset="-122"/>
              </a:rPr>
              <a:t>和一个</a:t>
            </a:r>
            <a:r>
              <a:rPr kumimoji="1" lang="zh-CN" altLang="en-US" sz="2400" dirty="0">
                <a:solidFill>
                  <a:schemeClr val="accent1"/>
                </a:solidFill>
                <a:latin typeface="Songti SC" panose="02010600040101010101" pitchFamily="2" charset="-122"/>
                <a:ea typeface="Songti SC" panose="02010600040101010101" pitchFamily="2" charset="-122"/>
              </a:rPr>
              <a:t>左移位器</a:t>
            </a:r>
            <a:r>
              <a:rPr kumimoji="1" lang="zh-CN" altLang="en-US" sz="2400" dirty="0">
                <a:solidFill>
                  <a:schemeClr val="tx1"/>
                </a:solidFill>
                <a:latin typeface="Songti SC" panose="02010600040101010101" pitchFamily="2" charset="-122"/>
                <a:ea typeface="Songti SC" panose="02010600040101010101" pitchFamily="2" charset="-122"/>
              </a:rPr>
              <a:t>以支持</a:t>
            </a:r>
            <a:r>
              <a:rPr kumimoji="1" lang="en-US" altLang="zh-CN" sz="2400" dirty="0">
                <a:solidFill>
                  <a:schemeClr val="tx1"/>
                </a:solidFill>
                <a:latin typeface="Songti SC" panose="02010600040101010101" pitchFamily="2" charset="-122"/>
                <a:ea typeface="Songti SC" panose="02010600040101010101" pitchFamily="2" charset="-122"/>
              </a:rPr>
              <a:t>OVP</a:t>
            </a:r>
            <a:r>
              <a:rPr kumimoji="1" lang="zh-CN" altLang="en-US" sz="2400" dirty="0">
                <a:solidFill>
                  <a:schemeClr val="tx1"/>
                </a:solidFill>
                <a:latin typeface="Songti SC" panose="02010600040101010101" pitchFamily="2" charset="-122"/>
                <a:ea typeface="Songti SC" panose="02010600040101010101" pitchFamily="2" charset="-122"/>
              </a:rPr>
              <a:t>运算。</a:t>
            </a:r>
            <a:endParaRPr kumimoji="1" lang="en-US" altLang="zh-CN" sz="2400" dirty="0">
              <a:solidFill>
                <a:schemeClr val="tx1"/>
              </a:solidFill>
              <a:latin typeface="Songti SC" panose="02010600040101010101" pitchFamily="2" charset="-122"/>
              <a:ea typeface="Songti SC" panose="02010600040101010101" pitchFamily="2" charset="-122"/>
            </a:endParaRPr>
          </a:p>
          <a:p>
            <a:pPr lvl="1"/>
            <a:r>
              <a:rPr kumimoji="1" lang="zh-CN" altLang="en-US" sz="2400" dirty="0">
                <a:solidFill>
                  <a:schemeClr val="tx1"/>
                </a:solidFill>
                <a:latin typeface="Songti SC" panose="02010600040101010101" pitchFamily="2" charset="-122"/>
                <a:ea typeface="Songti SC" panose="02010600040101010101" pitchFamily="2" charset="-122"/>
              </a:rPr>
              <a:t>通过 </a:t>
            </a:r>
            <a:r>
              <a:rPr kumimoji="1" lang="en-US" altLang="zh-CN" sz="2400" dirty="0">
                <a:solidFill>
                  <a:schemeClr val="tx1"/>
                </a:solidFill>
                <a:latin typeface="Songti SC" panose="02010600040101010101" pitchFamily="2" charset="-122"/>
                <a:ea typeface="Songti SC" panose="02010600040101010101" pitchFamily="2" charset="-122"/>
              </a:rPr>
              <a:t>(𝑏 × 𝑑) ≪ (𝑎 + 𝑐)</a:t>
            </a:r>
            <a:r>
              <a:rPr kumimoji="1" lang="zh-CN" altLang="en-US" sz="2400" dirty="0">
                <a:solidFill>
                  <a:schemeClr val="tx1"/>
                </a:solidFill>
                <a:latin typeface="Songti SC" panose="02010600040101010101" pitchFamily="2" charset="-122"/>
                <a:ea typeface="Songti SC" panose="02010600040101010101" pitchFamily="2" charset="-122"/>
              </a:rPr>
              <a:t> 计算最后的结果。</a:t>
            </a:r>
            <a:endParaRPr kumimoji="1" lang="en-US" altLang="zh-CN" sz="2400" dirty="0">
              <a:solidFill>
                <a:schemeClr val="tx1"/>
              </a:solidFill>
              <a:latin typeface="Songti SC" panose="02010600040101010101" pitchFamily="2" charset="-122"/>
              <a:ea typeface="Songti SC" panose="02010600040101010101" pitchFamily="2" charset="-122"/>
            </a:endParaRPr>
          </a:p>
          <a:p>
            <a:pPr lvl="1"/>
            <a:r>
              <a:rPr kumimoji="1" lang="zh-CN" altLang="en-US" sz="2400" dirty="0">
                <a:solidFill>
                  <a:schemeClr val="tx1"/>
                </a:solidFill>
                <a:latin typeface="Songti SC" panose="02010600040101010101" pitchFamily="2" charset="-122"/>
                <a:ea typeface="Songti SC" panose="02010600040101010101" pitchFamily="2" charset="-122"/>
              </a:rPr>
              <a:t>该计算单元设计基于</a:t>
            </a:r>
            <a:r>
              <a:rPr kumimoji="1" lang="en-US" altLang="zh-CN" sz="2400" dirty="0">
                <a:solidFill>
                  <a:schemeClr val="tx1"/>
                </a:solidFill>
                <a:latin typeface="Songti SC" panose="02010600040101010101" pitchFamily="2" charset="-122"/>
                <a:ea typeface="Songti SC" panose="02010600040101010101" pitchFamily="2" charset="-122"/>
              </a:rPr>
              <a:t>Micro</a:t>
            </a:r>
            <a:r>
              <a:rPr kumimoji="1" lang="zh-CN" altLang="en-US" sz="2400" dirty="0">
                <a:solidFill>
                  <a:schemeClr val="tx1"/>
                </a:solidFill>
                <a:latin typeface="Songti SC" panose="02010600040101010101" pitchFamily="2" charset="-122"/>
                <a:ea typeface="Songti SC" panose="02010600040101010101" pitchFamily="2" charset="-122"/>
              </a:rPr>
              <a:t>文章</a:t>
            </a:r>
            <a:r>
              <a:rPr kumimoji="1" lang="en-US" altLang="zh-CN" sz="2400" dirty="0">
                <a:solidFill>
                  <a:schemeClr val="accent1"/>
                </a:solidFill>
                <a:latin typeface="Songti SC" panose="02010600040101010101" pitchFamily="2" charset="-122"/>
                <a:ea typeface="Songti SC" panose="02010600040101010101" pitchFamily="2" charset="-122"/>
              </a:rPr>
              <a:t>ANT</a:t>
            </a:r>
            <a:r>
              <a:rPr kumimoji="1" lang="zh-CN" altLang="en-US" sz="2400" dirty="0">
                <a:solidFill>
                  <a:schemeClr val="tx1"/>
                </a:solidFill>
                <a:latin typeface="Songti SC" panose="02010600040101010101" pitchFamily="2" charset="-122"/>
                <a:ea typeface="Songti SC" panose="02010600040101010101" pitchFamily="2" charset="-122"/>
              </a:rPr>
              <a:t>。</a:t>
            </a:r>
            <a:endParaRPr kumimoji="1" lang="en-US" altLang="zh-CN" sz="2400" dirty="0">
              <a:solidFill>
                <a:srgbClr val="00B0F0"/>
              </a:solidFill>
              <a:latin typeface="Songti SC" panose="02010600040101010101" pitchFamily="2" charset="-122"/>
              <a:ea typeface="Songti SC" panose="02010600040101010101" pitchFamily="2" charset="-122"/>
            </a:endParaRPr>
          </a:p>
        </p:txBody>
      </p:sp>
      <p:pic>
        <p:nvPicPr>
          <p:cNvPr id="12" name="图片 11">
            <a:extLst>
              <a:ext uri="{FF2B5EF4-FFF2-40B4-BE49-F238E27FC236}">
                <a16:creationId xmlns:a16="http://schemas.microsoft.com/office/drawing/2014/main" id="{BA022177-159B-0706-1408-F0EA42C448BA}"/>
              </a:ext>
            </a:extLst>
          </p:cNvPr>
          <p:cNvPicPr>
            <a:picLocks noChangeAspect="1"/>
          </p:cNvPicPr>
          <p:nvPr/>
        </p:nvPicPr>
        <p:blipFill>
          <a:blip r:embed="rId6"/>
          <a:stretch>
            <a:fillRect/>
          </a:stretch>
        </p:blipFill>
        <p:spPr>
          <a:xfrm>
            <a:off x="514182" y="1002937"/>
            <a:ext cx="3417340" cy="419194"/>
          </a:xfrm>
          <a:prstGeom prst="rect">
            <a:avLst/>
          </a:prstGeom>
        </p:spPr>
      </p:pic>
      <p:sp>
        <p:nvSpPr>
          <p:cNvPr id="3" name="文本框 2">
            <a:extLst>
              <a:ext uri="{FF2B5EF4-FFF2-40B4-BE49-F238E27FC236}">
                <a16:creationId xmlns:a16="http://schemas.microsoft.com/office/drawing/2014/main" id="{B72B28F3-A4E4-1D3E-78B7-0954CE4B3CF3}"/>
              </a:ext>
            </a:extLst>
          </p:cNvPr>
          <p:cNvSpPr txBox="1"/>
          <p:nvPr/>
        </p:nvSpPr>
        <p:spPr>
          <a:xfrm>
            <a:off x="5548409" y="3999842"/>
            <a:ext cx="4768645" cy="1569660"/>
          </a:xfrm>
          <a:prstGeom prst="rect">
            <a:avLst/>
          </a:prstGeom>
          <a:noFill/>
        </p:spPr>
        <p:txBody>
          <a:bodyPr wrap="square" rtlCol="0">
            <a:spAutoFit/>
          </a:bodyPr>
          <a:lstStyle/>
          <a:p>
            <a:pPr algn="ctr"/>
            <a:r>
              <a:rPr kumimoji="1" lang="en-US" altLang="zh-CN" sz="4000" dirty="0">
                <a:solidFill>
                  <a:srgbClr val="0070C0"/>
                </a:solidFill>
                <a:latin typeface="Songti SC" panose="02010600040101010101" pitchFamily="2" charset="-122"/>
                <a:ea typeface="Songti SC" panose="02010600040101010101" pitchFamily="2" charset="-122"/>
              </a:rPr>
              <a:t>ANT</a:t>
            </a:r>
          </a:p>
          <a:p>
            <a:pPr algn="ctr"/>
            <a:r>
              <a:rPr kumimoji="1" lang="en-US" altLang="zh-CN" sz="2800" dirty="0">
                <a:solidFill>
                  <a:schemeClr val="accent1"/>
                </a:solidFill>
                <a:latin typeface="Songti SC" panose="02010600040101010101" pitchFamily="2" charset="-122"/>
                <a:ea typeface="Songti SC" panose="02010600040101010101" pitchFamily="2" charset="-122"/>
              </a:rPr>
              <a:t>2023</a:t>
            </a:r>
            <a:r>
              <a:rPr kumimoji="1" lang="zh-CN" altLang="en-US" sz="2800" dirty="0">
                <a:solidFill>
                  <a:schemeClr val="accent1"/>
                </a:solidFill>
                <a:latin typeface="Songti SC" panose="02010600040101010101" pitchFamily="2" charset="-122"/>
                <a:ea typeface="Songti SC" panose="02010600040101010101" pitchFamily="2" charset="-122"/>
              </a:rPr>
              <a:t> </a:t>
            </a:r>
            <a:r>
              <a:rPr kumimoji="1" lang="en-US" altLang="zh-CN" sz="2800" dirty="0">
                <a:solidFill>
                  <a:schemeClr val="accent1"/>
                </a:solidFill>
                <a:latin typeface="Songti SC" panose="02010600040101010101" pitchFamily="2" charset="-122"/>
                <a:ea typeface="Songti SC" panose="02010600040101010101" pitchFamily="2" charset="-122"/>
              </a:rPr>
              <a:t>IEEE</a:t>
            </a:r>
            <a:r>
              <a:rPr kumimoji="1" lang="zh-CN" altLang="en-US" sz="2800" dirty="0">
                <a:solidFill>
                  <a:schemeClr val="accent1"/>
                </a:solidFill>
                <a:latin typeface="Songti SC" panose="02010600040101010101" pitchFamily="2" charset="-122"/>
                <a:ea typeface="Songti SC" panose="02010600040101010101" pitchFamily="2" charset="-122"/>
              </a:rPr>
              <a:t> </a:t>
            </a:r>
            <a:r>
              <a:rPr kumimoji="1" lang="en-US" altLang="zh-CN" sz="2800" dirty="0">
                <a:solidFill>
                  <a:schemeClr val="accent1"/>
                </a:solidFill>
                <a:latin typeface="Songti SC" panose="02010600040101010101" pitchFamily="2" charset="-122"/>
                <a:ea typeface="Songti SC" panose="02010600040101010101" pitchFamily="2" charset="-122"/>
              </a:rPr>
              <a:t>Micro</a:t>
            </a:r>
            <a:r>
              <a:rPr kumimoji="1" lang="zh-CN" altLang="en-US" sz="2800" dirty="0">
                <a:solidFill>
                  <a:schemeClr val="accent1"/>
                </a:solidFill>
                <a:latin typeface="Songti SC" panose="02010600040101010101" pitchFamily="2" charset="-122"/>
                <a:ea typeface="Songti SC" panose="02010600040101010101" pitchFamily="2" charset="-122"/>
              </a:rPr>
              <a:t> </a:t>
            </a:r>
            <a:r>
              <a:rPr kumimoji="1" lang="en-US" altLang="zh-CN" sz="2800" dirty="0">
                <a:solidFill>
                  <a:schemeClr val="accent1"/>
                </a:solidFill>
                <a:latin typeface="Songti SC" panose="02010600040101010101" pitchFamily="2" charset="-122"/>
                <a:ea typeface="Songti SC" panose="02010600040101010101" pitchFamily="2" charset="-122"/>
              </a:rPr>
              <a:t>Top</a:t>
            </a:r>
            <a:r>
              <a:rPr kumimoji="1" lang="zh-CN" altLang="en-US" sz="2800" dirty="0">
                <a:solidFill>
                  <a:schemeClr val="accent1"/>
                </a:solidFill>
                <a:latin typeface="Songti SC" panose="02010600040101010101" pitchFamily="2" charset="-122"/>
                <a:ea typeface="Songti SC" panose="02010600040101010101" pitchFamily="2" charset="-122"/>
              </a:rPr>
              <a:t> </a:t>
            </a:r>
            <a:r>
              <a:rPr kumimoji="1" lang="en-US" altLang="zh-CN" sz="2800" dirty="0">
                <a:solidFill>
                  <a:schemeClr val="accent1"/>
                </a:solidFill>
                <a:latin typeface="Songti SC" panose="02010600040101010101" pitchFamily="2" charset="-122"/>
                <a:ea typeface="Songti SC" panose="02010600040101010101" pitchFamily="2" charset="-122"/>
              </a:rPr>
              <a:t>Picks</a:t>
            </a:r>
            <a:r>
              <a:rPr kumimoji="1" lang="zh-CN" altLang="en-US" sz="2800" dirty="0">
                <a:solidFill>
                  <a:schemeClr val="accent1"/>
                </a:solidFill>
                <a:latin typeface="Songti SC" panose="02010600040101010101" pitchFamily="2" charset="-122"/>
                <a:ea typeface="Songti SC" panose="02010600040101010101" pitchFamily="2" charset="-122"/>
              </a:rPr>
              <a:t> </a:t>
            </a:r>
            <a:endParaRPr kumimoji="1" lang="en-US" altLang="zh-CN" sz="2800" dirty="0">
              <a:solidFill>
                <a:schemeClr val="accent1"/>
              </a:solidFill>
              <a:latin typeface="Songti SC" panose="02010600040101010101" pitchFamily="2" charset="-122"/>
              <a:ea typeface="Songti SC" panose="02010600040101010101" pitchFamily="2" charset="-122"/>
            </a:endParaRPr>
          </a:p>
          <a:p>
            <a:pPr algn="ctr"/>
            <a:r>
              <a:rPr kumimoji="1" lang="en-US" altLang="zh-CN" sz="2800" dirty="0">
                <a:solidFill>
                  <a:schemeClr val="accent1"/>
                </a:solidFill>
                <a:latin typeface="Songti SC" panose="02010600040101010101" pitchFamily="2" charset="-122"/>
                <a:ea typeface="Songti SC" panose="02010600040101010101" pitchFamily="2" charset="-122"/>
              </a:rPr>
              <a:t>Honorable</a:t>
            </a:r>
            <a:r>
              <a:rPr kumimoji="1" lang="zh-CN" altLang="en-US" sz="2800" dirty="0">
                <a:solidFill>
                  <a:schemeClr val="accent1"/>
                </a:solidFill>
                <a:latin typeface="Songti SC" panose="02010600040101010101" pitchFamily="2" charset="-122"/>
                <a:ea typeface="Songti SC" panose="02010600040101010101" pitchFamily="2" charset="-122"/>
              </a:rPr>
              <a:t> </a:t>
            </a:r>
            <a:r>
              <a:rPr kumimoji="1" lang="en-US" altLang="zh-CN" sz="2800" dirty="0">
                <a:solidFill>
                  <a:schemeClr val="accent1"/>
                </a:solidFill>
                <a:latin typeface="Songti SC" panose="02010600040101010101" pitchFamily="2" charset="-122"/>
                <a:ea typeface="Songti SC" panose="02010600040101010101" pitchFamily="2" charset="-122"/>
              </a:rPr>
              <a:t>Mention</a:t>
            </a:r>
            <a:endParaRPr kumimoji="1" lang="zh-CN" altLang="en-US" sz="2800" dirty="0">
              <a:solidFill>
                <a:schemeClr val="accent1"/>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591316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kumimoji="1" lang="zh-CN" altLang="en-US" sz="3200" dirty="0">
                <a:latin typeface="Songti SC" panose="02010600040101010101" pitchFamily="2" charset="-122"/>
                <a:ea typeface="Songti SC" panose="02010600040101010101" pitchFamily="2" charset="-122"/>
              </a:rPr>
              <a:t>指令设计 </a:t>
            </a:r>
            <a:r>
              <a:rPr kumimoji="1" lang="en-US" altLang="zh-CN" sz="3200" dirty="0">
                <a:latin typeface="Songti SC" panose="02010600040101010101" pitchFamily="2" charset="-122"/>
                <a:ea typeface="Songti SC" panose="02010600040101010101" pitchFamily="2" charset="-122"/>
              </a:rPr>
              <a:t>(GPU</a:t>
            </a:r>
            <a:r>
              <a:rPr kumimoji="1" lang="zh-CN" altLang="en-US" sz="3200" dirty="0">
                <a:latin typeface="Songti SC" panose="02010600040101010101" pitchFamily="2" charset="-122"/>
                <a:ea typeface="Songti SC" panose="02010600040101010101" pitchFamily="2" charset="-122"/>
              </a:rPr>
              <a:t> </a:t>
            </a:r>
            <a:r>
              <a:rPr kumimoji="1" lang="en-US" altLang="zh-CN" sz="3200" dirty="0">
                <a:latin typeface="Songti SC" panose="02010600040101010101" pitchFamily="2" charset="-122"/>
                <a:ea typeface="Songti SC" panose="02010600040101010101" pitchFamily="2" charset="-122"/>
              </a:rPr>
              <a:t>Tensor</a:t>
            </a:r>
            <a:r>
              <a:rPr kumimoji="1" lang="zh-CN" altLang="en-US" sz="3200" dirty="0">
                <a:latin typeface="Songti SC" panose="02010600040101010101" pitchFamily="2" charset="-122"/>
                <a:ea typeface="Songti SC" panose="02010600040101010101" pitchFamily="2" charset="-122"/>
              </a:rPr>
              <a:t> </a:t>
            </a:r>
            <a:r>
              <a:rPr kumimoji="1" lang="en-US" altLang="zh-CN" sz="3200" dirty="0">
                <a:latin typeface="Songti SC" panose="02010600040101010101" pitchFamily="2" charset="-122"/>
                <a:ea typeface="Songti SC" panose="02010600040101010101" pitchFamily="2" charset="-122"/>
              </a:rPr>
              <a:t>Core)</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56</a:t>
            </a:fld>
            <a:endParaRPr lang="zh-CN" altLang="en-US" dirty="0">
              <a:latin typeface="Songti SC" panose="02010600040101010101" pitchFamily="2" charset="-122"/>
              <a:ea typeface="Songti SC" panose="02010600040101010101" pitchFamily="2" charset="-122"/>
            </a:endParaRPr>
          </a:p>
        </p:txBody>
      </p:sp>
      <p:pic>
        <p:nvPicPr>
          <p:cNvPr id="5" name="图片 4">
            <a:extLst>
              <a:ext uri="{FF2B5EF4-FFF2-40B4-BE49-F238E27FC236}">
                <a16:creationId xmlns:a16="http://schemas.microsoft.com/office/drawing/2014/main" id="{1784B9A4-605C-1F74-7077-60C84684EBAE}"/>
              </a:ext>
            </a:extLst>
          </p:cNvPr>
          <p:cNvPicPr>
            <a:picLocks noChangeAspect="1"/>
          </p:cNvPicPr>
          <p:nvPr/>
        </p:nvPicPr>
        <p:blipFill>
          <a:blip r:embed="rId3"/>
          <a:stretch>
            <a:fillRect/>
          </a:stretch>
        </p:blipFill>
        <p:spPr>
          <a:xfrm>
            <a:off x="3015574" y="1712089"/>
            <a:ext cx="5923838" cy="1196422"/>
          </a:xfrm>
          <a:prstGeom prst="rect">
            <a:avLst/>
          </a:prstGeom>
        </p:spPr>
      </p:pic>
      <p:sp>
        <p:nvSpPr>
          <p:cNvPr id="3" name="文本占位符 4">
            <a:extLst>
              <a:ext uri="{FF2B5EF4-FFF2-40B4-BE49-F238E27FC236}">
                <a16:creationId xmlns:a16="http://schemas.microsoft.com/office/drawing/2014/main" id="{6F99D700-FACA-636A-E227-3754B8313465}"/>
              </a:ext>
            </a:extLst>
          </p:cNvPr>
          <p:cNvSpPr txBox="1">
            <a:spLocks/>
          </p:cNvSpPr>
          <p:nvPr/>
        </p:nvSpPr>
        <p:spPr>
          <a:xfrm>
            <a:off x="1163981" y="3573147"/>
            <a:ext cx="10130497" cy="2336439"/>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a:solidFill>
                  <a:schemeClr val="tx1"/>
                </a:solidFill>
                <a:latin typeface="Songti SC" panose="02010600040101010101" pitchFamily="2" charset="-122"/>
                <a:ea typeface="Songti SC" panose="02010600040101010101" pitchFamily="2" charset="-122"/>
              </a:rPr>
              <a:t>基于</a:t>
            </a:r>
            <a:r>
              <a:rPr kumimoji="1" lang="en-US" altLang="zh-CN" sz="2800" dirty="0">
                <a:solidFill>
                  <a:schemeClr val="tx1"/>
                </a:solidFill>
                <a:latin typeface="Songti SC" panose="02010600040101010101" pitchFamily="2" charset="-122"/>
                <a:ea typeface="Songti SC" panose="02010600040101010101" pitchFamily="2" charset="-122"/>
              </a:rPr>
              <a:t>MMA</a:t>
            </a:r>
            <a:r>
              <a:rPr kumimoji="1" lang="zh-CN" altLang="en-US" sz="2800" dirty="0">
                <a:solidFill>
                  <a:schemeClr val="tx1"/>
                </a:solidFill>
                <a:latin typeface="Songti SC" panose="02010600040101010101" pitchFamily="2" charset="-122"/>
                <a:ea typeface="Songti SC" panose="02010600040101010101" pitchFamily="2" charset="-122"/>
              </a:rPr>
              <a:t>的新指令：</a:t>
            </a:r>
            <a:r>
              <a:rPr kumimoji="1" lang="en-US" altLang="zh-CN" sz="2800" dirty="0" err="1">
                <a:solidFill>
                  <a:srgbClr val="00B0F0"/>
                </a:solidFill>
                <a:latin typeface="Songti SC" panose="02010600040101010101" pitchFamily="2" charset="-122"/>
                <a:ea typeface="Songti SC" panose="02010600040101010101" pitchFamily="2" charset="-122"/>
              </a:rPr>
              <a:t>mmaovp</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zh-CN" altLang="en-US" sz="2800" dirty="0">
                <a:solidFill>
                  <a:schemeClr val="tx1"/>
                </a:solidFill>
                <a:latin typeface="Songti SC" panose="02010600040101010101" pitchFamily="2" charset="-122"/>
                <a:ea typeface="Songti SC" panose="02010600040101010101" pitchFamily="2" charset="-122"/>
              </a:rPr>
              <a:t> </a:t>
            </a:r>
            <a:endParaRPr kumimoji="1" lang="en-US" altLang="zh-CN" sz="2800" dirty="0">
              <a:solidFill>
                <a:schemeClr val="tx1"/>
              </a:solidFill>
              <a:latin typeface="Songti SC" panose="02010600040101010101" pitchFamily="2" charset="-122"/>
              <a:ea typeface="Songti SC" panose="02010600040101010101" pitchFamily="2" charset="-122"/>
            </a:endParaRPr>
          </a:p>
          <a:p>
            <a:pPr lvl="1"/>
            <a:r>
              <a:rPr kumimoji="1" lang="zh-CN" altLang="en-US" sz="2800" dirty="0">
                <a:solidFill>
                  <a:schemeClr val="tx1"/>
                </a:solidFill>
                <a:latin typeface="Songti SC" panose="02010600040101010101" pitchFamily="2" charset="-122"/>
                <a:ea typeface="Songti SC" panose="02010600040101010101" pitchFamily="2" charset="-122"/>
              </a:rPr>
              <a:t>由于</a:t>
            </a:r>
            <a:r>
              <a:rPr kumimoji="1" lang="en-US" altLang="zh-CN" sz="2800" dirty="0" err="1">
                <a:solidFill>
                  <a:schemeClr val="tx1"/>
                </a:solidFill>
                <a:latin typeface="Songti SC" panose="02010600040101010101" pitchFamily="2" charset="-122"/>
                <a:ea typeface="Songti SC" panose="02010600040101010101" pitchFamily="2" charset="-122"/>
              </a:rPr>
              <a:t>ANT+OliVe</a:t>
            </a:r>
            <a:r>
              <a:rPr kumimoji="1" lang="zh-CN" altLang="en-US" sz="2800" dirty="0">
                <a:solidFill>
                  <a:schemeClr val="tx1"/>
                </a:solidFill>
                <a:latin typeface="Songti SC" panose="02010600040101010101" pitchFamily="2" charset="-122"/>
                <a:ea typeface="Songti SC" panose="02010600040101010101" pitchFamily="2" charset="-122"/>
              </a:rPr>
              <a:t>对于内存是透明的，可以直接替换</a:t>
            </a:r>
            <a:r>
              <a:rPr kumimoji="1" lang="en-US" altLang="zh-CN" sz="2800" dirty="0">
                <a:solidFill>
                  <a:schemeClr val="tx1"/>
                </a:solidFill>
                <a:latin typeface="Songti SC" panose="02010600040101010101" pitchFamily="2" charset="-122"/>
                <a:ea typeface="Songti SC" panose="02010600040101010101" pitchFamily="2" charset="-122"/>
              </a:rPr>
              <a:t>int</a:t>
            </a:r>
            <a:r>
              <a:rPr kumimoji="1" lang="zh-CN" altLang="en-US" sz="2800" dirty="0">
                <a:solidFill>
                  <a:schemeClr val="tx1"/>
                </a:solidFill>
                <a:latin typeface="Songti SC" panose="02010600040101010101" pitchFamily="2" charset="-122"/>
                <a:ea typeface="Songti SC" panose="02010600040101010101" pitchFamily="2" charset="-122"/>
              </a:rPr>
              <a:t>类型的指令就可以实现计算，调用解码器和计算单元。</a:t>
            </a:r>
            <a:endParaRPr kumimoji="1" lang="en-US" altLang="zh-CN" sz="2800" dirty="0">
              <a:solidFill>
                <a:schemeClr val="tx1"/>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9628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dirty="0">
                <a:latin typeface="PingFang SC" panose="020B0400000000000000" pitchFamily="34" charset="-122"/>
                <a:ea typeface="PingFang SC" panose="020B0400000000000000" pitchFamily="34" charset="-122"/>
              </a:rPr>
              <a:t>评估基准和工具</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PingFang SC" panose="020B0400000000000000" pitchFamily="34" charset="-122"/>
                <a:ea typeface="PingFang SC" panose="020B0400000000000000" pitchFamily="34" charset="-122"/>
              </a:rPr>
              <a:pPr/>
              <a:t>57</a:t>
            </a:fld>
            <a:endParaRPr lang="zh-CN" altLang="en-US" dirty="0">
              <a:latin typeface="PingFang SC" panose="020B0400000000000000" pitchFamily="34" charset="-122"/>
              <a:ea typeface="PingFang SC" panose="020B0400000000000000" pitchFamily="34" charset="-122"/>
            </a:endParaRPr>
          </a:p>
        </p:txBody>
      </p:sp>
      <p:graphicFrame>
        <p:nvGraphicFramePr>
          <p:cNvPr id="3" name="表格 2">
            <a:extLst>
              <a:ext uri="{FF2B5EF4-FFF2-40B4-BE49-F238E27FC236}">
                <a16:creationId xmlns:a16="http://schemas.microsoft.com/office/drawing/2014/main" id="{CD4F06EA-0294-C31D-FF57-FE185D3E1FAB}"/>
              </a:ext>
            </a:extLst>
          </p:cNvPr>
          <p:cNvGraphicFramePr>
            <a:graphicFrameLocks noGrp="1"/>
          </p:cNvGraphicFramePr>
          <p:nvPr/>
        </p:nvGraphicFramePr>
        <p:xfrm>
          <a:off x="614149" y="1576145"/>
          <a:ext cx="4923654" cy="4349127"/>
        </p:xfrm>
        <a:graphic>
          <a:graphicData uri="http://schemas.openxmlformats.org/drawingml/2006/table">
            <a:tbl>
              <a:tblPr firstRow="1" bandRow="1">
                <a:tableStyleId>{3B4B98B0-60AC-42C2-AFA5-B58CD77FA1E5}</a:tableStyleId>
              </a:tblPr>
              <a:tblGrid>
                <a:gridCol w="1653988">
                  <a:extLst>
                    <a:ext uri="{9D8B030D-6E8A-4147-A177-3AD203B41FA5}">
                      <a16:colId xmlns:a16="http://schemas.microsoft.com/office/drawing/2014/main" val="928372074"/>
                    </a:ext>
                  </a:extLst>
                </a:gridCol>
                <a:gridCol w="1333668">
                  <a:extLst>
                    <a:ext uri="{9D8B030D-6E8A-4147-A177-3AD203B41FA5}">
                      <a16:colId xmlns:a16="http://schemas.microsoft.com/office/drawing/2014/main" val="443643283"/>
                    </a:ext>
                  </a:extLst>
                </a:gridCol>
                <a:gridCol w="1935998">
                  <a:extLst>
                    <a:ext uri="{9D8B030D-6E8A-4147-A177-3AD203B41FA5}">
                      <a16:colId xmlns:a16="http://schemas.microsoft.com/office/drawing/2014/main" val="1074219779"/>
                    </a:ext>
                  </a:extLst>
                </a:gridCol>
              </a:tblGrid>
              <a:tr h="357589">
                <a:tc>
                  <a:txBody>
                    <a:bodyPr/>
                    <a:lstStyle/>
                    <a:p>
                      <a:pPr algn="l"/>
                      <a:r>
                        <a:rPr kumimoji="1" lang="en-US" altLang="zh-CN" sz="1400" dirty="0">
                          <a:solidFill>
                            <a:srgbClr val="7030A0"/>
                          </a:solidFill>
                          <a:latin typeface="Arial" panose="020B0604020202020204" pitchFamily="34" charset="0"/>
                          <a:cs typeface="Arial" panose="020B0604020202020204" pitchFamily="34" charset="0"/>
                        </a:rPr>
                        <a:t>Methods</a:t>
                      </a:r>
                      <a:endParaRPr lang="zh-CN" altLang="en-US" sz="1400" dirty="0">
                        <a:latin typeface="Arial" panose="020B0604020202020204" pitchFamily="34" charset="0"/>
                        <a:cs typeface="Arial" panose="020B0604020202020204" pitchFamily="34" charset="0"/>
                      </a:endParaRPr>
                    </a:p>
                  </a:txBody>
                  <a:tcPr/>
                </a:tc>
                <a:tc>
                  <a:txBody>
                    <a:bodyPr/>
                    <a:lstStyle/>
                    <a:p>
                      <a:pPr algn="l"/>
                      <a:r>
                        <a:rPr lang="en-US" altLang="zh-CN" sz="1400" dirty="0">
                          <a:latin typeface="Arial" panose="020B0604020202020204" pitchFamily="34" charset="0"/>
                          <a:cs typeface="Arial" panose="020B0604020202020204" pitchFamily="34" charset="0"/>
                        </a:rPr>
                        <a:t>Aligned</a:t>
                      </a:r>
                      <a:endParaRPr lang="zh-CN" altLang="en-US" sz="1400" dirty="0">
                        <a:latin typeface="Arial" panose="020B0604020202020204" pitchFamily="34" charset="0"/>
                        <a:cs typeface="Arial" panose="020B0604020202020204" pitchFamily="34" charset="0"/>
                      </a:endParaRPr>
                    </a:p>
                  </a:txBody>
                  <a:tcPr/>
                </a:tc>
                <a:tc>
                  <a:txBody>
                    <a:bodyPr/>
                    <a:lstStyle/>
                    <a:p>
                      <a:pPr algn="l"/>
                      <a:r>
                        <a:rPr lang="en-US" altLang="zh-CN" sz="1400" dirty="0">
                          <a:latin typeface="Arial" panose="020B0604020202020204" pitchFamily="34" charset="0"/>
                          <a:cs typeface="Arial" panose="020B0604020202020204" pitchFamily="34" charset="0"/>
                        </a:rPr>
                        <a:t>Method</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32524124"/>
                  </a:ext>
                </a:extLst>
              </a:tr>
              <a:tr h="357589">
                <a:tc>
                  <a:txBody>
                    <a:bodyPr/>
                    <a:lstStyle/>
                    <a:p>
                      <a:pPr algn="l"/>
                      <a:r>
                        <a:rPr lang="en-US" altLang="zh-CN" sz="1400" dirty="0">
                          <a:solidFill>
                            <a:schemeClr val="tx1"/>
                          </a:solidFill>
                          <a:latin typeface="Arial" panose="020B0604020202020204" pitchFamily="34" charset="0"/>
                          <a:cs typeface="Arial" panose="020B0604020202020204" pitchFamily="34" charset="0"/>
                        </a:rPr>
                        <a:t>Int4/Int8</a:t>
                      </a:r>
                      <a:endParaRPr lang="zh-CN" altLang="en-US" sz="140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altLang="zh-CN" sz="1400" dirty="0">
                          <a:solidFill>
                            <a:schemeClr val="tx1"/>
                          </a:solidFill>
                          <a:latin typeface="Arial" panose="020B0604020202020204" pitchFamily="34" charset="0"/>
                          <a:cs typeface="Arial" panose="020B0604020202020204" pitchFamily="34" charset="0"/>
                        </a:rPr>
                        <a:t>Yes</a:t>
                      </a:r>
                      <a:endParaRPr lang="zh-CN" altLang="en-US" sz="140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altLang="zh-CN" sz="1400" dirty="0">
                          <a:solidFill>
                            <a:schemeClr val="tx1"/>
                          </a:solidFill>
                          <a:latin typeface="Arial" panose="020B0604020202020204" pitchFamily="34" charset="0"/>
                          <a:cs typeface="Arial" panose="020B0604020202020204" pitchFamily="34" charset="0"/>
                        </a:rPr>
                        <a:t>No</a:t>
                      </a:r>
                      <a:endParaRPr lang="zh-CN" altLang="en-US" sz="1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28016854"/>
                  </a:ext>
                </a:extLst>
              </a:tr>
              <a:tr h="580534">
                <a:tc>
                  <a:txBody>
                    <a:bodyPr/>
                    <a:lstStyle/>
                    <a:p>
                      <a:pPr algn="l"/>
                      <a:r>
                        <a:rPr lang="en-US" altLang="zh-CN" sz="1400" dirty="0">
                          <a:solidFill>
                            <a:schemeClr val="tx1"/>
                          </a:solidFill>
                          <a:latin typeface="Arial" panose="020B0604020202020204" pitchFamily="34" charset="0"/>
                          <a:cs typeface="Arial" panose="020B0604020202020204" pitchFamily="34" charset="0"/>
                        </a:rPr>
                        <a:t>Q8BERT</a:t>
                      </a:r>
                      <a:endParaRPr lang="zh-CN" altLang="en-US" sz="140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altLang="zh-CN" sz="1400" dirty="0">
                          <a:solidFill>
                            <a:schemeClr val="tx1"/>
                          </a:solidFill>
                          <a:latin typeface="Arial" panose="020B0604020202020204" pitchFamily="34" charset="0"/>
                          <a:cs typeface="Arial" panose="020B0604020202020204" pitchFamily="34" charset="0"/>
                        </a:rPr>
                        <a:t>Yes</a:t>
                      </a:r>
                      <a:endParaRPr lang="zh-CN" altLang="en-US" sz="140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altLang="zh-CN" sz="1400" dirty="0">
                          <a:solidFill>
                            <a:schemeClr val="tx1"/>
                          </a:solidFill>
                          <a:latin typeface="Arial" panose="020B0604020202020204" pitchFamily="34" charset="0"/>
                          <a:cs typeface="Arial" panose="020B0604020202020204" pitchFamily="34" charset="0"/>
                        </a:rPr>
                        <a:t>Naive</a:t>
                      </a:r>
                      <a:endParaRPr lang="zh-CN" altLang="en-US" sz="1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5193855"/>
                  </a:ext>
                </a:extLst>
              </a:tr>
              <a:tr h="499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Arial" panose="020B0604020202020204" pitchFamily="34" charset="0"/>
                          <a:cs typeface="Arial" panose="020B0604020202020204" pitchFamily="34" charset="0"/>
                        </a:rPr>
                        <a:t>Outlier Suppression</a:t>
                      </a:r>
                      <a:endParaRPr lang="zh-CN" altLang="en-US" sz="140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altLang="zh-CN" sz="1400" dirty="0">
                          <a:solidFill>
                            <a:schemeClr val="tx1"/>
                          </a:solidFill>
                          <a:latin typeface="Arial" panose="020B0604020202020204" pitchFamily="34" charset="0"/>
                          <a:cs typeface="Arial" panose="020B0604020202020204" pitchFamily="34" charset="0"/>
                        </a:rPr>
                        <a:t>Yes</a:t>
                      </a:r>
                      <a:endParaRPr lang="zh-CN" altLang="en-US" sz="1400" dirty="0">
                        <a:solidFill>
                          <a:srgbClr val="FF0000"/>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Arial" panose="020B0604020202020204" pitchFamily="34" charset="0"/>
                          <a:cs typeface="Arial" panose="020B0604020202020204" pitchFamily="34" charset="0"/>
                        </a:rPr>
                        <a:t>Outlier Suppression</a:t>
                      </a:r>
                      <a:endParaRPr lang="zh-CN" altLang="en-US" sz="1400" dirty="0">
                        <a:solidFill>
                          <a:schemeClr val="tx1"/>
                        </a:solidFill>
                        <a:latin typeface="Arial" panose="020B0604020202020204" pitchFamily="34" charset="0"/>
                        <a:cs typeface="Arial" panose="020B0604020202020204" pitchFamily="34" charset="0"/>
                      </a:endParaRPr>
                    </a:p>
                    <a:p>
                      <a:pPr algn="l"/>
                      <a:endParaRPr lang="zh-CN" altLang="en-US" sz="1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9515916"/>
                  </a:ext>
                </a:extLst>
              </a:tr>
              <a:tr h="499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solidFill>
                            <a:schemeClr val="tx1"/>
                          </a:solidFill>
                          <a:latin typeface="Arial" panose="020B0604020202020204" pitchFamily="34" charset="0"/>
                          <a:cs typeface="Arial" panose="020B0604020202020204" pitchFamily="34" charset="0"/>
                        </a:rPr>
                        <a:t>OLAccel</a:t>
                      </a:r>
                      <a:endParaRPr lang="en-US" altLang="zh-CN" sz="140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altLang="zh-CN" sz="1400" dirty="0">
                          <a:solidFill>
                            <a:srgbClr val="FF0000"/>
                          </a:solidFill>
                          <a:latin typeface="Arial" panose="020B0604020202020204" pitchFamily="34" charset="0"/>
                          <a:cs typeface="Arial" panose="020B0604020202020204" pitchFamily="34" charset="0"/>
                        </a:rPr>
                        <a:t>No</a:t>
                      </a:r>
                      <a:endParaRPr lang="zh-CN" altLang="en-US" sz="1400" dirty="0">
                        <a:solidFill>
                          <a:srgbClr val="FF0000"/>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latin typeface="Arial" panose="020B0604020202020204" pitchFamily="34" charset="0"/>
                          <a:cs typeface="Arial" panose="020B0604020202020204" pitchFamily="34" charset="0"/>
                        </a:rPr>
                        <a:t>Outlier-aware</a:t>
                      </a:r>
                      <a:endParaRPr lang="zh-CN" altLang="en-US" sz="1400" dirty="0">
                        <a:solidFill>
                          <a:srgbClr val="FF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30932008"/>
                  </a:ext>
                </a:extLst>
              </a:tr>
              <a:tr h="499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Arial" panose="020B0604020202020204" pitchFamily="34" charset="0"/>
                          <a:cs typeface="Arial" panose="020B0604020202020204" pitchFamily="34" charset="0"/>
                        </a:rPr>
                        <a:t>GOBO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solidFill>
                            <a:srgbClr val="FF0000"/>
                          </a:solidFill>
                          <a:latin typeface="Arial" panose="020B0604020202020204" pitchFamily="34" charset="0"/>
                          <a:cs typeface="Arial" panose="020B0604020202020204" pitchFamily="34" charset="0"/>
                        </a:rPr>
                        <a:t>No</a:t>
                      </a:r>
                      <a:endParaRPr lang="zh-CN" altLang="en-US" sz="1400" dirty="0">
                        <a:solidFill>
                          <a:srgbClr val="FF0000"/>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latin typeface="Arial" panose="020B0604020202020204" pitchFamily="34" charset="0"/>
                          <a:cs typeface="Arial" panose="020B0604020202020204" pitchFamily="34" charset="0"/>
                        </a:rPr>
                        <a:t>Outlier-aware</a:t>
                      </a:r>
                      <a:endParaRPr lang="zh-CN" altLang="en-US" sz="1400" dirty="0">
                        <a:solidFill>
                          <a:srgbClr val="FF0000"/>
                        </a:solidFill>
                        <a:latin typeface="Arial" panose="020B0604020202020204" pitchFamily="34" charset="0"/>
                        <a:cs typeface="Arial" panose="020B0604020202020204" pitchFamily="34" charset="0"/>
                      </a:endParaRPr>
                    </a:p>
                    <a:p>
                      <a:pPr algn="l"/>
                      <a:endParaRPr lang="zh-CN" altLang="en-US" sz="1400" dirty="0">
                        <a:solidFill>
                          <a:srgbClr val="FF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0456988"/>
                  </a:ext>
                </a:extLst>
              </a:tr>
              <a:tr h="499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solidFill>
                            <a:schemeClr val="tx1"/>
                          </a:solidFill>
                          <a:latin typeface="Arial" panose="020B0604020202020204" pitchFamily="34" charset="0"/>
                          <a:cs typeface="Arial" panose="020B0604020202020204" pitchFamily="34" charset="0"/>
                        </a:rPr>
                        <a:t>AdaptiveFloat</a:t>
                      </a:r>
                      <a:endParaRPr lang="en-US" altLang="zh-CN" sz="14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solidFill>
                            <a:schemeClr val="tx1"/>
                          </a:solidFill>
                          <a:latin typeface="Arial" panose="020B0604020202020204" pitchFamily="34" charset="0"/>
                          <a:cs typeface="Arial" panose="020B0604020202020204" pitchFamily="34" charset="0"/>
                        </a:rPr>
                        <a:t>Yes</a:t>
                      </a:r>
                      <a:endParaRPr lang="zh-CN" altLang="en-US" sz="14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solidFill>
                            <a:schemeClr val="tx1"/>
                          </a:solidFill>
                          <a:latin typeface="Arial" panose="020B0604020202020204" pitchFamily="34" charset="0"/>
                          <a:cs typeface="Arial" panose="020B0604020202020204" pitchFamily="34" charset="0"/>
                        </a:rPr>
                        <a:t>Adaptive</a:t>
                      </a:r>
                      <a:r>
                        <a:rPr lang="zh-CN" altLang="en-US" sz="1400" dirty="0">
                          <a:solidFill>
                            <a:schemeClr val="tx1"/>
                          </a:solidFill>
                          <a:latin typeface="Arial" panose="020B0604020202020204" pitchFamily="34" charset="0"/>
                          <a:cs typeface="Arial" panose="020B0604020202020204" pitchFamily="34" charset="0"/>
                        </a:rPr>
                        <a:t> </a:t>
                      </a:r>
                      <a:r>
                        <a:rPr lang="en-US" altLang="zh-CN" sz="1400" dirty="0">
                          <a:solidFill>
                            <a:schemeClr val="tx1"/>
                          </a:solidFill>
                          <a:latin typeface="Arial" panose="020B0604020202020204" pitchFamily="34" charset="0"/>
                          <a:cs typeface="Arial" panose="020B0604020202020204" pitchFamily="34" charset="0"/>
                        </a:rPr>
                        <a:t>Factor</a:t>
                      </a:r>
                      <a:endParaRPr lang="zh-CN" altLang="en-US" sz="1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1934390"/>
                  </a:ext>
                </a:extLst>
              </a:tr>
              <a:tr h="499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rPr>
                        <a:t>ANT</a:t>
                      </a:r>
                      <a:endParaRPr lang="en-US" altLang="zh-CN" sz="1400"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Arial" panose="020B0604020202020204" pitchFamily="34" charset="0"/>
                          <a:cs typeface="Arial" panose="020B0604020202020204" pitchFamily="34" charset="0"/>
                        </a:rPr>
                        <a:t>Yes</a:t>
                      </a:r>
                      <a:endParaRPr lang="zh-CN" altLang="en-US" sz="14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solidFill>
                            <a:schemeClr val="tx1"/>
                          </a:solidFill>
                          <a:latin typeface="Arial" panose="020B0604020202020204" pitchFamily="34" charset="0"/>
                          <a:cs typeface="Arial" panose="020B0604020202020204" pitchFamily="34" charset="0"/>
                        </a:rPr>
                        <a:t>Naive</a:t>
                      </a:r>
                      <a:endParaRPr lang="zh-CN" altLang="en-US" sz="1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4934320"/>
                  </a:ext>
                </a:extLst>
              </a:tr>
              <a:tr h="499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solidFill>
                            <a:schemeClr val="tx1"/>
                          </a:solidFill>
                          <a:latin typeface="Calibri" panose="020F0502020204030204" pitchFamily="34" charset="0"/>
                          <a:cs typeface="Calibri" panose="020F0502020204030204" pitchFamily="34" charset="0"/>
                        </a:rPr>
                        <a:t>OliVe</a:t>
                      </a:r>
                      <a:r>
                        <a:rPr lang="zh-CN" altLang="en-US" sz="1400" dirty="0">
                          <a:solidFill>
                            <a:schemeClr val="tx1"/>
                          </a:solidFill>
                          <a:latin typeface="Calibri" panose="020F0502020204030204" pitchFamily="34" charset="0"/>
                          <a:cs typeface="Calibri" panose="020F0502020204030204" pitchFamily="34" charset="0"/>
                        </a:rPr>
                        <a:t> </a:t>
                      </a:r>
                      <a:r>
                        <a:rPr lang="en-US" altLang="zh-CN" sz="1400" dirty="0">
                          <a:solidFill>
                            <a:schemeClr val="tx1"/>
                          </a:solidFill>
                          <a:latin typeface="Calibri" panose="020F0502020204030204" pitchFamily="34" charset="0"/>
                          <a:cs typeface="Calibri" panose="020F0502020204030204" pitchFamily="34" charset="0"/>
                        </a:rPr>
                        <a:t>(Ours)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0B050"/>
                          </a:solidFill>
                          <a:latin typeface="Arial" panose="020B0604020202020204" pitchFamily="34" charset="0"/>
                          <a:cs typeface="Arial" panose="020B0604020202020204" pitchFamily="34" charset="0"/>
                        </a:rPr>
                        <a:t>Yes</a:t>
                      </a:r>
                      <a:endParaRPr lang="zh-CN" altLang="en-US" sz="1400" dirty="0">
                        <a:solidFill>
                          <a:srgbClr val="00B050"/>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solidFill>
                            <a:srgbClr val="FF0000"/>
                          </a:solidFill>
                          <a:latin typeface="Arial" panose="020B0604020202020204" pitchFamily="34" charset="0"/>
                          <a:cs typeface="Arial" panose="020B0604020202020204" pitchFamily="34" charset="0"/>
                        </a:rPr>
                        <a:t>Outlier-aware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CN" altLang="en-US" sz="1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1962982"/>
                  </a:ext>
                </a:extLst>
              </a:tr>
            </a:tbl>
          </a:graphicData>
        </a:graphic>
      </p:graphicFrame>
      <p:graphicFrame>
        <p:nvGraphicFramePr>
          <p:cNvPr id="4" name="表格 3">
            <a:extLst>
              <a:ext uri="{FF2B5EF4-FFF2-40B4-BE49-F238E27FC236}">
                <a16:creationId xmlns:a16="http://schemas.microsoft.com/office/drawing/2014/main" id="{A9CAA70B-97FF-80DA-0910-53874AE19F59}"/>
              </a:ext>
            </a:extLst>
          </p:cNvPr>
          <p:cNvGraphicFramePr>
            <a:graphicFrameLocks noGrp="1"/>
          </p:cNvGraphicFramePr>
          <p:nvPr/>
        </p:nvGraphicFramePr>
        <p:xfrm>
          <a:off x="6190775" y="1576145"/>
          <a:ext cx="5641833" cy="3909208"/>
        </p:xfrm>
        <a:graphic>
          <a:graphicData uri="http://schemas.openxmlformats.org/drawingml/2006/table">
            <a:tbl>
              <a:tblPr firstRow="1" bandRow="1">
                <a:tableStyleId>{D27102A9-8310-4765-A935-A1911B00CA55}</a:tableStyleId>
              </a:tblPr>
              <a:tblGrid>
                <a:gridCol w="2246665">
                  <a:extLst>
                    <a:ext uri="{9D8B030D-6E8A-4147-A177-3AD203B41FA5}">
                      <a16:colId xmlns:a16="http://schemas.microsoft.com/office/drawing/2014/main" val="928372074"/>
                    </a:ext>
                  </a:extLst>
                </a:gridCol>
                <a:gridCol w="3395168">
                  <a:extLst>
                    <a:ext uri="{9D8B030D-6E8A-4147-A177-3AD203B41FA5}">
                      <a16:colId xmlns:a16="http://schemas.microsoft.com/office/drawing/2014/main" val="443643283"/>
                    </a:ext>
                  </a:extLst>
                </a:gridCol>
              </a:tblGrid>
              <a:tr h="440499">
                <a:tc>
                  <a:txBody>
                    <a:bodyPr/>
                    <a:lstStyle/>
                    <a:p>
                      <a:pPr algn="l"/>
                      <a:r>
                        <a:rPr lang="en-US" altLang="zh-CN" sz="1400" dirty="0">
                          <a:latin typeface="+mj-lt"/>
                          <a:cs typeface="Calibri" panose="020F0502020204030204" pitchFamily="34" charset="0"/>
                        </a:rPr>
                        <a:t>Tools</a:t>
                      </a:r>
                      <a:endParaRPr lang="zh-CN" altLang="en-US" sz="1400" dirty="0">
                        <a:latin typeface="+mj-lt"/>
                        <a:cs typeface="Calibri" panose="020F0502020204030204" pitchFamily="34" charset="0"/>
                      </a:endParaRPr>
                    </a:p>
                  </a:txBody>
                  <a:tcPr/>
                </a:tc>
                <a:tc>
                  <a:txBody>
                    <a:bodyPr/>
                    <a:lstStyle/>
                    <a:p>
                      <a:pPr algn="l"/>
                      <a:endParaRPr lang="zh-CN" altLang="en-US" sz="1400" dirty="0">
                        <a:latin typeface="+mj-lt"/>
                        <a:cs typeface="Calibri" panose="020F0502020204030204" pitchFamily="34" charset="0"/>
                      </a:endParaRPr>
                    </a:p>
                  </a:txBody>
                  <a:tcPr/>
                </a:tc>
                <a:extLst>
                  <a:ext uri="{0D108BD9-81ED-4DB2-BD59-A6C34878D82A}">
                    <a16:rowId xmlns:a16="http://schemas.microsoft.com/office/drawing/2014/main" val="1632524124"/>
                  </a:ext>
                </a:extLst>
              </a:tr>
              <a:tr h="799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Synopsys Design Compiler</a:t>
                      </a:r>
                      <a:endParaRPr lang="en-US" altLang="zh-CN" sz="1600" dirty="0">
                        <a:solidFill>
                          <a:schemeClr val="tx1"/>
                        </a:solidFill>
                        <a:latin typeface="+mj-lt"/>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mn-lt"/>
                          <a:ea typeface="+mn-ea"/>
                          <a:cs typeface="Calibri" panose="020F0502020204030204" pitchFamily="34" charset="0"/>
                        </a:rPr>
                        <a:t>Logic synthesis</a:t>
                      </a:r>
                      <a:endParaRPr lang="zh-CN" altLang="en-US" sz="1600" kern="1200" dirty="0">
                        <a:solidFill>
                          <a:schemeClr val="tx1"/>
                        </a:solidFill>
                        <a:latin typeface="+mn-lt"/>
                        <a:ea typeface="+mn-ea"/>
                        <a:cs typeface="Calibri" panose="020F0502020204030204" pitchFamily="34" charset="0"/>
                      </a:endParaRPr>
                    </a:p>
                  </a:txBody>
                  <a:tcPr/>
                </a:tc>
                <a:extLst>
                  <a:ext uri="{0D108BD9-81ED-4DB2-BD59-A6C34878D82A}">
                    <a16:rowId xmlns:a16="http://schemas.microsoft.com/office/drawing/2014/main" val="806713988"/>
                  </a:ext>
                </a:extLst>
              </a:tr>
              <a:tr h="6154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CACTI</a:t>
                      </a:r>
                      <a:endParaRPr lang="en-US" altLang="zh-CN" sz="1600" dirty="0">
                        <a:solidFill>
                          <a:schemeClr val="tx1"/>
                        </a:solidFill>
                        <a:latin typeface="+mj-lt"/>
                        <a:cs typeface="Calibri" panose="020F0502020204030204" pitchFamily="34" charset="0"/>
                      </a:endParaRPr>
                    </a:p>
                  </a:txBody>
                  <a:tcPr/>
                </a:tc>
                <a:tc>
                  <a:txBody>
                    <a:bodyPr/>
                    <a:lstStyle/>
                    <a:p>
                      <a:pPr algn="l"/>
                      <a:r>
                        <a:rPr lang="en-US" altLang="zh-CN" sz="1600" dirty="0">
                          <a:latin typeface="+mj-lt"/>
                          <a:cs typeface="Calibri" panose="020F0502020204030204" pitchFamily="34" charset="0"/>
                        </a:rPr>
                        <a:t>Memory</a:t>
                      </a:r>
                      <a:r>
                        <a:rPr lang="zh-CN" altLang="en-US" sz="1600" dirty="0">
                          <a:latin typeface="+mj-lt"/>
                          <a:cs typeface="Calibri" panose="020F0502020204030204" pitchFamily="34" charset="0"/>
                        </a:rPr>
                        <a:t> </a:t>
                      </a:r>
                      <a:r>
                        <a:rPr lang="en-US" altLang="zh-CN" sz="1600" dirty="0">
                          <a:latin typeface="+mj-lt"/>
                          <a:cs typeface="Calibri" panose="020F0502020204030204" pitchFamily="34" charset="0"/>
                        </a:rPr>
                        <a:t>simulation</a:t>
                      </a:r>
                      <a:endParaRPr lang="zh-CN" altLang="en-US" sz="1600" dirty="0">
                        <a:solidFill>
                          <a:schemeClr val="tx1"/>
                        </a:solidFill>
                        <a:latin typeface="+mj-lt"/>
                        <a:cs typeface="Calibri" panose="020F0502020204030204" pitchFamily="34" charset="0"/>
                      </a:endParaRPr>
                    </a:p>
                  </a:txBody>
                  <a:tcPr/>
                </a:tc>
                <a:extLst>
                  <a:ext uri="{0D108BD9-81ED-4DB2-BD59-A6C34878D82A}">
                    <a16:rowId xmlns:a16="http://schemas.microsoft.com/office/drawing/2014/main" val="3279515916"/>
                  </a:ext>
                </a:extLst>
              </a:tr>
              <a:tr h="6154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a:t>DeepScaleTool</a:t>
                      </a:r>
                      <a:endParaRPr lang="en-US" altLang="zh-CN" sz="1600" dirty="0">
                        <a:solidFill>
                          <a:schemeClr val="tx1"/>
                        </a:solidFill>
                        <a:latin typeface="+mj-lt"/>
                        <a:cs typeface="Calibri" panose="020F0502020204030204" pitchFamily="34" charset="0"/>
                      </a:endParaRPr>
                    </a:p>
                  </a:txBody>
                  <a:tcPr/>
                </a:tc>
                <a:tc>
                  <a:txBody>
                    <a:bodyPr/>
                    <a:lstStyle/>
                    <a:p>
                      <a:pPr algn="l"/>
                      <a:r>
                        <a:rPr lang="en-US" altLang="zh-CN" sz="1600" kern="1200" dirty="0">
                          <a:solidFill>
                            <a:schemeClr val="tx1"/>
                          </a:solidFill>
                          <a:latin typeface="+mn-lt"/>
                          <a:ea typeface="+mn-ea"/>
                          <a:cs typeface="Calibri" panose="020F0502020204030204" pitchFamily="34" charset="0"/>
                        </a:rPr>
                        <a:t>Technology Scaling</a:t>
                      </a:r>
                    </a:p>
                  </a:txBody>
                  <a:tcPr/>
                </a:tc>
                <a:extLst>
                  <a:ext uri="{0D108BD9-81ED-4DB2-BD59-A6C34878D82A}">
                    <a16:rowId xmlns:a16="http://schemas.microsoft.com/office/drawing/2014/main" val="1490460916"/>
                  </a:ext>
                </a:extLst>
              </a:tr>
              <a:tr h="6154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a:t>DnnWeaver</a:t>
                      </a:r>
                      <a:endParaRPr lang="en-US" altLang="zh-CN" sz="1600" dirty="0">
                        <a:solidFill>
                          <a:schemeClr val="tx1"/>
                        </a:solidFill>
                        <a:latin typeface="+mj-lt"/>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600" kern="1200" dirty="0">
                          <a:solidFill>
                            <a:schemeClr val="tx1"/>
                          </a:solidFill>
                          <a:latin typeface="+mn-lt"/>
                          <a:ea typeface="+mn-ea"/>
                          <a:cs typeface="Calibri" panose="020F0502020204030204" pitchFamily="34" charset="0"/>
                        </a:rPr>
                        <a:t>DNN</a:t>
                      </a:r>
                      <a:r>
                        <a:rPr lang="zh-CN" altLang="en-US" sz="1600" kern="1200" dirty="0">
                          <a:solidFill>
                            <a:schemeClr val="tx1"/>
                          </a:solidFill>
                          <a:latin typeface="+mn-lt"/>
                          <a:ea typeface="+mn-ea"/>
                          <a:cs typeface="Calibri" panose="020F0502020204030204" pitchFamily="34" charset="0"/>
                        </a:rPr>
                        <a:t> </a:t>
                      </a:r>
                      <a:r>
                        <a:rPr lang="en-US" altLang="zh-CN" sz="1600" kern="1200" dirty="0">
                          <a:solidFill>
                            <a:schemeClr val="tx1"/>
                          </a:solidFill>
                          <a:latin typeface="+mn-lt"/>
                          <a:ea typeface="+mn-ea"/>
                          <a:cs typeface="Calibri" panose="020F0502020204030204" pitchFamily="34" charset="0"/>
                        </a:rPr>
                        <a:t>accelerator</a:t>
                      </a:r>
                      <a:r>
                        <a:rPr lang="zh-CN" altLang="en-US" sz="1600" kern="1200" dirty="0">
                          <a:solidFill>
                            <a:schemeClr val="tx1"/>
                          </a:solidFill>
                          <a:latin typeface="+mn-lt"/>
                          <a:ea typeface="+mn-ea"/>
                          <a:cs typeface="Calibri" panose="020F0502020204030204" pitchFamily="34" charset="0"/>
                        </a:rPr>
                        <a:t> </a:t>
                      </a:r>
                      <a:r>
                        <a:rPr lang="en-US" altLang="zh-CN" sz="1600" kern="1200" dirty="0">
                          <a:solidFill>
                            <a:schemeClr val="tx1"/>
                          </a:solidFill>
                          <a:latin typeface="+mn-lt"/>
                          <a:ea typeface="+mn-ea"/>
                          <a:cs typeface="Calibri" panose="020F0502020204030204" pitchFamily="34" charset="0"/>
                        </a:rPr>
                        <a:t>simulator</a:t>
                      </a:r>
                      <a:endParaRPr lang="zh-CN" altLang="en-US" sz="1600" kern="1200" dirty="0">
                        <a:solidFill>
                          <a:schemeClr val="tx1"/>
                        </a:solidFill>
                        <a:latin typeface="+mn-lt"/>
                        <a:ea typeface="+mn-ea"/>
                        <a:cs typeface="Calibri" panose="020F0502020204030204" pitchFamily="34" charset="0"/>
                      </a:endParaRPr>
                    </a:p>
                  </a:txBody>
                  <a:tcPr/>
                </a:tc>
                <a:extLst>
                  <a:ext uri="{0D108BD9-81ED-4DB2-BD59-A6C34878D82A}">
                    <a16:rowId xmlns:a16="http://schemas.microsoft.com/office/drawing/2014/main" val="1524283570"/>
                  </a:ext>
                </a:extLst>
              </a:tr>
              <a:tr h="626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a:solidFill>
                            <a:schemeClr val="tx1"/>
                          </a:solidFill>
                          <a:latin typeface="+mj-lt"/>
                          <a:cs typeface="Calibri" panose="020F0502020204030204" pitchFamily="34" charset="0"/>
                        </a:rPr>
                        <a:t>AccelSim</a:t>
                      </a:r>
                      <a:r>
                        <a:rPr lang="zh-CN" altLang="en-US" sz="1600" dirty="0">
                          <a:solidFill>
                            <a:schemeClr val="tx1"/>
                          </a:solidFill>
                          <a:latin typeface="+mj-lt"/>
                          <a:cs typeface="Calibri" panose="020F0502020204030204" pitchFamily="34" charset="0"/>
                        </a:rPr>
                        <a:t> </a:t>
                      </a:r>
                      <a:r>
                        <a:rPr lang="en-US" altLang="zh-CN" sz="1600" dirty="0">
                          <a:solidFill>
                            <a:schemeClr val="tx1"/>
                          </a:solidFill>
                          <a:latin typeface="+mj-lt"/>
                          <a:cs typeface="Calibri" panose="020F0502020204030204" pitchFamily="34" charset="0"/>
                        </a:rPr>
                        <a:t>(GPGPU-sim</a:t>
                      </a:r>
                      <a:r>
                        <a:rPr lang="zh-CN" altLang="en-US" sz="1600" dirty="0">
                          <a:solidFill>
                            <a:schemeClr val="tx1"/>
                          </a:solidFill>
                          <a:latin typeface="+mj-lt"/>
                          <a:cs typeface="Calibri" panose="020F0502020204030204" pitchFamily="34" charset="0"/>
                        </a:rPr>
                        <a:t> </a:t>
                      </a:r>
                      <a:r>
                        <a:rPr lang="en-US" altLang="zh-CN" sz="1600" dirty="0">
                          <a:solidFill>
                            <a:schemeClr val="tx1"/>
                          </a:solidFill>
                          <a:latin typeface="+mj-lt"/>
                          <a:cs typeface="Calibri" panose="020F0502020204030204" pitchFamily="34" charset="0"/>
                        </a:rPr>
                        <a:t>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a:solidFill>
                            <a:schemeClr val="tx1"/>
                          </a:solidFill>
                          <a:latin typeface="+mj-lt"/>
                          <a:cs typeface="Calibri" panose="020F0502020204030204" pitchFamily="34" charset="0"/>
                        </a:rPr>
                        <a:t>AccelWattch</a:t>
                      </a:r>
                      <a:endParaRPr lang="en-US" altLang="zh-CN" sz="1600" dirty="0">
                        <a:solidFill>
                          <a:schemeClr val="tx1"/>
                        </a:solidFill>
                        <a:latin typeface="+mj-lt"/>
                        <a:cs typeface="Calibri" panose="020F0502020204030204" pitchFamily="34" charset="0"/>
                      </a:endParaRPr>
                    </a:p>
                  </a:txBody>
                  <a:tcPr/>
                </a:tc>
                <a:tc>
                  <a:txBody>
                    <a:bodyPr/>
                    <a:lstStyle/>
                    <a:p>
                      <a:pPr algn="l"/>
                      <a:r>
                        <a:rPr lang="en-US" altLang="zh-CN" sz="1600" kern="1200" dirty="0">
                          <a:solidFill>
                            <a:schemeClr val="tx1"/>
                          </a:solidFill>
                          <a:latin typeface="+mn-lt"/>
                          <a:ea typeface="+mn-ea"/>
                          <a:cs typeface="Calibri" panose="020F0502020204030204" pitchFamily="34" charset="0"/>
                        </a:rPr>
                        <a:t>GPU</a:t>
                      </a:r>
                      <a:r>
                        <a:rPr lang="zh-CN" altLang="en-US" sz="1600" kern="1200" dirty="0">
                          <a:solidFill>
                            <a:schemeClr val="tx1"/>
                          </a:solidFill>
                          <a:latin typeface="+mn-lt"/>
                          <a:ea typeface="+mn-ea"/>
                          <a:cs typeface="Calibri" panose="020F0502020204030204" pitchFamily="34" charset="0"/>
                        </a:rPr>
                        <a:t> </a:t>
                      </a:r>
                      <a:r>
                        <a:rPr lang="en-US" altLang="zh-CN" sz="1600" kern="1200" dirty="0">
                          <a:solidFill>
                            <a:schemeClr val="tx1"/>
                          </a:solidFill>
                          <a:latin typeface="+mn-lt"/>
                          <a:ea typeface="+mn-ea"/>
                          <a:cs typeface="Calibri" panose="020F0502020204030204" pitchFamily="34" charset="0"/>
                        </a:rPr>
                        <a:t>simulation</a:t>
                      </a:r>
                    </a:p>
                    <a:p>
                      <a:pPr algn="l"/>
                      <a:r>
                        <a:rPr lang="en-US" altLang="zh-CN" sz="1600" kern="1200" dirty="0">
                          <a:solidFill>
                            <a:schemeClr val="tx1"/>
                          </a:solidFill>
                          <a:latin typeface="+mn-lt"/>
                          <a:ea typeface="+mn-ea"/>
                          <a:cs typeface="Calibri" panose="020F0502020204030204" pitchFamily="34" charset="0"/>
                        </a:rPr>
                        <a:t>2080</a:t>
                      </a:r>
                      <a:r>
                        <a:rPr lang="zh-CN" altLang="en-US" sz="1600" kern="1200" dirty="0">
                          <a:solidFill>
                            <a:schemeClr val="tx1"/>
                          </a:solidFill>
                          <a:latin typeface="+mn-lt"/>
                          <a:ea typeface="+mn-ea"/>
                          <a:cs typeface="Calibri" panose="020F0502020204030204" pitchFamily="34" charset="0"/>
                        </a:rPr>
                        <a:t> </a:t>
                      </a:r>
                      <a:r>
                        <a:rPr lang="en-US" altLang="zh-CN" sz="1600" kern="1200" dirty="0" err="1">
                          <a:solidFill>
                            <a:schemeClr val="tx1"/>
                          </a:solidFill>
                          <a:latin typeface="+mn-lt"/>
                          <a:ea typeface="+mn-ea"/>
                          <a:cs typeface="Calibri" panose="020F0502020204030204" pitchFamily="34" charset="0"/>
                        </a:rPr>
                        <a:t>Ti</a:t>
                      </a:r>
                      <a:r>
                        <a:rPr lang="zh-CN" altLang="en-US" sz="1600" kern="1200" dirty="0">
                          <a:solidFill>
                            <a:schemeClr val="tx1"/>
                          </a:solidFill>
                          <a:latin typeface="+mn-lt"/>
                          <a:ea typeface="+mn-ea"/>
                          <a:cs typeface="Calibri" panose="020F0502020204030204" pitchFamily="34" charset="0"/>
                        </a:rPr>
                        <a:t> </a:t>
                      </a:r>
                      <a:r>
                        <a:rPr lang="en-US" altLang="zh-CN" sz="1600" kern="1200" dirty="0">
                          <a:solidFill>
                            <a:schemeClr val="tx1"/>
                          </a:solidFill>
                          <a:latin typeface="+mn-lt"/>
                          <a:ea typeface="+mn-ea"/>
                          <a:cs typeface="Calibri" panose="020F0502020204030204" pitchFamily="34" charset="0"/>
                        </a:rPr>
                        <a:t>with</a:t>
                      </a:r>
                      <a:r>
                        <a:rPr lang="zh-CN" altLang="en-US" sz="1600" kern="1200" dirty="0">
                          <a:solidFill>
                            <a:schemeClr val="tx1"/>
                          </a:solidFill>
                          <a:latin typeface="+mn-lt"/>
                          <a:ea typeface="+mn-ea"/>
                          <a:cs typeface="Calibri" panose="020F0502020204030204" pitchFamily="34" charset="0"/>
                        </a:rPr>
                        <a:t> </a:t>
                      </a:r>
                      <a:r>
                        <a:rPr lang="en-US" altLang="zh-CN" sz="1600" kern="1200" dirty="0">
                          <a:solidFill>
                            <a:schemeClr val="tx1"/>
                          </a:solidFill>
                          <a:latin typeface="+mn-lt"/>
                          <a:ea typeface="+mn-ea"/>
                          <a:cs typeface="Calibri" panose="020F0502020204030204" pitchFamily="34" charset="0"/>
                        </a:rPr>
                        <a:t>Turing</a:t>
                      </a:r>
                      <a:r>
                        <a:rPr lang="zh-CN" altLang="en-US" sz="1600" kern="1200" dirty="0">
                          <a:solidFill>
                            <a:schemeClr val="tx1"/>
                          </a:solidFill>
                          <a:latin typeface="+mn-lt"/>
                          <a:ea typeface="+mn-ea"/>
                          <a:cs typeface="Calibri" panose="020F0502020204030204" pitchFamily="34" charset="0"/>
                        </a:rPr>
                        <a:t> </a:t>
                      </a:r>
                      <a:r>
                        <a:rPr lang="en-US" altLang="zh-CN" sz="1600" kern="1200" dirty="0">
                          <a:solidFill>
                            <a:schemeClr val="tx1"/>
                          </a:solidFill>
                          <a:latin typeface="+mn-lt"/>
                          <a:ea typeface="+mn-ea"/>
                          <a:cs typeface="Calibri" panose="020F0502020204030204" pitchFamily="34" charset="0"/>
                        </a:rPr>
                        <a:t>Architecture</a:t>
                      </a:r>
                    </a:p>
                  </a:txBody>
                  <a:tcPr/>
                </a:tc>
                <a:extLst>
                  <a:ext uri="{0D108BD9-81ED-4DB2-BD59-A6C34878D82A}">
                    <a16:rowId xmlns:a16="http://schemas.microsoft.com/office/drawing/2014/main" val="1166934264"/>
                  </a:ext>
                </a:extLst>
              </a:tr>
            </a:tbl>
          </a:graphicData>
        </a:graphic>
      </p:graphicFrame>
      <p:sp>
        <p:nvSpPr>
          <p:cNvPr id="7" name="矩形 6">
            <a:extLst>
              <a:ext uri="{FF2B5EF4-FFF2-40B4-BE49-F238E27FC236}">
                <a16:creationId xmlns:a16="http://schemas.microsoft.com/office/drawing/2014/main" id="{F0267368-79CA-F1F2-ED4B-A1904450BD0D}"/>
              </a:ext>
            </a:extLst>
          </p:cNvPr>
          <p:cNvSpPr/>
          <p:nvPr/>
        </p:nvSpPr>
        <p:spPr>
          <a:xfrm>
            <a:off x="7281403" y="5722632"/>
            <a:ext cx="3708636" cy="369332"/>
          </a:xfrm>
          <a:prstGeom prst="rect">
            <a:avLst/>
          </a:prstGeom>
        </p:spPr>
        <p:txBody>
          <a:bodyPr wrap="square">
            <a:spAutoFit/>
          </a:bodyPr>
          <a:lstStyle/>
          <a:p>
            <a:r>
              <a:rPr kumimoji="1" lang="en-US" altLang="zh-CN" sz="1800" dirty="0">
                <a:latin typeface="PingFang SC" panose="020B0400000000000000" pitchFamily="34" charset="-122"/>
                <a:ea typeface="PingFang SC" panose="020B0400000000000000" pitchFamily="34" charset="-122"/>
                <a:cs typeface="Arial" panose="020B0604020202020204" pitchFamily="34" charset="0"/>
              </a:rPr>
              <a:t>Verilog</a:t>
            </a:r>
            <a:r>
              <a:rPr kumimoji="1" lang="zh-CN" altLang="en-US" sz="1800" dirty="0">
                <a:latin typeface="PingFang SC" panose="020B0400000000000000" pitchFamily="34" charset="-122"/>
                <a:ea typeface="PingFang SC" panose="020B0400000000000000" pitchFamily="34" charset="-122"/>
                <a:cs typeface="Arial" panose="020B0604020202020204" pitchFamily="34" charset="0"/>
              </a:rPr>
              <a:t> </a:t>
            </a:r>
            <a:r>
              <a:rPr kumimoji="1" lang="en-US" altLang="zh-CN" sz="1800" dirty="0">
                <a:latin typeface="PingFang SC" panose="020B0400000000000000" pitchFamily="34" charset="-122"/>
                <a:ea typeface="PingFang SC" panose="020B0400000000000000" pitchFamily="34" charset="-122"/>
                <a:cs typeface="Arial" panose="020B0604020202020204" pitchFamily="34" charset="0"/>
              </a:rPr>
              <a:t>RTL</a:t>
            </a:r>
            <a:r>
              <a:rPr kumimoji="1" lang="en-US" altLang="zh-CN" dirty="0">
                <a:latin typeface="PingFang SC" panose="020B0400000000000000" pitchFamily="34" charset="-122"/>
                <a:ea typeface="PingFang SC" panose="020B0400000000000000" pitchFamily="34" charset="-122"/>
                <a:cs typeface="Arial" panose="020B0604020202020204" pitchFamily="34" charset="0"/>
              </a:rPr>
              <a:t>,</a:t>
            </a:r>
            <a:r>
              <a:rPr kumimoji="1" lang="zh-CN" altLang="en-US" dirty="0">
                <a:latin typeface="PingFang SC" panose="020B0400000000000000" pitchFamily="34" charset="-122"/>
                <a:ea typeface="PingFang SC" panose="020B0400000000000000" pitchFamily="34" charset="-122"/>
                <a:cs typeface="Arial" panose="020B0604020202020204" pitchFamily="34" charset="0"/>
              </a:rPr>
              <a:t> </a:t>
            </a:r>
            <a:r>
              <a:rPr kumimoji="1" lang="en-US" altLang="zh-CN" dirty="0">
                <a:solidFill>
                  <a:schemeClr val="accent1"/>
                </a:solidFill>
                <a:latin typeface="PingFang SC" panose="020B0400000000000000" pitchFamily="34" charset="-122"/>
                <a:ea typeface="PingFang SC" panose="020B0400000000000000" pitchFamily="34" charset="-122"/>
                <a:cs typeface="Arial" panose="020B0604020202020204" pitchFamily="34" charset="0"/>
              </a:rPr>
              <a:t>22nm</a:t>
            </a:r>
            <a:r>
              <a:rPr kumimoji="1" lang="zh-CN" altLang="en-US" dirty="0">
                <a:latin typeface="PingFang SC" panose="020B0400000000000000" pitchFamily="34" charset="-122"/>
                <a:ea typeface="PingFang SC" panose="020B0400000000000000" pitchFamily="34" charset="-122"/>
                <a:cs typeface="Arial" panose="020B0604020202020204" pitchFamily="34" charset="0"/>
              </a:rPr>
              <a:t> </a:t>
            </a:r>
            <a:r>
              <a:rPr lang="en-US" altLang="zh-CN" b="0" i="0" dirty="0">
                <a:effectLst/>
                <a:latin typeface="PingFang SC" panose="020B0400000000000000" pitchFamily="34" charset="-122"/>
                <a:ea typeface="PingFang SC" panose="020B0400000000000000" pitchFamily="34" charset="-122"/>
              </a:rPr>
              <a:t>technology</a:t>
            </a:r>
            <a:endParaRPr kumimoji="1" lang="en-US" altLang="zh-CN" sz="1800" dirty="0">
              <a:latin typeface="PingFang SC" panose="020B0400000000000000" pitchFamily="34" charset="-122"/>
              <a:ea typeface="PingFang SC" panose="020B0400000000000000" pitchFamily="34" charset="-122"/>
              <a:cs typeface="Arial" panose="020B0604020202020204" pitchFamily="34" charset="0"/>
            </a:endParaRPr>
          </a:p>
        </p:txBody>
      </p:sp>
      <p:sp>
        <p:nvSpPr>
          <p:cNvPr id="8" name="文本占位符 4">
            <a:extLst>
              <a:ext uri="{FF2B5EF4-FFF2-40B4-BE49-F238E27FC236}">
                <a16:creationId xmlns:a16="http://schemas.microsoft.com/office/drawing/2014/main" id="{CB347B7C-B6B5-CC5C-7DBC-0606EC6980FD}"/>
              </a:ext>
            </a:extLst>
          </p:cNvPr>
          <p:cNvSpPr txBox="1">
            <a:spLocks/>
          </p:cNvSpPr>
          <p:nvPr/>
        </p:nvSpPr>
        <p:spPr>
          <a:xfrm>
            <a:off x="368416" y="925092"/>
            <a:ext cx="3641396" cy="414463"/>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tx1"/>
                </a:solidFill>
                <a:latin typeface="PingFang SC" panose="020B0400000000000000" pitchFamily="34" charset="-122"/>
                <a:ea typeface="PingFang SC" panose="020B0400000000000000" pitchFamily="34" charset="-122"/>
              </a:rPr>
              <a:t> 量化方法</a:t>
            </a:r>
            <a:endParaRPr lang="en-US" altLang="zh-CN" sz="2400" dirty="0">
              <a:solidFill>
                <a:schemeClr val="tx1"/>
              </a:solidFill>
              <a:latin typeface="PingFang SC" panose="020B0400000000000000" pitchFamily="34" charset="-122"/>
              <a:ea typeface="PingFang SC" panose="020B0400000000000000" pitchFamily="34" charset="-122"/>
            </a:endParaRPr>
          </a:p>
        </p:txBody>
      </p:sp>
      <p:sp>
        <p:nvSpPr>
          <p:cNvPr id="9" name="文本占位符 4">
            <a:extLst>
              <a:ext uri="{FF2B5EF4-FFF2-40B4-BE49-F238E27FC236}">
                <a16:creationId xmlns:a16="http://schemas.microsoft.com/office/drawing/2014/main" id="{8BDF0738-B0CE-30C8-5046-A4F93DE5E57B}"/>
              </a:ext>
            </a:extLst>
          </p:cNvPr>
          <p:cNvSpPr txBox="1">
            <a:spLocks/>
          </p:cNvSpPr>
          <p:nvPr/>
        </p:nvSpPr>
        <p:spPr>
          <a:xfrm>
            <a:off x="5783118" y="924403"/>
            <a:ext cx="5341298" cy="414463"/>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tx1"/>
                </a:solidFill>
                <a:latin typeface="PingFang SC" panose="020B0400000000000000" pitchFamily="34" charset="-122"/>
                <a:ea typeface="PingFang SC" panose="020B0400000000000000" pitchFamily="34" charset="-122"/>
              </a:rPr>
              <a:t> 加速器模拟工具链</a:t>
            </a:r>
            <a:endParaRPr lang="en-US" altLang="zh-CN" sz="2400" dirty="0">
              <a:solidFill>
                <a:schemeClr val="tx1"/>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936084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dirty="0">
                <a:latin typeface="PingFang SC" panose="020B0400000000000000" pitchFamily="34" charset="-122"/>
                <a:ea typeface="PingFang SC" panose="020B0400000000000000" pitchFamily="34" charset="-122"/>
              </a:rPr>
              <a:t>量化配置</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PingFang SC" panose="020B0400000000000000" pitchFamily="34" charset="-122"/>
                <a:ea typeface="PingFang SC" panose="020B0400000000000000" pitchFamily="34" charset="-122"/>
              </a:rPr>
              <a:pPr/>
              <a:t>58</a:t>
            </a:fld>
            <a:endParaRPr lang="zh-CN" altLang="en-US" dirty="0">
              <a:latin typeface="PingFang SC" panose="020B0400000000000000" pitchFamily="34" charset="-122"/>
              <a:ea typeface="PingFang SC" panose="020B0400000000000000" pitchFamily="34" charset="-122"/>
            </a:endParaRPr>
          </a:p>
        </p:txBody>
      </p:sp>
      <p:graphicFrame>
        <p:nvGraphicFramePr>
          <p:cNvPr id="11" name="表格 10">
            <a:extLst>
              <a:ext uri="{FF2B5EF4-FFF2-40B4-BE49-F238E27FC236}">
                <a16:creationId xmlns:a16="http://schemas.microsoft.com/office/drawing/2014/main" id="{105D40AC-ED45-1BC1-D047-BB6E332033E8}"/>
              </a:ext>
            </a:extLst>
          </p:cNvPr>
          <p:cNvGraphicFramePr>
            <a:graphicFrameLocks noGrp="1"/>
          </p:cNvGraphicFramePr>
          <p:nvPr/>
        </p:nvGraphicFramePr>
        <p:xfrm>
          <a:off x="468702" y="2084215"/>
          <a:ext cx="4140311" cy="2980500"/>
        </p:xfrm>
        <a:graphic>
          <a:graphicData uri="http://schemas.openxmlformats.org/drawingml/2006/table">
            <a:tbl>
              <a:tblPr firstRow="1" bandRow="1">
                <a:tableStyleId>{D27102A9-8310-4765-A935-A1911B00CA55}</a:tableStyleId>
              </a:tblPr>
              <a:tblGrid>
                <a:gridCol w="1367099">
                  <a:extLst>
                    <a:ext uri="{9D8B030D-6E8A-4147-A177-3AD203B41FA5}">
                      <a16:colId xmlns:a16="http://schemas.microsoft.com/office/drawing/2014/main" val="928372074"/>
                    </a:ext>
                  </a:extLst>
                </a:gridCol>
                <a:gridCol w="2773212">
                  <a:extLst>
                    <a:ext uri="{9D8B030D-6E8A-4147-A177-3AD203B41FA5}">
                      <a16:colId xmlns:a16="http://schemas.microsoft.com/office/drawing/2014/main" val="443643283"/>
                    </a:ext>
                  </a:extLst>
                </a:gridCol>
              </a:tblGrid>
              <a:tr h="319169">
                <a:tc>
                  <a:txBody>
                    <a:bodyPr/>
                    <a:lstStyle/>
                    <a:p>
                      <a:pPr algn="l"/>
                      <a:r>
                        <a:rPr lang="en-US" altLang="zh-CN" sz="1400" dirty="0">
                          <a:latin typeface="+mj-lt"/>
                          <a:cs typeface="Calibri" panose="020F0502020204030204" pitchFamily="34" charset="0"/>
                        </a:rPr>
                        <a:t>Models</a:t>
                      </a:r>
                      <a:endParaRPr lang="zh-CN" altLang="en-US" sz="1400" dirty="0">
                        <a:latin typeface="+mj-lt"/>
                        <a:cs typeface="Calibri" panose="020F0502020204030204" pitchFamily="34" charset="0"/>
                      </a:endParaRPr>
                    </a:p>
                  </a:txBody>
                  <a:tcPr/>
                </a:tc>
                <a:tc>
                  <a:txBody>
                    <a:bodyPr/>
                    <a:lstStyle/>
                    <a:p>
                      <a:pPr algn="l"/>
                      <a:r>
                        <a:rPr lang="en-US" altLang="zh-CN" sz="1400" dirty="0">
                          <a:latin typeface="+mj-lt"/>
                          <a:cs typeface="Calibri" panose="020F0502020204030204" pitchFamily="34" charset="0"/>
                        </a:rPr>
                        <a:t>Datasets</a:t>
                      </a:r>
                      <a:endParaRPr lang="zh-CN" altLang="en-US" sz="1400" dirty="0">
                        <a:latin typeface="+mj-lt"/>
                        <a:cs typeface="Calibri" panose="020F0502020204030204" pitchFamily="34" charset="0"/>
                      </a:endParaRPr>
                    </a:p>
                  </a:txBody>
                  <a:tcPr/>
                </a:tc>
                <a:extLst>
                  <a:ext uri="{0D108BD9-81ED-4DB2-BD59-A6C34878D82A}">
                    <a16:rowId xmlns:a16="http://schemas.microsoft.com/office/drawing/2014/main" val="1632524124"/>
                  </a:ext>
                </a:extLst>
              </a:tr>
              <a:tr h="431521">
                <a:tc>
                  <a:txBody>
                    <a:bodyPr/>
                    <a:lstStyle/>
                    <a:p>
                      <a:pPr algn="l"/>
                      <a:r>
                        <a:rPr lang="en-US" altLang="zh-CN" sz="1600" dirty="0">
                          <a:latin typeface="+mj-lt"/>
                        </a:rPr>
                        <a:t>BERT-Base</a:t>
                      </a:r>
                      <a:endParaRPr lang="zh-CN" altLang="en-US" sz="1600" dirty="0">
                        <a:solidFill>
                          <a:schemeClr val="tx1"/>
                        </a:solidFill>
                        <a:latin typeface="+mj-lt"/>
                        <a:cs typeface="Calibri" panose="020F0502020204030204" pitchFamily="34" charset="0"/>
                      </a:endParaRPr>
                    </a:p>
                  </a:txBody>
                  <a:tcPr/>
                </a:tc>
                <a:tc>
                  <a:txBody>
                    <a:bodyPr/>
                    <a:lstStyle/>
                    <a:p>
                      <a:pPr algn="l"/>
                      <a:r>
                        <a:rPr lang="en-US" altLang="zh-CN" sz="1600" kern="1200" dirty="0">
                          <a:solidFill>
                            <a:schemeClr val="tx1"/>
                          </a:solidFill>
                          <a:latin typeface="+mn-lt"/>
                          <a:ea typeface="+mn-ea"/>
                          <a:cs typeface="Calibri" panose="020F0502020204030204" pitchFamily="34" charset="0"/>
                        </a:rPr>
                        <a:t>GLUE,</a:t>
                      </a:r>
                      <a:r>
                        <a:rPr lang="zh-CN" altLang="en-US" sz="1600" kern="1200" dirty="0">
                          <a:solidFill>
                            <a:schemeClr val="tx1"/>
                          </a:solidFill>
                          <a:latin typeface="+mn-lt"/>
                          <a:ea typeface="+mn-ea"/>
                          <a:cs typeface="Calibri" panose="020F0502020204030204" pitchFamily="34" charset="0"/>
                        </a:rPr>
                        <a:t> </a:t>
                      </a:r>
                      <a:r>
                        <a:rPr lang="en-US" altLang="zh-CN" sz="1600" kern="1200" dirty="0" err="1">
                          <a:solidFill>
                            <a:schemeClr val="tx1"/>
                          </a:solidFill>
                          <a:latin typeface="+mn-lt"/>
                          <a:ea typeface="+mn-ea"/>
                          <a:cs typeface="Calibri" panose="020F0502020204030204" pitchFamily="34" charset="0"/>
                        </a:rPr>
                        <a:t>SQuAD</a:t>
                      </a:r>
                      <a:endParaRPr lang="zh-CN" altLang="en-US" sz="1600" kern="1200" dirty="0">
                        <a:solidFill>
                          <a:schemeClr val="tx1"/>
                        </a:solidFill>
                        <a:latin typeface="+mn-lt"/>
                        <a:ea typeface="+mn-ea"/>
                        <a:cs typeface="Calibri" panose="020F0502020204030204" pitchFamily="34" charset="0"/>
                      </a:endParaRPr>
                    </a:p>
                  </a:txBody>
                  <a:tcPr/>
                </a:tc>
                <a:extLst>
                  <a:ext uri="{0D108BD9-81ED-4DB2-BD59-A6C34878D82A}">
                    <a16:rowId xmlns:a16="http://schemas.microsoft.com/office/drawing/2014/main" val="125193855"/>
                  </a:ext>
                </a:extLst>
              </a:tr>
              <a:tr h="445962">
                <a:tc>
                  <a:txBody>
                    <a:bodyPr/>
                    <a:lstStyle/>
                    <a:p>
                      <a:pPr algn="l"/>
                      <a:r>
                        <a:rPr lang="en-US" altLang="zh-CN" sz="1600" kern="1200" dirty="0">
                          <a:solidFill>
                            <a:schemeClr val="tx1"/>
                          </a:solidFill>
                          <a:latin typeface="+mn-lt"/>
                          <a:ea typeface="+mn-ea"/>
                          <a:cs typeface="+mn-cs"/>
                        </a:rPr>
                        <a:t>BERT-Large</a:t>
                      </a:r>
                      <a:endParaRPr lang="zh-CN" altLang="en-US" sz="1600" kern="1200" dirty="0">
                        <a:solidFill>
                          <a:schemeClr val="tx1"/>
                        </a:solidFill>
                        <a:latin typeface="+mn-lt"/>
                        <a:ea typeface="+mn-ea"/>
                        <a:cs typeface="Calibri" panose="020F0502020204030204" pitchFamily="34" charset="0"/>
                      </a:endParaRPr>
                    </a:p>
                  </a:txBody>
                  <a:tcPr/>
                </a:tc>
                <a:tc>
                  <a:txBody>
                    <a:bodyPr/>
                    <a:lstStyle/>
                    <a:p>
                      <a:pPr algn="l"/>
                      <a:r>
                        <a:rPr lang="en-US" altLang="zh-CN" sz="1600" kern="1200" dirty="0">
                          <a:solidFill>
                            <a:schemeClr val="tx1"/>
                          </a:solidFill>
                          <a:latin typeface="+mn-lt"/>
                          <a:ea typeface="+mn-ea"/>
                          <a:cs typeface="Calibri" panose="020F0502020204030204" pitchFamily="34" charset="0"/>
                        </a:rPr>
                        <a:t>GLUE</a:t>
                      </a:r>
                      <a:endParaRPr lang="zh-CN" altLang="en-US" sz="1600" kern="1200" dirty="0">
                        <a:solidFill>
                          <a:schemeClr val="tx1"/>
                        </a:solidFill>
                        <a:latin typeface="+mn-lt"/>
                        <a:ea typeface="+mn-ea"/>
                        <a:cs typeface="Calibri" panose="020F0502020204030204" pitchFamily="34" charset="0"/>
                      </a:endParaRPr>
                    </a:p>
                  </a:txBody>
                  <a:tcPr/>
                </a:tc>
                <a:extLst>
                  <a:ext uri="{0D108BD9-81ED-4DB2-BD59-A6C34878D82A}">
                    <a16:rowId xmlns:a16="http://schemas.microsoft.com/office/drawing/2014/main" val="806713988"/>
                  </a:ext>
                </a:extLst>
              </a:tr>
              <a:tr h="445962">
                <a:tc>
                  <a:txBody>
                    <a:bodyPr/>
                    <a:lstStyle/>
                    <a:p>
                      <a:pPr algn="l"/>
                      <a:r>
                        <a:rPr lang="en-US" altLang="zh-CN" sz="1600" kern="1200" dirty="0">
                          <a:solidFill>
                            <a:schemeClr val="tx1"/>
                          </a:solidFill>
                          <a:latin typeface="+mn-lt"/>
                          <a:ea typeface="+mn-ea"/>
                          <a:cs typeface="+mn-cs"/>
                        </a:rPr>
                        <a:t>BART-Base</a:t>
                      </a:r>
                      <a:endParaRPr lang="zh-CN" altLang="en-US" sz="1600" kern="1200" dirty="0">
                        <a:solidFill>
                          <a:schemeClr val="tx1"/>
                        </a:solidFill>
                        <a:latin typeface="+mn-lt"/>
                        <a:ea typeface="+mn-ea"/>
                        <a:cs typeface="Calibri" panose="020F0502020204030204" pitchFamily="34" charset="0"/>
                      </a:endParaRPr>
                    </a:p>
                  </a:txBody>
                  <a:tcPr/>
                </a:tc>
                <a:tc>
                  <a:txBody>
                    <a:bodyPr/>
                    <a:lstStyle/>
                    <a:p>
                      <a:pPr algn="l"/>
                      <a:r>
                        <a:rPr lang="en-US" altLang="zh-CN" sz="1600" kern="1200" dirty="0">
                          <a:solidFill>
                            <a:schemeClr val="tx1"/>
                          </a:solidFill>
                          <a:latin typeface="+mn-lt"/>
                          <a:ea typeface="+mn-ea"/>
                          <a:cs typeface="Calibri" panose="020F0502020204030204" pitchFamily="34" charset="0"/>
                        </a:rPr>
                        <a:t>GLUE,</a:t>
                      </a:r>
                      <a:r>
                        <a:rPr lang="zh-CN" altLang="en-US" sz="1600" kern="1200" dirty="0">
                          <a:solidFill>
                            <a:schemeClr val="tx1"/>
                          </a:solidFill>
                          <a:latin typeface="+mn-lt"/>
                          <a:ea typeface="+mn-ea"/>
                          <a:cs typeface="Calibri" panose="020F0502020204030204" pitchFamily="34" charset="0"/>
                        </a:rPr>
                        <a:t> </a:t>
                      </a:r>
                      <a:r>
                        <a:rPr lang="en-US" altLang="zh-CN" sz="1600" kern="1200" dirty="0" err="1">
                          <a:solidFill>
                            <a:schemeClr val="tx1"/>
                          </a:solidFill>
                          <a:latin typeface="+mn-lt"/>
                          <a:ea typeface="+mn-ea"/>
                          <a:cs typeface="Calibri" panose="020F0502020204030204" pitchFamily="34" charset="0"/>
                        </a:rPr>
                        <a:t>SQuAD</a:t>
                      </a:r>
                      <a:endParaRPr lang="zh-CN" altLang="en-US" sz="1600" kern="1200" dirty="0">
                        <a:solidFill>
                          <a:schemeClr val="tx1"/>
                        </a:solidFill>
                        <a:latin typeface="+mn-lt"/>
                        <a:ea typeface="+mn-ea"/>
                        <a:cs typeface="Calibri" panose="020F0502020204030204" pitchFamily="34" charset="0"/>
                      </a:endParaRPr>
                    </a:p>
                  </a:txBody>
                  <a:tcPr/>
                </a:tc>
                <a:extLst>
                  <a:ext uri="{0D108BD9-81ED-4DB2-BD59-A6C34878D82A}">
                    <a16:rowId xmlns:a16="http://schemas.microsoft.com/office/drawing/2014/main" val="3279515916"/>
                  </a:ext>
                </a:extLst>
              </a:tr>
              <a:tr h="445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GPT2-XL</a:t>
                      </a:r>
                      <a:endParaRPr lang="en-US" altLang="zh-CN" sz="1600" dirty="0">
                        <a:solidFill>
                          <a:schemeClr val="tx1"/>
                        </a:solidFill>
                        <a:latin typeface="+mj-lt"/>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600" kern="1200" dirty="0">
                          <a:solidFill>
                            <a:schemeClr val="tx1"/>
                          </a:solidFill>
                          <a:latin typeface="+mn-lt"/>
                          <a:ea typeface="+mn-ea"/>
                          <a:cs typeface="Calibri" panose="020F0502020204030204" pitchFamily="34" charset="0"/>
                        </a:rPr>
                        <a:t>Wikitext103,</a:t>
                      </a:r>
                      <a:r>
                        <a:rPr lang="zh-CN" altLang="en-US" sz="1600" kern="1200" dirty="0">
                          <a:solidFill>
                            <a:schemeClr val="tx1"/>
                          </a:solidFill>
                          <a:latin typeface="+mn-lt"/>
                          <a:ea typeface="+mn-ea"/>
                          <a:cs typeface="Calibri" panose="020F0502020204030204" pitchFamily="34" charset="0"/>
                        </a:rPr>
                        <a:t> </a:t>
                      </a:r>
                      <a:r>
                        <a:rPr lang="en-US" altLang="zh-CN" sz="1600" kern="1200" dirty="0">
                          <a:solidFill>
                            <a:schemeClr val="tx1"/>
                          </a:solidFill>
                          <a:latin typeface="+mn-lt"/>
                          <a:ea typeface="+mn-ea"/>
                          <a:cs typeface="Calibri" panose="020F0502020204030204" pitchFamily="34" charset="0"/>
                        </a:rPr>
                        <a:t>C4</a:t>
                      </a:r>
                      <a:endParaRPr lang="zh-CN" altLang="en-US" sz="1600" kern="1200" dirty="0">
                        <a:solidFill>
                          <a:schemeClr val="tx1"/>
                        </a:solidFill>
                        <a:latin typeface="+mn-lt"/>
                        <a:ea typeface="+mn-ea"/>
                        <a:cs typeface="Calibri" panose="020F0502020204030204" pitchFamily="34" charset="0"/>
                      </a:endParaRPr>
                    </a:p>
                  </a:txBody>
                  <a:tcPr/>
                </a:tc>
                <a:extLst>
                  <a:ext uri="{0D108BD9-81ED-4DB2-BD59-A6C34878D82A}">
                    <a16:rowId xmlns:a16="http://schemas.microsoft.com/office/drawing/2014/main" val="1524283570"/>
                  </a:ext>
                </a:extLst>
              </a:tr>
              <a:tr h="445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BLOOM-7B1</a:t>
                      </a:r>
                      <a:endParaRPr lang="en-US" altLang="zh-CN" sz="1600" dirty="0">
                        <a:solidFill>
                          <a:schemeClr val="tx1"/>
                        </a:solidFill>
                        <a:latin typeface="+mj-lt"/>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mn-lt"/>
                          <a:ea typeface="+mn-ea"/>
                          <a:cs typeface="Calibri" panose="020F0502020204030204" pitchFamily="34" charset="0"/>
                        </a:rPr>
                        <a:t>Wikitext103,</a:t>
                      </a:r>
                      <a:r>
                        <a:rPr lang="zh-CN" altLang="en-US" sz="1600" kern="1200" dirty="0">
                          <a:solidFill>
                            <a:schemeClr val="tx1"/>
                          </a:solidFill>
                          <a:latin typeface="+mn-lt"/>
                          <a:ea typeface="+mn-ea"/>
                          <a:cs typeface="Calibri" panose="020F0502020204030204" pitchFamily="34" charset="0"/>
                        </a:rPr>
                        <a:t> </a:t>
                      </a:r>
                      <a:r>
                        <a:rPr lang="en-US" altLang="zh-CN" sz="1600" kern="1200" dirty="0">
                          <a:solidFill>
                            <a:schemeClr val="tx1"/>
                          </a:solidFill>
                          <a:latin typeface="+mn-lt"/>
                          <a:ea typeface="+mn-ea"/>
                          <a:cs typeface="Calibri" panose="020F0502020204030204" pitchFamily="34" charset="0"/>
                        </a:rPr>
                        <a:t>C4</a:t>
                      </a:r>
                      <a:endParaRPr lang="zh-CN" altLang="en-US" sz="1600" kern="1200" dirty="0">
                        <a:solidFill>
                          <a:schemeClr val="tx1"/>
                        </a:solidFill>
                        <a:latin typeface="+mn-lt"/>
                        <a:ea typeface="+mn-ea"/>
                        <a:cs typeface="Calibri" panose="020F0502020204030204" pitchFamily="34" charset="0"/>
                      </a:endParaRPr>
                    </a:p>
                  </a:txBody>
                  <a:tcPr/>
                </a:tc>
                <a:extLst>
                  <a:ext uri="{0D108BD9-81ED-4DB2-BD59-A6C34878D82A}">
                    <a16:rowId xmlns:a16="http://schemas.microsoft.com/office/drawing/2014/main" val="580456988"/>
                  </a:ext>
                </a:extLst>
              </a:tr>
              <a:tr h="445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mj-lt"/>
                          <a:cs typeface="Calibri" panose="020F0502020204030204" pitchFamily="34" charset="0"/>
                        </a:rPr>
                        <a:t>OPT-6.7B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600" kern="1200" dirty="0">
                          <a:solidFill>
                            <a:schemeClr val="tx1"/>
                          </a:solidFill>
                          <a:latin typeface="+mn-lt"/>
                          <a:ea typeface="+mn-ea"/>
                          <a:cs typeface="Calibri" panose="020F0502020204030204" pitchFamily="34" charset="0"/>
                        </a:rPr>
                        <a:t>Wikitext103,</a:t>
                      </a:r>
                      <a:r>
                        <a:rPr lang="zh-CN" altLang="en-US" sz="1600" kern="1200" dirty="0">
                          <a:solidFill>
                            <a:schemeClr val="tx1"/>
                          </a:solidFill>
                          <a:latin typeface="+mn-lt"/>
                          <a:ea typeface="+mn-ea"/>
                          <a:cs typeface="Calibri" panose="020F0502020204030204" pitchFamily="34" charset="0"/>
                        </a:rPr>
                        <a:t> </a:t>
                      </a:r>
                      <a:r>
                        <a:rPr lang="en-US" altLang="zh-CN" sz="1600" kern="1200" dirty="0">
                          <a:solidFill>
                            <a:schemeClr val="tx1"/>
                          </a:solidFill>
                          <a:latin typeface="+mn-lt"/>
                          <a:ea typeface="+mn-ea"/>
                          <a:cs typeface="Calibri" panose="020F0502020204030204" pitchFamily="34" charset="0"/>
                        </a:rPr>
                        <a:t>C4</a:t>
                      </a:r>
                      <a:endParaRPr lang="zh-CN" altLang="en-US" sz="1600" kern="1200" dirty="0">
                        <a:solidFill>
                          <a:schemeClr val="tx1"/>
                        </a:solidFill>
                        <a:latin typeface="+mn-lt"/>
                        <a:ea typeface="+mn-ea"/>
                        <a:cs typeface="Calibri" panose="020F0502020204030204" pitchFamily="34" charset="0"/>
                      </a:endParaRPr>
                    </a:p>
                  </a:txBody>
                  <a:tcPr/>
                </a:tc>
                <a:extLst>
                  <a:ext uri="{0D108BD9-81ED-4DB2-BD59-A6C34878D82A}">
                    <a16:rowId xmlns:a16="http://schemas.microsoft.com/office/drawing/2014/main" val="3288891479"/>
                  </a:ext>
                </a:extLst>
              </a:tr>
            </a:tbl>
          </a:graphicData>
        </a:graphic>
      </p:graphicFrame>
      <p:sp>
        <p:nvSpPr>
          <p:cNvPr id="14" name="文本占位符 4">
            <a:extLst>
              <a:ext uri="{FF2B5EF4-FFF2-40B4-BE49-F238E27FC236}">
                <a16:creationId xmlns:a16="http://schemas.microsoft.com/office/drawing/2014/main" id="{E285F88C-8140-920B-7BC7-6151D7C12C91}"/>
              </a:ext>
            </a:extLst>
          </p:cNvPr>
          <p:cNvSpPr txBox="1">
            <a:spLocks/>
          </p:cNvSpPr>
          <p:nvPr/>
        </p:nvSpPr>
        <p:spPr>
          <a:xfrm>
            <a:off x="364954" y="1270899"/>
            <a:ext cx="4170829" cy="414463"/>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solidFill>
                  <a:schemeClr val="tx1"/>
                </a:solidFill>
                <a:latin typeface="PingFang SC" panose="020B0400000000000000" pitchFamily="34" charset="-122"/>
                <a:ea typeface="PingFang SC" panose="020B0400000000000000" pitchFamily="34" charset="-122"/>
              </a:rPr>
              <a:t>模型和数据集</a:t>
            </a:r>
            <a:endParaRPr lang="en-US" altLang="zh-CN" sz="2800" dirty="0">
              <a:solidFill>
                <a:schemeClr val="tx1"/>
              </a:solidFill>
              <a:latin typeface="PingFang SC" panose="020B0400000000000000" pitchFamily="34" charset="-122"/>
              <a:ea typeface="PingFang SC" panose="020B0400000000000000" pitchFamily="34" charset="-122"/>
            </a:endParaRPr>
          </a:p>
        </p:txBody>
      </p:sp>
      <p:sp>
        <p:nvSpPr>
          <p:cNvPr id="16" name="文本占位符 4">
            <a:extLst>
              <a:ext uri="{FF2B5EF4-FFF2-40B4-BE49-F238E27FC236}">
                <a16:creationId xmlns:a16="http://schemas.microsoft.com/office/drawing/2014/main" id="{A8A57E8F-0F62-5C1B-2200-604B7CA6530A}"/>
              </a:ext>
            </a:extLst>
          </p:cNvPr>
          <p:cNvSpPr txBox="1">
            <a:spLocks/>
          </p:cNvSpPr>
          <p:nvPr/>
        </p:nvSpPr>
        <p:spPr>
          <a:xfrm>
            <a:off x="4811087" y="2370379"/>
            <a:ext cx="7172926" cy="2117242"/>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solidFill>
                  <a:schemeClr val="tx1"/>
                </a:solidFill>
                <a:latin typeface="PingFang SC" panose="020B0400000000000000" pitchFamily="34" charset="-122"/>
                <a:ea typeface="PingFang SC" panose="020B0400000000000000" pitchFamily="34" charset="-122"/>
              </a:rPr>
              <a:t>Post-training</a:t>
            </a:r>
            <a:r>
              <a:rPr lang="zh-CN" altLang="en-US" sz="2800" dirty="0">
                <a:solidFill>
                  <a:schemeClr val="tx1"/>
                </a:solidFill>
                <a:latin typeface="PingFang SC" panose="020B0400000000000000" pitchFamily="34" charset="-122"/>
                <a:ea typeface="PingFang SC" panose="020B0400000000000000" pitchFamily="34" charset="-122"/>
              </a:rPr>
              <a:t> </a:t>
            </a:r>
            <a:r>
              <a:rPr lang="en-US" altLang="zh-CN" sz="2800" dirty="0">
                <a:solidFill>
                  <a:schemeClr val="tx1"/>
                </a:solidFill>
                <a:latin typeface="PingFang SC" panose="020B0400000000000000" pitchFamily="34" charset="-122"/>
                <a:ea typeface="PingFang SC" panose="020B0400000000000000" pitchFamily="34" charset="-122"/>
              </a:rPr>
              <a:t>Quantization</a:t>
            </a:r>
            <a:r>
              <a:rPr lang="zh-CN" altLang="en-US" sz="2800" dirty="0">
                <a:solidFill>
                  <a:schemeClr val="tx1"/>
                </a:solidFill>
                <a:latin typeface="PingFang SC" panose="020B0400000000000000" pitchFamily="34" charset="-122"/>
                <a:ea typeface="PingFang SC" panose="020B0400000000000000" pitchFamily="34" charset="-122"/>
              </a:rPr>
              <a:t> </a:t>
            </a:r>
            <a:r>
              <a:rPr lang="en-US" altLang="zh-CN" sz="2800" dirty="0">
                <a:solidFill>
                  <a:schemeClr val="tx1"/>
                </a:solidFill>
                <a:latin typeface="PingFang SC" panose="020B0400000000000000" pitchFamily="34" charset="-122"/>
                <a:ea typeface="PingFang SC" panose="020B0400000000000000" pitchFamily="34" charset="-122"/>
              </a:rPr>
              <a:t>(</a:t>
            </a:r>
            <a:r>
              <a:rPr lang="zh-CN" altLang="en-US" sz="2800" dirty="0">
                <a:solidFill>
                  <a:schemeClr val="tx1"/>
                </a:solidFill>
                <a:latin typeface="PingFang SC" panose="020B0400000000000000" pitchFamily="34" charset="-122"/>
                <a:ea typeface="PingFang SC" panose="020B0400000000000000" pitchFamily="34" charset="-122"/>
              </a:rPr>
              <a:t>无重训练</a:t>
            </a:r>
            <a:r>
              <a:rPr lang="en-US" altLang="zh-CN" sz="2800" dirty="0">
                <a:solidFill>
                  <a:schemeClr val="tx1"/>
                </a:solidFill>
                <a:latin typeface="PingFang SC" panose="020B0400000000000000" pitchFamily="34" charset="-122"/>
                <a:ea typeface="PingFang SC" panose="020B0400000000000000" pitchFamily="34" charset="-122"/>
              </a:rPr>
              <a:t>)</a:t>
            </a:r>
          </a:p>
          <a:p>
            <a:pPr lvl="1"/>
            <a:r>
              <a:rPr lang="en-US" altLang="zh-CN" dirty="0">
                <a:solidFill>
                  <a:schemeClr val="tx1"/>
                </a:solidFill>
                <a:latin typeface="PingFang SC" panose="020B0400000000000000" pitchFamily="34" charset="-122"/>
                <a:ea typeface="PingFang SC" panose="020B0400000000000000" pitchFamily="34" charset="-122"/>
              </a:rPr>
              <a:t>PTQ </a:t>
            </a:r>
            <a:r>
              <a:rPr lang="zh-CN" altLang="en-US" dirty="0">
                <a:solidFill>
                  <a:schemeClr val="tx1"/>
                </a:solidFill>
                <a:latin typeface="PingFang SC" panose="020B0400000000000000" pitchFamily="34" charset="-122"/>
                <a:ea typeface="PingFang SC" panose="020B0400000000000000" pitchFamily="34" charset="-122"/>
              </a:rPr>
              <a:t>可以高效的对大模型进行量化。</a:t>
            </a:r>
            <a:endParaRPr lang="en-US" altLang="zh-CN" dirty="0">
              <a:solidFill>
                <a:schemeClr val="tx1"/>
              </a:solidFill>
              <a:latin typeface="PingFang SC" panose="020B0400000000000000" pitchFamily="34" charset="-122"/>
              <a:ea typeface="PingFang SC" panose="020B0400000000000000" pitchFamily="34" charset="-122"/>
            </a:endParaRPr>
          </a:p>
          <a:p>
            <a:pPr lvl="1"/>
            <a:endParaRPr lang="en-US" altLang="zh-CN" dirty="0">
              <a:solidFill>
                <a:schemeClr val="tx1"/>
              </a:solidFill>
              <a:latin typeface="PingFang SC" panose="020B0400000000000000" pitchFamily="34" charset="-122"/>
              <a:ea typeface="PingFang SC" panose="020B0400000000000000" pitchFamily="34" charset="-122"/>
            </a:endParaRPr>
          </a:p>
          <a:p>
            <a:r>
              <a:rPr lang="zh-CN" altLang="en-US" sz="2800" dirty="0">
                <a:solidFill>
                  <a:schemeClr val="tx1"/>
                </a:solidFill>
                <a:latin typeface="PingFang SC" panose="020B0400000000000000" pitchFamily="34" charset="-122"/>
                <a:ea typeface="PingFang SC" panose="020B0400000000000000" pitchFamily="34" charset="-122"/>
              </a:rPr>
              <a:t>激活矩阵和权重矩阵双侧量化</a:t>
            </a:r>
            <a:endParaRPr lang="en-US" altLang="zh-CN" dirty="0">
              <a:solidFill>
                <a:schemeClr val="tx1"/>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080157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dirty="0">
                <a:latin typeface="Songti SC" panose="02010600040101010101" pitchFamily="2" charset="-122"/>
                <a:ea typeface="Songti SC" panose="02010600040101010101" pitchFamily="2" charset="-122"/>
              </a:rPr>
              <a:t>精度对比</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59</a:t>
            </a:fld>
            <a:endParaRPr lang="zh-CN" altLang="en-US" dirty="0">
              <a:latin typeface="Songti SC" panose="02010600040101010101" pitchFamily="2" charset="-122"/>
              <a:ea typeface="Songti SC" panose="02010600040101010101" pitchFamily="2" charset="-122"/>
            </a:endParaRPr>
          </a:p>
        </p:txBody>
      </p:sp>
      <p:sp>
        <p:nvSpPr>
          <p:cNvPr id="4" name="文本框 3">
            <a:extLst>
              <a:ext uri="{FF2B5EF4-FFF2-40B4-BE49-F238E27FC236}">
                <a16:creationId xmlns:a16="http://schemas.microsoft.com/office/drawing/2014/main" id="{C7030FB6-D13E-2F02-395E-3B7A490C18B1}"/>
              </a:ext>
            </a:extLst>
          </p:cNvPr>
          <p:cNvSpPr txBox="1"/>
          <p:nvPr/>
        </p:nvSpPr>
        <p:spPr>
          <a:xfrm>
            <a:off x="238274" y="5202279"/>
            <a:ext cx="5794362" cy="338554"/>
          </a:xfrm>
          <a:prstGeom prst="rect">
            <a:avLst/>
          </a:prstGeom>
          <a:noFill/>
        </p:spPr>
        <p:txBody>
          <a:bodyPr wrap="square" rtlCol="0">
            <a:spAutoFit/>
          </a:bodyPr>
          <a:lstStyle/>
          <a:p>
            <a:r>
              <a:rPr lang="en-US" altLang="zh-CN" sz="1600" dirty="0">
                <a:latin typeface="Songti SC" panose="02010600040101010101" pitchFamily="2" charset="-122"/>
                <a:ea typeface="Songti SC" panose="02010600040101010101" pitchFamily="2" charset="-122"/>
              </a:rPr>
              <a:t>Q8 and OS are Q8BERT</a:t>
            </a:r>
            <a:r>
              <a:rPr lang="zh-CN" altLang="en-US" sz="1600" dirty="0">
                <a:latin typeface="Songti SC" panose="02010600040101010101" pitchFamily="2" charset="-122"/>
                <a:ea typeface="Songti SC" panose="02010600040101010101" pitchFamily="2" charset="-122"/>
              </a:rPr>
              <a:t> </a:t>
            </a:r>
            <a:r>
              <a:rPr lang="en-US" altLang="zh-CN" sz="1600" dirty="0">
                <a:latin typeface="Songti SC" panose="02010600040101010101" pitchFamily="2" charset="-122"/>
                <a:ea typeface="Songti SC" panose="02010600040101010101" pitchFamily="2" charset="-122"/>
              </a:rPr>
              <a:t>and outlier suppression</a:t>
            </a:r>
            <a:r>
              <a:rPr lang="zh-CN" altLang="en-US" sz="1600" dirty="0">
                <a:latin typeface="Songti SC" panose="02010600040101010101" pitchFamily="2" charset="-122"/>
                <a:ea typeface="Songti SC" panose="02010600040101010101" pitchFamily="2" charset="-122"/>
              </a:rPr>
              <a:t> </a:t>
            </a:r>
            <a:r>
              <a:rPr lang="en-US" altLang="zh-CN" sz="1600" dirty="0">
                <a:latin typeface="Songti SC" panose="02010600040101010101" pitchFamily="2" charset="-122"/>
                <a:ea typeface="Songti SC" panose="02010600040101010101" pitchFamily="2" charset="-122"/>
              </a:rPr>
              <a:t>for short.</a:t>
            </a:r>
          </a:p>
        </p:txBody>
      </p:sp>
      <p:pic>
        <p:nvPicPr>
          <p:cNvPr id="7" name="图片 6">
            <a:extLst>
              <a:ext uri="{FF2B5EF4-FFF2-40B4-BE49-F238E27FC236}">
                <a16:creationId xmlns:a16="http://schemas.microsoft.com/office/drawing/2014/main" id="{A92BE772-5F4E-C6DD-42E9-B933D42DC175}"/>
              </a:ext>
            </a:extLst>
          </p:cNvPr>
          <p:cNvPicPr>
            <a:picLocks noChangeAspect="1"/>
          </p:cNvPicPr>
          <p:nvPr/>
        </p:nvPicPr>
        <p:blipFill>
          <a:blip r:embed="rId3"/>
          <a:stretch>
            <a:fillRect/>
          </a:stretch>
        </p:blipFill>
        <p:spPr>
          <a:xfrm>
            <a:off x="238274" y="1266210"/>
            <a:ext cx="5762792" cy="3936069"/>
          </a:xfrm>
          <a:prstGeom prst="rect">
            <a:avLst/>
          </a:prstGeom>
        </p:spPr>
      </p:pic>
      <p:sp>
        <p:nvSpPr>
          <p:cNvPr id="12" name="文本占位符 4">
            <a:extLst>
              <a:ext uri="{FF2B5EF4-FFF2-40B4-BE49-F238E27FC236}">
                <a16:creationId xmlns:a16="http://schemas.microsoft.com/office/drawing/2014/main" id="{583B73B3-E0A3-6C31-10A0-0289B752C942}"/>
              </a:ext>
            </a:extLst>
          </p:cNvPr>
          <p:cNvSpPr txBox="1">
            <a:spLocks/>
          </p:cNvSpPr>
          <p:nvPr/>
        </p:nvSpPr>
        <p:spPr>
          <a:xfrm>
            <a:off x="5914348" y="4186694"/>
            <a:ext cx="5892466" cy="1957407"/>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latin typeface="Songti SC" panose="02010600040101010101" pitchFamily="2" charset="-122"/>
                <a:ea typeface="Songti SC" panose="02010600040101010101" pitchFamily="2" charset="-122"/>
              </a:rPr>
              <a:t>本方案 </a:t>
            </a:r>
            <a:r>
              <a:rPr lang="en-US" altLang="zh-CN" dirty="0">
                <a:solidFill>
                  <a:schemeClr val="accent1"/>
                </a:solidFill>
                <a:latin typeface="Songti SC" panose="02010600040101010101" pitchFamily="2" charset="-122"/>
                <a:ea typeface="Songti SC" panose="02010600040101010101" pitchFamily="2" charset="-122"/>
              </a:rPr>
              <a:t>4-bit</a:t>
            </a:r>
            <a:r>
              <a:rPr lang="zh-CN" altLang="en-US" dirty="0">
                <a:solidFill>
                  <a:schemeClr val="accent1"/>
                </a:solidFill>
                <a:latin typeface="Songti SC" panose="02010600040101010101" pitchFamily="2" charset="-122"/>
                <a:ea typeface="Songti SC" panose="02010600040101010101" pitchFamily="2" charset="-122"/>
              </a:rPr>
              <a:t> 量化</a:t>
            </a:r>
            <a:r>
              <a:rPr lang="zh-CN" altLang="en-US" dirty="0">
                <a:solidFill>
                  <a:schemeClr val="tx1"/>
                </a:solidFill>
                <a:latin typeface="Songti SC" panose="02010600040101010101" pitchFamily="2" charset="-122"/>
                <a:ea typeface="Songti SC" panose="02010600040101010101" pitchFamily="2" charset="-122"/>
              </a:rPr>
              <a:t>优于其他工作</a:t>
            </a:r>
            <a:r>
              <a:rPr lang="en-US" altLang="zh-CN" dirty="0">
                <a:solidFill>
                  <a:schemeClr val="accent1"/>
                </a:solidFill>
                <a:latin typeface="Songti SC" panose="02010600040101010101" pitchFamily="2" charset="-122"/>
                <a:ea typeface="Songti SC" panose="02010600040101010101" pitchFamily="2" charset="-122"/>
              </a:rPr>
              <a:t>6-bit</a:t>
            </a:r>
            <a:r>
              <a:rPr lang="zh-CN" altLang="en-US" dirty="0">
                <a:solidFill>
                  <a:schemeClr val="tx1"/>
                </a:solidFill>
                <a:latin typeface="Songti SC" panose="02010600040101010101" pitchFamily="2" charset="-122"/>
                <a:ea typeface="Songti SC" panose="02010600040101010101" pitchFamily="2" charset="-122"/>
              </a:rPr>
              <a:t>的量化结果</a:t>
            </a:r>
            <a:endParaRPr lang="en-US" altLang="zh-CN" dirty="0">
              <a:solidFill>
                <a:schemeClr val="tx1"/>
              </a:solidFill>
              <a:latin typeface="Songti SC" panose="02010600040101010101" pitchFamily="2" charset="-122"/>
              <a:ea typeface="Songti SC" panose="02010600040101010101" pitchFamily="2" charset="-122"/>
            </a:endParaRPr>
          </a:p>
          <a:p>
            <a:r>
              <a:rPr lang="zh-CN" altLang="en-US" dirty="0">
                <a:solidFill>
                  <a:schemeClr val="tx1"/>
                </a:solidFill>
                <a:latin typeface="Songti SC" panose="02010600040101010101" pitchFamily="2" charset="-122"/>
                <a:ea typeface="Songti SC" panose="02010600040101010101" pitchFamily="2" charset="-122"/>
              </a:rPr>
              <a:t>不添加任何算法优化的情况下，对于大语言模型的</a:t>
            </a:r>
            <a:r>
              <a:rPr lang="en-US" altLang="zh-CN" dirty="0">
                <a:solidFill>
                  <a:schemeClr val="accent1"/>
                </a:solidFill>
                <a:latin typeface="Songti SC" panose="02010600040101010101" pitchFamily="2" charset="-122"/>
                <a:ea typeface="Songti SC" panose="02010600040101010101" pitchFamily="2" charset="-122"/>
              </a:rPr>
              <a:t>8-bit</a:t>
            </a:r>
            <a:r>
              <a:rPr lang="zh-CN" altLang="en-US" dirty="0">
                <a:solidFill>
                  <a:schemeClr val="accent1"/>
                </a:solidFill>
                <a:latin typeface="Songti SC" panose="02010600040101010101" pitchFamily="2" charset="-122"/>
                <a:ea typeface="Songti SC" panose="02010600040101010101" pitchFamily="2" charset="-122"/>
              </a:rPr>
              <a:t>双侧量化可以做到几乎无损</a:t>
            </a:r>
            <a:endParaRPr lang="en-US" altLang="zh-CN" dirty="0">
              <a:solidFill>
                <a:schemeClr val="tx1"/>
              </a:solidFill>
              <a:latin typeface="Songti SC" panose="02010600040101010101" pitchFamily="2" charset="-122"/>
              <a:ea typeface="Songti SC" panose="02010600040101010101" pitchFamily="2" charset="-122"/>
            </a:endParaRPr>
          </a:p>
          <a:p>
            <a:r>
              <a:rPr lang="zh-CN" altLang="en-US" dirty="0">
                <a:solidFill>
                  <a:schemeClr val="tx1"/>
                </a:solidFill>
                <a:latin typeface="Songti SC" panose="02010600040101010101" pitchFamily="2" charset="-122"/>
                <a:ea typeface="Songti SC" panose="02010600040101010101" pitchFamily="2" charset="-122"/>
              </a:rPr>
              <a:t>取得了大模型量化</a:t>
            </a:r>
            <a:r>
              <a:rPr lang="en-US" altLang="zh-CN" dirty="0">
                <a:solidFill>
                  <a:schemeClr val="tx1"/>
                </a:solidFill>
                <a:latin typeface="Songti SC" panose="02010600040101010101" pitchFamily="2" charset="-122"/>
                <a:ea typeface="Songti SC" panose="02010600040101010101" pitchFamily="2" charset="-122"/>
              </a:rPr>
              <a:t>SOTA</a:t>
            </a:r>
            <a:r>
              <a:rPr lang="zh-CN" altLang="en-US" dirty="0">
                <a:solidFill>
                  <a:schemeClr val="tx1"/>
                </a:solidFill>
                <a:latin typeface="Songti SC" panose="02010600040101010101" pitchFamily="2" charset="-122"/>
                <a:ea typeface="Songti SC" panose="02010600040101010101" pitchFamily="2" charset="-122"/>
              </a:rPr>
              <a:t>结果</a:t>
            </a:r>
            <a:endParaRPr lang="en-US" altLang="zh-CN" dirty="0">
              <a:solidFill>
                <a:schemeClr val="tx1"/>
              </a:solidFill>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EA12E6E9-F84A-A6CF-E85A-C905DE55701E}"/>
              </a:ext>
            </a:extLst>
          </p:cNvPr>
          <p:cNvPicPr>
            <a:picLocks noChangeAspect="1"/>
          </p:cNvPicPr>
          <p:nvPr/>
        </p:nvPicPr>
        <p:blipFill>
          <a:blip r:embed="rId5"/>
          <a:stretch>
            <a:fillRect/>
          </a:stretch>
        </p:blipFill>
        <p:spPr>
          <a:xfrm>
            <a:off x="6285134" y="1266210"/>
            <a:ext cx="4904961" cy="2258509"/>
          </a:xfrm>
          <a:prstGeom prst="rect">
            <a:avLst/>
          </a:prstGeom>
        </p:spPr>
      </p:pic>
      <p:sp>
        <p:nvSpPr>
          <p:cNvPr id="5" name="文本框 4">
            <a:extLst>
              <a:ext uri="{FF2B5EF4-FFF2-40B4-BE49-F238E27FC236}">
                <a16:creationId xmlns:a16="http://schemas.microsoft.com/office/drawing/2014/main" id="{3B2251AF-7D94-4AF4-0FA5-9E4DBD2B87E1}"/>
              </a:ext>
            </a:extLst>
          </p:cNvPr>
          <p:cNvSpPr txBox="1"/>
          <p:nvPr/>
        </p:nvSpPr>
        <p:spPr>
          <a:xfrm>
            <a:off x="6207915" y="3517152"/>
            <a:ext cx="5305332" cy="338554"/>
          </a:xfrm>
          <a:prstGeom prst="rect">
            <a:avLst/>
          </a:prstGeom>
          <a:noFill/>
        </p:spPr>
        <p:txBody>
          <a:bodyPr wrap="square">
            <a:spAutoFit/>
          </a:bodyPr>
          <a:lstStyle/>
          <a:p>
            <a:r>
              <a:rPr lang="zh-CN" altLang="en-US" sz="1600" dirty="0">
                <a:latin typeface="Songti SC" panose="02010600040101010101" pitchFamily="2" charset="-122"/>
                <a:ea typeface="Songti SC" panose="02010600040101010101" pitchFamily="2" charset="-122"/>
              </a:rPr>
              <a:t>The accuracy metric is perplexity, and lower is better.</a:t>
            </a:r>
          </a:p>
        </p:txBody>
      </p:sp>
      <p:sp>
        <p:nvSpPr>
          <p:cNvPr id="8" name="文本占位符 4">
            <a:extLst>
              <a:ext uri="{FF2B5EF4-FFF2-40B4-BE49-F238E27FC236}">
                <a16:creationId xmlns:a16="http://schemas.microsoft.com/office/drawing/2014/main" id="{7DEE0275-5EE3-D1EC-9DDC-7C6D84EB91FA}"/>
              </a:ext>
            </a:extLst>
          </p:cNvPr>
          <p:cNvSpPr txBox="1">
            <a:spLocks/>
          </p:cNvSpPr>
          <p:nvPr/>
        </p:nvSpPr>
        <p:spPr>
          <a:xfrm>
            <a:off x="997713" y="5823204"/>
            <a:ext cx="4376543" cy="547481"/>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latin typeface="Songti SC" panose="02010600040101010101" pitchFamily="2" charset="-122"/>
                <a:ea typeface="Songti SC" panose="02010600040101010101" pitchFamily="2" charset="-122"/>
              </a:rPr>
              <a:t>异常值对大模型量化非常重要</a:t>
            </a:r>
            <a:endParaRPr lang="en-US" altLang="zh-CN" dirty="0">
              <a:solidFill>
                <a:schemeClr val="tx1"/>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05533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dirty="0">
                <a:latin typeface="Songti SC" panose="02010600040101010101" pitchFamily="2" charset="-122"/>
                <a:ea typeface="Songti SC" panose="02010600040101010101" pitchFamily="2" charset="-122"/>
              </a:rPr>
              <a:t>轻量化人工智能</a:t>
            </a:r>
            <a:endParaRPr lang="en-US" altLang="zh-CN"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6</a:t>
            </a:fld>
            <a:endParaRPr lang="zh-CN" altLang="en-US" dirty="0"/>
          </a:p>
        </p:txBody>
      </p:sp>
      <p:sp>
        <p:nvSpPr>
          <p:cNvPr id="6" name="圆角矩形 5">
            <a:extLst>
              <a:ext uri="{FF2B5EF4-FFF2-40B4-BE49-F238E27FC236}">
                <a16:creationId xmlns:a16="http://schemas.microsoft.com/office/drawing/2014/main" id="{936AA3DB-1B00-8796-034E-6639A299ED86}"/>
              </a:ext>
            </a:extLst>
          </p:cNvPr>
          <p:cNvSpPr/>
          <p:nvPr/>
        </p:nvSpPr>
        <p:spPr>
          <a:xfrm>
            <a:off x="1719181" y="927548"/>
            <a:ext cx="2066102"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稀疏</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 </a:t>
            </a:r>
            <a:r>
              <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(Sparsity)</a:t>
            </a:r>
            <a:endPar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p:txBody>
      </p:sp>
      <p:sp>
        <p:nvSpPr>
          <p:cNvPr id="10" name="圆角矩形 9">
            <a:extLst>
              <a:ext uri="{FF2B5EF4-FFF2-40B4-BE49-F238E27FC236}">
                <a16:creationId xmlns:a16="http://schemas.microsoft.com/office/drawing/2014/main" id="{784CF03B-8EB8-242A-DA28-3A1C64DE5F1A}"/>
              </a:ext>
            </a:extLst>
          </p:cNvPr>
          <p:cNvSpPr/>
          <p:nvPr/>
        </p:nvSpPr>
        <p:spPr>
          <a:xfrm>
            <a:off x="6815887" y="920913"/>
            <a:ext cx="1821112" cy="794544"/>
          </a:xfrm>
          <a:prstGeom prst="roundRect">
            <a:avLst/>
          </a:prstGeom>
          <a:gradFill>
            <a:gsLst>
              <a:gs pos="0">
                <a:srgbClr val="A40000"/>
              </a:gs>
              <a:gs pos="23000">
                <a:srgbClr val="A40000"/>
              </a:gs>
              <a:gs pos="69000">
                <a:srgbClr val="B05436"/>
              </a:gs>
            </a:gsLst>
            <a:lin ang="27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量化</a:t>
            </a:r>
            <a:endPar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a:p>
            <a:pPr algn="ctr"/>
            <a:r>
              <a:rPr lang="en-US" altLang="zh-CN"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rPr>
              <a:t>(Quantization)</a:t>
            </a:r>
            <a:endParaRPr lang="zh-CN" altLang="en-US" sz="2000" dirty="0">
              <a:ln w="0"/>
              <a:solidFill>
                <a:schemeClr val="bg1"/>
              </a:solidFill>
              <a:effectLst>
                <a:outerShdw blurRad="38100" dist="19050" dir="2700000" algn="tl" rotWithShape="0">
                  <a:schemeClr val="dk1">
                    <a:alpha val="40000"/>
                  </a:schemeClr>
                </a:outerShdw>
              </a:effectLst>
              <a:latin typeface="Songti SC" panose="02010600040101010101" pitchFamily="2" charset="-122"/>
              <a:ea typeface="Songti SC" panose="02010600040101010101" pitchFamily="2" charset="-122"/>
            </a:endParaRPr>
          </a:p>
        </p:txBody>
      </p:sp>
      <p:pic>
        <p:nvPicPr>
          <p:cNvPr id="11" name="图片 10">
            <a:extLst>
              <a:ext uri="{FF2B5EF4-FFF2-40B4-BE49-F238E27FC236}">
                <a16:creationId xmlns:a16="http://schemas.microsoft.com/office/drawing/2014/main" id="{4C012487-FBE3-8815-47F8-274C2E804CD3}"/>
              </a:ext>
            </a:extLst>
          </p:cNvPr>
          <p:cNvPicPr>
            <a:picLocks noChangeAspect="1"/>
          </p:cNvPicPr>
          <p:nvPr/>
        </p:nvPicPr>
        <p:blipFill>
          <a:blip r:embed="rId3"/>
          <a:stretch>
            <a:fillRect/>
          </a:stretch>
        </p:blipFill>
        <p:spPr>
          <a:xfrm>
            <a:off x="3183144" y="2076241"/>
            <a:ext cx="1605631" cy="1551660"/>
          </a:xfrm>
          <a:prstGeom prst="rect">
            <a:avLst/>
          </a:prstGeom>
        </p:spPr>
      </p:pic>
      <p:sp>
        <p:nvSpPr>
          <p:cNvPr id="12" name="文本框 11">
            <a:extLst>
              <a:ext uri="{FF2B5EF4-FFF2-40B4-BE49-F238E27FC236}">
                <a16:creationId xmlns:a16="http://schemas.microsoft.com/office/drawing/2014/main" id="{509D7CC5-8ACC-A937-ECEB-D290BD5553E8}"/>
              </a:ext>
            </a:extLst>
          </p:cNvPr>
          <p:cNvSpPr txBox="1"/>
          <p:nvPr/>
        </p:nvSpPr>
        <p:spPr>
          <a:xfrm>
            <a:off x="1182572" y="2667405"/>
            <a:ext cx="1569660"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原始稠密模型</a:t>
            </a:r>
          </a:p>
        </p:txBody>
      </p:sp>
      <p:pic>
        <p:nvPicPr>
          <p:cNvPr id="13" name="图片 12">
            <a:extLst>
              <a:ext uri="{FF2B5EF4-FFF2-40B4-BE49-F238E27FC236}">
                <a16:creationId xmlns:a16="http://schemas.microsoft.com/office/drawing/2014/main" id="{3143F080-CE66-1948-A538-429F146BFF87}"/>
              </a:ext>
            </a:extLst>
          </p:cNvPr>
          <p:cNvPicPr>
            <a:picLocks noChangeAspect="1"/>
          </p:cNvPicPr>
          <p:nvPr/>
        </p:nvPicPr>
        <p:blipFill>
          <a:blip r:embed="rId4"/>
          <a:stretch>
            <a:fillRect/>
          </a:stretch>
        </p:blipFill>
        <p:spPr>
          <a:xfrm>
            <a:off x="3160282" y="4099779"/>
            <a:ext cx="1605631" cy="1551660"/>
          </a:xfrm>
          <a:prstGeom prst="rect">
            <a:avLst/>
          </a:prstGeom>
        </p:spPr>
      </p:pic>
      <p:pic>
        <p:nvPicPr>
          <p:cNvPr id="14" name="图片 13">
            <a:extLst>
              <a:ext uri="{FF2B5EF4-FFF2-40B4-BE49-F238E27FC236}">
                <a16:creationId xmlns:a16="http://schemas.microsoft.com/office/drawing/2014/main" id="{A5ECE98B-9B97-8289-67DA-E32409F87B18}"/>
              </a:ext>
            </a:extLst>
          </p:cNvPr>
          <p:cNvPicPr>
            <a:picLocks noChangeAspect="1"/>
          </p:cNvPicPr>
          <p:nvPr/>
        </p:nvPicPr>
        <p:blipFill>
          <a:blip r:embed="rId5"/>
          <a:stretch>
            <a:fillRect/>
          </a:stretch>
        </p:blipFill>
        <p:spPr>
          <a:xfrm>
            <a:off x="3856156" y="3627901"/>
            <a:ext cx="106942" cy="520622"/>
          </a:xfrm>
          <a:prstGeom prst="rect">
            <a:avLst/>
          </a:prstGeom>
        </p:spPr>
      </p:pic>
      <p:sp>
        <p:nvSpPr>
          <p:cNvPr id="15" name="文本框 14">
            <a:extLst>
              <a:ext uri="{FF2B5EF4-FFF2-40B4-BE49-F238E27FC236}">
                <a16:creationId xmlns:a16="http://schemas.microsoft.com/office/drawing/2014/main" id="{938B4C97-9C37-3E5E-9B15-9CDF4617F4AA}"/>
              </a:ext>
            </a:extLst>
          </p:cNvPr>
          <p:cNvSpPr txBox="1"/>
          <p:nvPr/>
        </p:nvSpPr>
        <p:spPr>
          <a:xfrm>
            <a:off x="1413403" y="4832279"/>
            <a:ext cx="1107996"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稀疏模型</a:t>
            </a:r>
          </a:p>
        </p:txBody>
      </p:sp>
      <p:sp>
        <p:nvSpPr>
          <p:cNvPr id="17" name="文本占位符 4">
            <a:extLst>
              <a:ext uri="{FF2B5EF4-FFF2-40B4-BE49-F238E27FC236}">
                <a16:creationId xmlns:a16="http://schemas.microsoft.com/office/drawing/2014/main" id="{3D97BC6A-07CF-C81E-E9F7-E2E4C7ED65BD}"/>
              </a:ext>
            </a:extLst>
          </p:cNvPr>
          <p:cNvSpPr txBox="1">
            <a:spLocks/>
          </p:cNvSpPr>
          <p:nvPr/>
        </p:nvSpPr>
        <p:spPr>
          <a:xfrm>
            <a:off x="1999712" y="5782630"/>
            <a:ext cx="7426036"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6"/>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chemeClr val="tx1"/>
                </a:solidFill>
                <a:latin typeface="Songti SC" panose="02010600040101010101" pitchFamily="2" charset="-122"/>
                <a:ea typeface="Songti SC" panose="02010600040101010101" pitchFamily="2" charset="-122"/>
              </a:rPr>
              <a:t> 轻量化可以有效地降低模型</a:t>
            </a:r>
            <a:r>
              <a:rPr kumimoji="1" lang="zh-CN" altLang="en-US" sz="2800" dirty="0">
                <a:solidFill>
                  <a:srgbClr val="C00000"/>
                </a:solidFill>
                <a:latin typeface="Songti SC" panose="02010600040101010101" pitchFamily="2" charset="-122"/>
                <a:ea typeface="Songti SC" panose="02010600040101010101" pitchFamily="2" charset="-122"/>
              </a:rPr>
              <a:t>存储量</a:t>
            </a:r>
            <a:r>
              <a:rPr kumimoji="1" lang="zh-CN" altLang="en-US" sz="2800" dirty="0">
                <a:solidFill>
                  <a:schemeClr val="tx1"/>
                </a:solidFill>
                <a:latin typeface="Songti SC" panose="02010600040101010101" pitchFamily="2" charset="-122"/>
                <a:ea typeface="Songti SC" panose="02010600040101010101" pitchFamily="2" charset="-122"/>
              </a:rPr>
              <a:t>和</a:t>
            </a:r>
            <a:r>
              <a:rPr kumimoji="1" lang="zh-CN" altLang="en-US" sz="2800" dirty="0">
                <a:solidFill>
                  <a:srgbClr val="C00000"/>
                </a:solidFill>
                <a:latin typeface="Songti SC" panose="02010600040101010101" pitchFamily="2" charset="-122"/>
                <a:ea typeface="Songti SC" panose="02010600040101010101" pitchFamily="2" charset="-122"/>
              </a:rPr>
              <a:t>计算量</a:t>
            </a:r>
            <a:endParaRPr kumimoji="1" lang="en-US" altLang="zh-CN" sz="2800" dirty="0">
              <a:solidFill>
                <a:srgbClr val="C00000"/>
              </a:solidFill>
              <a:latin typeface="Songti SC" panose="02010600040101010101" pitchFamily="2" charset="-122"/>
              <a:ea typeface="Songti SC" panose="02010600040101010101" pitchFamily="2" charset="-122"/>
            </a:endParaRPr>
          </a:p>
        </p:txBody>
      </p:sp>
      <p:pic>
        <p:nvPicPr>
          <p:cNvPr id="18" name="图片 17">
            <a:extLst>
              <a:ext uri="{FF2B5EF4-FFF2-40B4-BE49-F238E27FC236}">
                <a16:creationId xmlns:a16="http://schemas.microsoft.com/office/drawing/2014/main" id="{5922E847-CAB3-01A7-36DB-EBF886CB4F24}"/>
              </a:ext>
            </a:extLst>
          </p:cNvPr>
          <p:cNvPicPr>
            <a:picLocks noChangeAspect="1"/>
          </p:cNvPicPr>
          <p:nvPr/>
        </p:nvPicPr>
        <p:blipFill>
          <a:blip r:embed="rId7"/>
          <a:stretch>
            <a:fillRect/>
          </a:stretch>
        </p:blipFill>
        <p:spPr>
          <a:xfrm>
            <a:off x="4244666" y="920913"/>
            <a:ext cx="788057" cy="796266"/>
          </a:xfrm>
          <a:prstGeom prst="rect">
            <a:avLst/>
          </a:prstGeom>
        </p:spPr>
      </p:pic>
      <p:pic>
        <p:nvPicPr>
          <p:cNvPr id="21" name="图片 20">
            <a:extLst>
              <a:ext uri="{FF2B5EF4-FFF2-40B4-BE49-F238E27FC236}">
                <a16:creationId xmlns:a16="http://schemas.microsoft.com/office/drawing/2014/main" id="{BACC48C8-875C-5C73-7D32-41CD0EBF8993}"/>
              </a:ext>
            </a:extLst>
          </p:cNvPr>
          <p:cNvPicPr>
            <a:picLocks noChangeAspect="1"/>
          </p:cNvPicPr>
          <p:nvPr/>
        </p:nvPicPr>
        <p:blipFill>
          <a:blip r:embed="rId8"/>
          <a:stretch>
            <a:fillRect/>
          </a:stretch>
        </p:blipFill>
        <p:spPr>
          <a:xfrm>
            <a:off x="9031719" y="920913"/>
            <a:ext cx="788057" cy="796266"/>
          </a:xfrm>
          <a:prstGeom prst="rect">
            <a:avLst/>
          </a:prstGeom>
        </p:spPr>
      </p:pic>
      <p:pic>
        <p:nvPicPr>
          <p:cNvPr id="22" name="图片 21">
            <a:extLst>
              <a:ext uri="{FF2B5EF4-FFF2-40B4-BE49-F238E27FC236}">
                <a16:creationId xmlns:a16="http://schemas.microsoft.com/office/drawing/2014/main" id="{7B485F6A-D6F6-001E-7ED6-7193203709F1}"/>
              </a:ext>
            </a:extLst>
          </p:cNvPr>
          <p:cNvPicPr>
            <a:picLocks noChangeAspect="1"/>
          </p:cNvPicPr>
          <p:nvPr/>
        </p:nvPicPr>
        <p:blipFill>
          <a:blip r:embed="rId9"/>
          <a:stretch>
            <a:fillRect/>
          </a:stretch>
        </p:blipFill>
        <p:spPr>
          <a:xfrm>
            <a:off x="6199836" y="2249259"/>
            <a:ext cx="2999117" cy="836292"/>
          </a:xfrm>
          <a:prstGeom prst="rect">
            <a:avLst/>
          </a:prstGeom>
        </p:spPr>
      </p:pic>
      <p:sp>
        <p:nvSpPr>
          <p:cNvPr id="4" name="文本框 3">
            <a:extLst>
              <a:ext uri="{FF2B5EF4-FFF2-40B4-BE49-F238E27FC236}">
                <a16:creationId xmlns:a16="http://schemas.microsoft.com/office/drawing/2014/main" id="{AA3994E9-D486-CB8D-0CB9-20AEDD057E6B}"/>
              </a:ext>
            </a:extLst>
          </p:cNvPr>
          <p:cNvSpPr txBox="1"/>
          <p:nvPr/>
        </p:nvSpPr>
        <p:spPr>
          <a:xfrm>
            <a:off x="9798925" y="2490204"/>
            <a:ext cx="1800493"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原始高精度模型</a:t>
            </a:r>
          </a:p>
        </p:txBody>
      </p:sp>
      <p:pic>
        <p:nvPicPr>
          <p:cNvPr id="5" name="图片 4">
            <a:extLst>
              <a:ext uri="{FF2B5EF4-FFF2-40B4-BE49-F238E27FC236}">
                <a16:creationId xmlns:a16="http://schemas.microsoft.com/office/drawing/2014/main" id="{FC3EF68F-DA63-6FD9-0600-A716E4489CF3}"/>
              </a:ext>
            </a:extLst>
          </p:cNvPr>
          <p:cNvPicPr>
            <a:picLocks noChangeAspect="1"/>
          </p:cNvPicPr>
          <p:nvPr/>
        </p:nvPicPr>
        <p:blipFill>
          <a:blip r:embed="rId10"/>
          <a:stretch>
            <a:fillRect/>
          </a:stretch>
        </p:blipFill>
        <p:spPr>
          <a:xfrm>
            <a:off x="6140346" y="4412940"/>
            <a:ext cx="3172194" cy="894239"/>
          </a:xfrm>
          <a:prstGeom prst="rect">
            <a:avLst/>
          </a:prstGeom>
        </p:spPr>
      </p:pic>
      <p:pic>
        <p:nvPicPr>
          <p:cNvPr id="7" name="图片 6">
            <a:extLst>
              <a:ext uri="{FF2B5EF4-FFF2-40B4-BE49-F238E27FC236}">
                <a16:creationId xmlns:a16="http://schemas.microsoft.com/office/drawing/2014/main" id="{9E9AAFD8-C53B-332F-6C35-4E8B4229D2EA}"/>
              </a:ext>
            </a:extLst>
          </p:cNvPr>
          <p:cNvPicPr>
            <a:picLocks noChangeAspect="1"/>
          </p:cNvPicPr>
          <p:nvPr/>
        </p:nvPicPr>
        <p:blipFill>
          <a:blip r:embed="rId5"/>
          <a:stretch>
            <a:fillRect/>
          </a:stretch>
        </p:blipFill>
        <p:spPr>
          <a:xfrm>
            <a:off x="7672972" y="3599735"/>
            <a:ext cx="106942" cy="520622"/>
          </a:xfrm>
          <a:prstGeom prst="rect">
            <a:avLst/>
          </a:prstGeom>
        </p:spPr>
      </p:pic>
      <p:sp>
        <p:nvSpPr>
          <p:cNvPr id="8" name="文本框 7">
            <a:extLst>
              <a:ext uri="{FF2B5EF4-FFF2-40B4-BE49-F238E27FC236}">
                <a16:creationId xmlns:a16="http://schemas.microsoft.com/office/drawing/2014/main" id="{9CA2626B-AB2E-01FD-B94A-2A9833092344}"/>
              </a:ext>
            </a:extLst>
          </p:cNvPr>
          <p:cNvSpPr txBox="1"/>
          <p:nvPr/>
        </p:nvSpPr>
        <p:spPr>
          <a:xfrm>
            <a:off x="9819776" y="4707595"/>
            <a:ext cx="1800493"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低精度量化模型</a:t>
            </a:r>
          </a:p>
        </p:txBody>
      </p:sp>
    </p:spTree>
    <p:extLst>
      <p:ext uri="{BB962C8B-B14F-4D97-AF65-F5344CB8AC3E}">
        <p14:creationId xmlns:p14="http://schemas.microsoft.com/office/powerpoint/2010/main" val="94768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up)">
                                      <p:cBhvr>
                                        <p:cTn id="9" dur="500"/>
                                        <p:tgtEl>
                                          <p:spTgt spid="7"/>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9804284" cy="598488"/>
          </a:xfrm>
        </p:spPr>
        <p:txBody>
          <a:bodyPr/>
          <a:lstStyle/>
          <a:p>
            <a:r>
              <a:rPr lang="zh-CN" altLang="en-US" dirty="0">
                <a:latin typeface="Songti SC" panose="02010600040101010101" pitchFamily="2" charset="-122"/>
                <a:ea typeface="Songti SC" panose="02010600040101010101" pitchFamily="2" charset="-122"/>
              </a:rPr>
              <a:t>面积开销</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a:xfrm>
            <a:off x="10671480" y="6364976"/>
            <a:ext cx="1037230" cy="342900"/>
          </a:xfrm>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60</a:t>
            </a:fld>
            <a:endParaRPr lang="zh-CN" altLang="en-US" dirty="0">
              <a:latin typeface="Songti SC" panose="02010600040101010101" pitchFamily="2" charset="-122"/>
              <a:ea typeface="Songti SC" panose="02010600040101010101" pitchFamily="2" charset="-122"/>
            </a:endParaRPr>
          </a:p>
        </p:txBody>
      </p:sp>
      <p:sp>
        <p:nvSpPr>
          <p:cNvPr id="10" name="矩形 9">
            <a:extLst>
              <a:ext uri="{FF2B5EF4-FFF2-40B4-BE49-F238E27FC236}">
                <a16:creationId xmlns:a16="http://schemas.microsoft.com/office/drawing/2014/main" id="{5B086A36-91A9-FD86-BD5F-BFE15AA67097}"/>
              </a:ext>
            </a:extLst>
          </p:cNvPr>
          <p:cNvSpPr/>
          <p:nvPr/>
        </p:nvSpPr>
        <p:spPr>
          <a:xfrm>
            <a:off x="5993504" y="1362095"/>
            <a:ext cx="3169592" cy="369332"/>
          </a:xfrm>
          <a:prstGeom prst="rect">
            <a:avLst/>
          </a:prstGeom>
        </p:spPr>
        <p:txBody>
          <a:bodyPr wrap="square">
            <a:spAutoFit/>
          </a:bodyPr>
          <a:lstStyle/>
          <a:p>
            <a:endParaRPr kumimoji="1" lang="en-US" altLang="zh-CN" sz="1800" dirty="0">
              <a:latin typeface="Songti SC" panose="02010600040101010101" pitchFamily="2" charset="-122"/>
              <a:ea typeface="Songti SC" panose="02010600040101010101" pitchFamily="2" charset="-122"/>
              <a:cs typeface="Arial" panose="020B0604020202020204" pitchFamily="34" charset="0"/>
            </a:endParaRPr>
          </a:p>
        </p:txBody>
      </p:sp>
      <p:sp>
        <p:nvSpPr>
          <p:cNvPr id="3" name="文本框 2">
            <a:extLst>
              <a:ext uri="{FF2B5EF4-FFF2-40B4-BE49-F238E27FC236}">
                <a16:creationId xmlns:a16="http://schemas.microsoft.com/office/drawing/2014/main" id="{C453528E-4B51-7BAF-B22B-1FC9AA41CA57}"/>
              </a:ext>
            </a:extLst>
          </p:cNvPr>
          <p:cNvSpPr txBox="1"/>
          <p:nvPr/>
        </p:nvSpPr>
        <p:spPr>
          <a:xfrm>
            <a:off x="1340159" y="1574532"/>
            <a:ext cx="4290433" cy="400110"/>
          </a:xfrm>
          <a:prstGeom prst="rect">
            <a:avLst/>
          </a:prstGeom>
          <a:noFill/>
        </p:spPr>
        <p:txBody>
          <a:bodyPr wrap="square" rtlCol="0">
            <a:spAutoFit/>
          </a:bodyPr>
          <a:lstStyle/>
          <a:p>
            <a:r>
              <a:rPr kumimoji="1" lang="en-US" altLang="zh-CN" sz="2000" dirty="0">
                <a:latin typeface="Songti SC" panose="02010600040101010101" pitchFamily="2" charset="-122"/>
                <a:ea typeface="Songti SC" panose="02010600040101010101" pitchFamily="2" charset="-122"/>
              </a:rPr>
              <a:t>GPU</a:t>
            </a:r>
            <a:r>
              <a:rPr kumimoji="1" lang="zh-CN" altLang="en-US" sz="2000" dirty="0">
                <a:latin typeface="Songti SC" panose="02010600040101010101" pitchFamily="2" charset="-122"/>
                <a:ea typeface="Songti SC" panose="02010600040101010101" pitchFamily="2" charset="-122"/>
              </a:rPr>
              <a:t> </a:t>
            </a:r>
            <a:r>
              <a:rPr kumimoji="1" lang="en-US" altLang="zh-CN" sz="2000" dirty="0">
                <a:latin typeface="Songti SC" panose="02010600040101010101" pitchFamily="2" charset="-122"/>
                <a:ea typeface="Songti SC" panose="02010600040101010101" pitchFamily="2" charset="-122"/>
              </a:rPr>
              <a:t>simulation</a:t>
            </a:r>
            <a:r>
              <a:rPr kumimoji="1" lang="zh-CN" altLang="en-US" sz="2000" dirty="0">
                <a:latin typeface="Songti SC" panose="02010600040101010101" pitchFamily="2" charset="-122"/>
                <a:ea typeface="Songti SC" panose="02010600040101010101" pitchFamily="2" charset="-122"/>
              </a:rPr>
              <a:t> </a:t>
            </a:r>
            <a:r>
              <a:rPr kumimoji="1" lang="en-US" altLang="zh-CN" sz="2000" dirty="0">
                <a:latin typeface="Songti SC" panose="02010600040101010101" pitchFamily="2" charset="-122"/>
                <a:ea typeface="Songti SC" panose="02010600040101010101" pitchFamily="2" charset="-122"/>
              </a:rPr>
              <a:t>on</a:t>
            </a:r>
            <a:r>
              <a:rPr kumimoji="1" lang="zh-CN" altLang="en-US" sz="2000" dirty="0">
                <a:latin typeface="Songti SC" panose="02010600040101010101" pitchFamily="2" charset="-122"/>
                <a:ea typeface="Songti SC" panose="02010600040101010101" pitchFamily="2" charset="-122"/>
              </a:rPr>
              <a:t> </a:t>
            </a:r>
            <a:r>
              <a:rPr kumimoji="1" lang="en-US" altLang="zh-CN" sz="2000" dirty="0" err="1">
                <a:latin typeface="Songti SC" panose="02010600040101010101" pitchFamily="2" charset="-122"/>
                <a:ea typeface="Songti SC" panose="02010600040101010101" pitchFamily="2" charset="-122"/>
              </a:rPr>
              <a:t>AccelSim</a:t>
            </a:r>
            <a:endParaRPr kumimoji="1" lang="en-US" altLang="zh-CN" sz="2000" dirty="0">
              <a:latin typeface="Songti SC" panose="02010600040101010101" pitchFamily="2" charset="-122"/>
              <a:ea typeface="Songti SC" panose="02010600040101010101" pitchFamily="2" charset="-122"/>
            </a:endParaRPr>
          </a:p>
        </p:txBody>
      </p:sp>
      <p:sp>
        <p:nvSpPr>
          <p:cNvPr id="4" name="文本框 3">
            <a:extLst>
              <a:ext uri="{FF2B5EF4-FFF2-40B4-BE49-F238E27FC236}">
                <a16:creationId xmlns:a16="http://schemas.microsoft.com/office/drawing/2014/main" id="{0B4F3FF4-62A7-A526-2908-BBDA7F0B765A}"/>
              </a:ext>
            </a:extLst>
          </p:cNvPr>
          <p:cNvSpPr txBox="1"/>
          <p:nvPr/>
        </p:nvSpPr>
        <p:spPr>
          <a:xfrm>
            <a:off x="6229325" y="1546761"/>
            <a:ext cx="4495141" cy="400110"/>
          </a:xfrm>
          <a:prstGeom prst="rect">
            <a:avLst/>
          </a:prstGeom>
          <a:noFill/>
        </p:spPr>
        <p:txBody>
          <a:bodyPr wrap="none" rtlCol="0">
            <a:spAutoFit/>
          </a:bodyPr>
          <a:lstStyle/>
          <a:p>
            <a:r>
              <a:rPr kumimoji="1" lang="en-US" altLang="zh-CN" sz="2000" dirty="0">
                <a:latin typeface="Songti SC" panose="02010600040101010101" pitchFamily="2" charset="-122"/>
                <a:ea typeface="Songti SC" panose="02010600040101010101" pitchFamily="2" charset="-122"/>
              </a:rPr>
              <a:t>Systolic</a:t>
            </a:r>
            <a:r>
              <a:rPr kumimoji="1" lang="zh-CN" altLang="en-US" sz="2000" dirty="0">
                <a:latin typeface="Songti SC" panose="02010600040101010101" pitchFamily="2" charset="-122"/>
                <a:ea typeface="Songti SC" panose="02010600040101010101" pitchFamily="2" charset="-122"/>
              </a:rPr>
              <a:t> </a:t>
            </a:r>
            <a:r>
              <a:rPr kumimoji="1" lang="en-US" altLang="zh-CN" sz="2000" dirty="0">
                <a:latin typeface="Songti SC" panose="02010600040101010101" pitchFamily="2" charset="-122"/>
                <a:ea typeface="Songti SC" panose="02010600040101010101" pitchFamily="2" charset="-122"/>
              </a:rPr>
              <a:t>Array</a:t>
            </a:r>
            <a:r>
              <a:rPr kumimoji="1" lang="zh-CN" altLang="en-US" sz="2000" dirty="0">
                <a:latin typeface="Songti SC" panose="02010600040101010101" pitchFamily="2" charset="-122"/>
                <a:ea typeface="Songti SC" panose="02010600040101010101" pitchFamily="2" charset="-122"/>
              </a:rPr>
              <a:t> </a:t>
            </a:r>
            <a:r>
              <a:rPr kumimoji="1" lang="en-US" altLang="zh-CN" sz="2000" dirty="0">
                <a:latin typeface="Songti SC" panose="02010600040101010101" pitchFamily="2" charset="-122"/>
                <a:ea typeface="Songti SC" panose="02010600040101010101" pitchFamily="2" charset="-122"/>
              </a:rPr>
              <a:t>Simulation</a:t>
            </a:r>
            <a:r>
              <a:rPr kumimoji="1" lang="zh-CN" altLang="en-US" sz="2000" dirty="0">
                <a:latin typeface="Songti SC" panose="02010600040101010101" pitchFamily="2" charset="-122"/>
                <a:ea typeface="Songti SC" panose="02010600040101010101" pitchFamily="2" charset="-122"/>
              </a:rPr>
              <a:t> </a:t>
            </a:r>
            <a:r>
              <a:rPr kumimoji="1" lang="en-US" altLang="zh-CN" sz="2000" dirty="0">
                <a:latin typeface="Songti SC" panose="02010600040101010101" pitchFamily="2" charset="-122"/>
                <a:ea typeface="Songti SC" panose="02010600040101010101" pitchFamily="2" charset="-122"/>
              </a:rPr>
              <a:t>on</a:t>
            </a:r>
            <a:r>
              <a:rPr kumimoji="1" lang="zh-CN" altLang="en-US" sz="2000" dirty="0">
                <a:latin typeface="Songti SC" panose="02010600040101010101" pitchFamily="2" charset="-122"/>
                <a:ea typeface="Songti SC" panose="02010600040101010101" pitchFamily="2" charset="-122"/>
              </a:rPr>
              <a:t> </a:t>
            </a:r>
            <a:r>
              <a:rPr kumimoji="1" lang="en-US" altLang="zh-CN" sz="2000" dirty="0" err="1">
                <a:latin typeface="Songti SC" panose="02010600040101010101" pitchFamily="2" charset="-122"/>
                <a:ea typeface="Songti SC" panose="02010600040101010101" pitchFamily="2" charset="-122"/>
              </a:rPr>
              <a:t>DnnWeaver</a:t>
            </a:r>
            <a:endParaRPr kumimoji="1" lang="en-US" altLang="zh-CN" sz="2000" dirty="0">
              <a:latin typeface="Songti SC" panose="02010600040101010101" pitchFamily="2" charset="-122"/>
              <a:ea typeface="Songti SC" panose="02010600040101010101" pitchFamily="2" charset="-122"/>
            </a:endParaRPr>
          </a:p>
        </p:txBody>
      </p:sp>
      <p:sp>
        <p:nvSpPr>
          <p:cNvPr id="5" name="文本占位符 4">
            <a:extLst>
              <a:ext uri="{FF2B5EF4-FFF2-40B4-BE49-F238E27FC236}">
                <a16:creationId xmlns:a16="http://schemas.microsoft.com/office/drawing/2014/main" id="{F7EB6BC9-58B0-E192-D1B3-D3B06F8FBB85}"/>
              </a:ext>
            </a:extLst>
          </p:cNvPr>
          <p:cNvSpPr txBox="1">
            <a:spLocks/>
          </p:cNvSpPr>
          <p:nvPr/>
        </p:nvSpPr>
        <p:spPr>
          <a:xfrm>
            <a:off x="822254" y="4529199"/>
            <a:ext cx="4499809" cy="848440"/>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solidFill>
                  <a:schemeClr val="tx1"/>
                </a:solidFill>
                <a:latin typeface="Songti SC" panose="02010600040101010101" pitchFamily="2" charset="-122"/>
                <a:ea typeface="Songti SC" panose="02010600040101010101" pitchFamily="2" charset="-122"/>
              </a:rPr>
              <a:t>GPU</a:t>
            </a:r>
            <a:r>
              <a:rPr lang="zh-CN" altLang="en-US" sz="2400" dirty="0">
                <a:solidFill>
                  <a:schemeClr val="tx1"/>
                </a:solidFill>
                <a:latin typeface="Songti SC" panose="02010600040101010101" pitchFamily="2" charset="-122"/>
                <a:ea typeface="Songti SC" panose="02010600040101010101" pitchFamily="2" charset="-122"/>
              </a:rPr>
              <a:t> </a:t>
            </a:r>
            <a:r>
              <a:rPr lang="en-US" altLang="zh-CN" sz="2400" dirty="0">
                <a:solidFill>
                  <a:schemeClr val="accent1"/>
                </a:solidFill>
                <a:latin typeface="Songti SC" panose="02010600040101010101" pitchFamily="2" charset="-122"/>
                <a:ea typeface="Songti SC" panose="02010600040101010101" pitchFamily="2" charset="-122"/>
              </a:rPr>
              <a:t>&lt;0.5% </a:t>
            </a:r>
            <a:r>
              <a:rPr lang="zh-CN" altLang="en-US" sz="2400" dirty="0">
                <a:solidFill>
                  <a:schemeClr val="tx1"/>
                </a:solidFill>
                <a:latin typeface="Songti SC" panose="02010600040101010101" pitchFamily="2" charset="-122"/>
                <a:ea typeface="Songti SC" panose="02010600040101010101" pitchFamily="2" charset="-122"/>
              </a:rPr>
              <a:t>面积开销</a:t>
            </a:r>
            <a:r>
              <a:rPr lang="en-US" altLang="zh-CN" sz="2400" dirty="0">
                <a:solidFill>
                  <a:schemeClr val="tx1"/>
                </a:solidFill>
                <a:latin typeface="Songti SC" panose="02010600040101010101" pitchFamily="2" charset="-122"/>
                <a:ea typeface="Songti SC" panose="02010600040101010101" pitchFamily="2" charset="-122"/>
              </a:rPr>
              <a:t> </a:t>
            </a:r>
          </a:p>
        </p:txBody>
      </p:sp>
      <p:sp>
        <p:nvSpPr>
          <p:cNvPr id="8" name="文本占位符 4">
            <a:extLst>
              <a:ext uri="{FF2B5EF4-FFF2-40B4-BE49-F238E27FC236}">
                <a16:creationId xmlns:a16="http://schemas.microsoft.com/office/drawing/2014/main" id="{03D6028D-D568-497C-F6CA-0F9094C4E072}"/>
              </a:ext>
            </a:extLst>
          </p:cNvPr>
          <p:cNvSpPr txBox="1">
            <a:spLocks/>
          </p:cNvSpPr>
          <p:nvPr/>
        </p:nvSpPr>
        <p:spPr>
          <a:xfrm>
            <a:off x="6422390" y="4489252"/>
            <a:ext cx="4499809" cy="848440"/>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solidFill>
                  <a:schemeClr val="tx1"/>
                </a:solidFill>
                <a:latin typeface="Songti SC" panose="02010600040101010101" pitchFamily="2" charset="-122"/>
                <a:ea typeface="Songti SC" panose="02010600040101010101" pitchFamily="2" charset="-122"/>
              </a:rPr>
              <a:t>Systolic Array </a:t>
            </a:r>
            <a:r>
              <a:rPr lang="en-US" altLang="zh-CN" sz="2400" dirty="0">
                <a:solidFill>
                  <a:schemeClr val="accent1"/>
                </a:solidFill>
                <a:latin typeface="Songti SC" panose="02010600040101010101" pitchFamily="2" charset="-122"/>
                <a:ea typeface="Songti SC" panose="02010600040101010101" pitchFamily="2" charset="-122"/>
              </a:rPr>
              <a:t>&lt;4% </a:t>
            </a:r>
            <a:r>
              <a:rPr lang="zh-CN" altLang="en-US" sz="2400" dirty="0">
                <a:solidFill>
                  <a:schemeClr val="tx1"/>
                </a:solidFill>
                <a:latin typeface="Songti SC" panose="02010600040101010101" pitchFamily="2" charset="-122"/>
                <a:ea typeface="Songti SC" panose="02010600040101010101" pitchFamily="2" charset="-122"/>
              </a:rPr>
              <a:t>面积开销</a:t>
            </a:r>
            <a:r>
              <a:rPr lang="en-US" altLang="zh-CN" sz="2400" dirty="0">
                <a:solidFill>
                  <a:schemeClr val="tx1"/>
                </a:solidFill>
                <a:latin typeface="Songti SC" panose="02010600040101010101" pitchFamily="2" charset="-122"/>
                <a:ea typeface="Songti SC" panose="02010600040101010101" pitchFamily="2" charset="-122"/>
              </a:rPr>
              <a:t> </a:t>
            </a:r>
          </a:p>
        </p:txBody>
      </p:sp>
      <p:pic>
        <p:nvPicPr>
          <p:cNvPr id="14" name="图片 13">
            <a:extLst>
              <a:ext uri="{FF2B5EF4-FFF2-40B4-BE49-F238E27FC236}">
                <a16:creationId xmlns:a16="http://schemas.microsoft.com/office/drawing/2014/main" id="{566EEA30-96F3-3994-2074-A71746215526}"/>
              </a:ext>
            </a:extLst>
          </p:cNvPr>
          <p:cNvPicPr>
            <a:picLocks noChangeAspect="1"/>
          </p:cNvPicPr>
          <p:nvPr/>
        </p:nvPicPr>
        <p:blipFill>
          <a:blip r:embed="rId4"/>
          <a:stretch>
            <a:fillRect/>
          </a:stretch>
        </p:blipFill>
        <p:spPr>
          <a:xfrm>
            <a:off x="5977493" y="2264626"/>
            <a:ext cx="5389605" cy="1884841"/>
          </a:xfrm>
          <a:prstGeom prst="rect">
            <a:avLst/>
          </a:prstGeom>
        </p:spPr>
      </p:pic>
      <p:pic>
        <p:nvPicPr>
          <p:cNvPr id="15" name="图片 14">
            <a:extLst>
              <a:ext uri="{FF2B5EF4-FFF2-40B4-BE49-F238E27FC236}">
                <a16:creationId xmlns:a16="http://schemas.microsoft.com/office/drawing/2014/main" id="{98188F9F-A98A-BE24-AAF2-C957593B20A3}"/>
              </a:ext>
            </a:extLst>
          </p:cNvPr>
          <p:cNvPicPr>
            <a:picLocks noChangeAspect="1"/>
          </p:cNvPicPr>
          <p:nvPr/>
        </p:nvPicPr>
        <p:blipFill>
          <a:blip r:embed="rId5"/>
          <a:stretch>
            <a:fillRect/>
          </a:stretch>
        </p:blipFill>
        <p:spPr>
          <a:xfrm>
            <a:off x="91815" y="2213659"/>
            <a:ext cx="5661455" cy="1601712"/>
          </a:xfrm>
          <a:prstGeom prst="rect">
            <a:avLst/>
          </a:prstGeom>
        </p:spPr>
      </p:pic>
    </p:spTree>
    <p:extLst>
      <p:ext uri="{BB962C8B-B14F-4D97-AF65-F5344CB8AC3E}">
        <p14:creationId xmlns:p14="http://schemas.microsoft.com/office/powerpoint/2010/main" val="1539038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8010159" cy="598488"/>
          </a:xfrm>
        </p:spPr>
        <p:txBody>
          <a:bodyPr/>
          <a:lstStyle/>
          <a:p>
            <a:r>
              <a:rPr lang="en-US" altLang="zh-CN" dirty="0">
                <a:latin typeface="Songti SC" panose="02010600040101010101" pitchFamily="2" charset="-122"/>
                <a:ea typeface="Songti SC" panose="02010600040101010101" pitchFamily="2" charset="-122"/>
                <a:cs typeface="Times New Roman" panose="02020603050405020304" pitchFamily="18" charset="0"/>
              </a:rPr>
              <a:t>GPU</a:t>
            </a:r>
            <a:r>
              <a:rPr lang="zh-CN" altLang="en-US" dirty="0">
                <a:latin typeface="Songti SC" panose="02010600040101010101" pitchFamily="2" charset="-122"/>
                <a:ea typeface="Songti SC" panose="02010600040101010101" pitchFamily="2" charset="-122"/>
                <a:cs typeface="Times New Roman" panose="02020603050405020304" pitchFamily="18" charset="0"/>
              </a:rPr>
              <a:t>架构的能量和性能对比</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cs typeface="Times New Roman" panose="02020603050405020304" pitchFamily="18" charset="0"/>
              </a:rPr>
              <a:pPr/>
              <a:t>61</a:t>
            </a:fld>
            <a:endParaRPr lang="zh-CN" altLang="en-US" dirty="0">
              <a:latin typeface="Songti SC" panose="02010600040101010101" pitchFamily="2" charset="-122"/>
              <a:ea typeface="Songti SC" panose="0201060004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CBE51FE-E44F-8DA7-4BBC-7551CDDAFB96}"/>
              </a:ext>
            </a:extLst>
          </p:cNvPr>
          <p:cNvPicPr>
            <a:picLocks noChangeAspect="1"/>
          </p:cNvPicPr>
          <p:nvPr/>
        </p:nvPicPr>
        <p:blipFill>
          <a:blip r:embed="rId3"/>
          <a:stretch>
            <a:fillRect/>
          </a:stretch>
        </p:blipFill>
        <p:spPr>
          <a:xfrm>
            <a:off x="501689" y="1004624"/>
            <a:ext cx="5594311" cy="5213274"/>
          </a:xfrm>
          <a:prstGeom prst="rect">
            <a:avLst/>
          </a:prstGeom>
        </p:spPr>
      </p:pic>
      <p:sp>
        <p:nvSpPr>
          <p:cNvPr id="7" name="文本占位符 4">
            <a:extLst>
              <a:ext uri="{FF2B5EF4-FFF2-40B4-BE49-F238E27FC236}">
                <a16:creationId xmlns:a16="http://schemas.microsoft.com/office/drawing/2014/main" id="{8EF2DA1A-7120-FF11-AFA5-1779A71D06B8}"/>
              </a:ext>
            </a:extLst>
          </p:cNvPr>
          <p:cNvSpPr txBox="1">
            <a:spLocks/>
          </p:cNvSpPr>
          <p:nvPr/>
        </p:nvSpPr>
        <p:spPr>
          <a:xfrm>
            <a:off x="6321952" y="1004624"/>
            <a:ext cx="5368359" cy="4572000"/>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tx1"/>
                </a:solidFill>
                <a:latin typeface="Songti SC" panose="02010600040101010101" pitchFamily="2" charset="-122"/>
                <a:ea typeface="Songti SC" panose="02010600040101010101" pitchFamily="2" charset="-122"/>
              </a:rPr>
              <a:t>相比于</a:t>
            </a:r>
            <a:r>
              <a:rPr lang="en-US" altLang="zh-CN" sz="2400" dirty="0">
                <a:solidFill>
                  <a:schemeClr val="tx1"/>
                </a:solidFill>
                <a:latin typeface="Songti SC" panose="02010600040101010101" pitchFamily="2" charset="-122"/>
                <a:ea typeface="Songti SC" panose="02010600040101010101" pitchFamily="2" charset="-122"/>
              </a:rPr>
              <a:t>GOBO</a:t>
            </a:r>
            <a:r>
              <a:rPr lang="zh-CN" altLang="en-US" sz="2400" dirty="0">
                <a:solidFill>
                  <a:schemeClr val="tx1"/>
                </a:solidFill>
                <a:latin typeface="Songti SC" panose="02010600040101010101" pitchFamily="2" charset="-122"/>
                <a:ea typeface="Songti SC" panose="02010600040101010101" pitchFamily="2" charset="-122"/>
              </a:rPr>
              <a:t>，平均加速</a:t>
            </a:r>
            <a:r>
              <a:rPr lang="en-US" altLang="zh-CN" sz="2400" dirty="0">
                <a:solidFill>
                  <a:schemeClr val="accent1"/>
                </a:solidFill>
                <a:latin typeface="Songti SC" panose="02010600040101010101" pitchFamily="2" charset="-122"/>
                <a:ea typeface="Songti SC" panose="02010600040101010101" pitchFamily="2" charset="-122"/>
              </a:rPr>
              <a:t>4.5</a:t>
            </a:r>
            <a:r>
              <a:rPr lang="zh-CN" altLang="en-US" sz="2400" dirty="0">
                <a:solidFill>
                  <a:schemeClr val="accent1"/>
                </a:solidFill>
                <a:latin typeface="Songti SC" panose="02010600040101010101" pitchFamily="2" charset="-122"/>
                <a:ea typeface="Songti SC" panose="02010600040101010101" pitchFamily="2" charset="-122"/>
              </a:rPr>
              <a:t>倍</a:t>
            </a:r>
            <a:r>
              <a:rPr lang="zh-CN" altLang="en-US" sz="2400" dirty="0">
                <a:solidFill>
                  <a:schemeClr val="tx1"/>
                </a:solidFill>
                <a:latin typeface="Songti SC" panose="02010600040101010101" pitchFamily="2" charset="-122"/>
                <a:ea typeface="Songti SC" panose="02010600040101010101" pitchFamily="2" charset="-122"/>
              </a:rPr>
              <a:t>，能耗下降</a:t>
            </a:r>
            <a:r>
              <a:rPr lang="en-US" altLang="zh-CN" sz="2400" dirty="0">
                <a:solidFill>
                  <a:schemeClr val="accent1"/>
                </a:solidFill>
                <a:latin typeface="Songti SC" panose="02010600040101010101" pitchFamily="2" charset="-122"/>
                <a:ea typeface="Songti SC" panose="02010600040101010101" pitchFamily="2" charset="-122"/>
              </a:rPr>
              <a:t>4</a:t>
            </a:r>
            <a:r>
              <a:rPr lang="zh-CN" altLang="en-US" sz="2400" dirty="0">
                <a:solidFill>
                  <a:schemeClr val="accent1"/>
                </a:solidFill>
                <a:latin typeface="Songti SC" panose="02010600040101010101" pitchFamily="2" charset="-122"/>
                <a:ea typeface="Songti SC" panose="02010600040101010101" pitchFamily="2" charset="-122"/>
              </a:rPr>
              <a:t>倍</a:t>
            </a:r>
            <a:r>
              <a:rPr lang="zh-CN" altLang="en-US" sz="2400" dirty="0">
                <a:solidFill>
                  <a:schemeClr val="tx1"/>
                </a:solidFill>
                <a:latin typeface="Songti SC" panose="02010600040101010101" pitchFamily="2" charset="-122"/>
                <a:ea typeface="Songti SC" panose="02010600040101010101" pitchFamily="2" charset="-122"/>
              </a:rPr>
              <a:t>。</a:t>
            </a:r>
            <a:endParaRPr lang="en-US" altLang="zh-CN" sz="2400" dirty="0">
              <a:solidFill>
                <a:schemeClr val="tx1"/>
              </a:solidFill>
              <a:latin typeface="Songti SC" panose="02010600040101010101" pitchFamily="2" charset="-122"/>
              <a:ea typeface="Songti SC" panose="02010600040101010101" pitchFamily="2" charset="-122"/>
            </a:endParaRPr>
          </a:p>
          <a:p>
            <a:endParaRPr lang="en-US" altLang="zh-CN" sz="2400" dirty="0">
              <a:solidFill>
                <a:schemeClr val="tx1"/>
              </a:solidFill>
              <a:latin typeface="Songti SC" panose="02010600040101010101" pitchFamily="2" charset="-122"/>
              <a:ea typeface="Songti SC" panose="02010600040101010101" pitchFamily="2" charset="-122"/>
            </a:endParaRPr>
          </a:p>
          <a:p>
            <a:r>
              <a:rPr lang="en-US" altLang="zh-CN" sz="2400" dirty="0">
                <a:solidFill>
                  <a:schemeClr val="tx1"/>
                </a:solidFill>
                <a:latin typeface="Songti SC" panose="02010600040101010101" pitchFamily="2" charset="-122"/>
                <a:ea typeface="Songti SC" panose="02010600040101010101" pitchFamily="2" charset="-122"/>
              </a:rPr>
              <a:t>GOBO</a:t>
            </a:r>
            <a:r>
              <a:rPr lang="zh-CN" altLang="en-US" sz="2400" dirty="0">
                <a:solidFill>
                  <a:schemeClr val="tx1"/>
                </a:solidFill>
                <a:latin typeface="Songti SC" panose="02010600040101010101" pitchFamily="2" charset="-122"/>
                <a:ea typeface="Songti SC" panose="02010600040101010101" pitchFamily="2" charset="-122"/>
              </a:rPr>
              <a:t>只能在</a:t>
            </a:r>
            <a:r>
              <a:rPr lang="en-US" altLang="zh-CN" sz="2400" dirty="0">
                <a:solidFill>
                  <a:schemeClr val="tx1"/>
                </a:solidFill>
                <a:latin typeface="Songti SC" panose="02010600040101010101" pitchFamily="2" charset="-122"/>
                <a:ea typeface="Songti SC" panose="02010600040101010101" pitchFamily="2" charset="-122"/>
              </a:rPr>
              <a:t>DRAM</a:t>
            </a:r>
            <a:r>
              <a:rPr lang="zh-CN" altLang="en-US" sz="2400" dirty="0">
                <a:solidFill>
                  <a:schemeClr val="tx1"/>
                </a:solidFill>
                <a:latin typeface="Songti SC" panose="02010600040101010101" pitchFamily="2" charset="-122"/>
                <a:ea typeface="Songti SC" panose="02010600040101010101" pitchFamily="2" charset="-122"/>
              </a:rPr>
              <a:t>层面压缩访存，</a:t>
            </a:r>
            <a:r>
              <a:rPr lang="en-US" altLang="zh-CN" sz="2400" dirty="0">
                <a:solidFill>
                  <a:schemeClr val="tx1"/>
                </a:solidFill>
                <a:latin typeface="Songti SC" panose="02010600040101010101" pitchFamily="2" charset="-122"/>
                <a:ea typeface="Songti SC" panose="02010600040101010101" pitchFamily="2" charset="-122"/>
              </a:rPr>
              <a:t>L2</a:t>
            </a:r>
            <a:r>
              <a:rPr lang="zh-CN" altLang="en-US" sz="2400" dirty="0">
                <a:solidFill>
                  <a:schemeClr val="tx1"/>
                </a:solidFill>
                <a:latin typeface="Songti SC" panose="02010600040101010101" pitchFamily="2" charset="-122"/>
                <a:ea typeface="Songti SC" panose="02010600040101010101" pitchFamily="2" charset="-122"/>
              </a:rPr>
              <a:t> </a:t>
            </a:r>
            <a:r>
              <a:rPr lang="en-US" altLang="zh-CN" sz="2400" dirty="0">
                <a:solidFill>
                  <a:schemeClr val="tx1"/>
                </a:solidFill>
                <a:latin typeface="Songti SC" panose="02010600040101010101" pitchFamily="2" charset="-122"/>
                <a:ea typeface="Songti SC" panose="02010600040101010101" pitchFamily="2" charset="-122"/>
              </a:rPr>
              <a:t>Cache</a:t>
            </a:r>
            <a:r>
              <a:rPr lang="zh-CN" altLang="en-US" sz="2400" dirty="0">
                <a:solidFill>
                  <a:schemeClr val="tx1"/>
                </a:solidFill>
                <a:latin typeface="Songti SC" panose="02010600040101010101" pitchFamily="2" charset="-122"/>
                <a:ea typeface="Songti SC" panose="02010600040101010101" pitchFamily="2" charset="-122"/>
              </a:rPr>
              <a:t>等之后的内存层级和计算单元仍需要</a:t>
            </a:r>
            <a:r>
              <a:rPr lang="en-US" altLang="zh-CN" sz="2400" dirty="0">
                <a:solidFill>
                  <a:schemeClr val="tx1"/>
                </a:solidFill>
                <a:latin typeface="Songti SC" panose="02010600040101010101" pitchFamily="2" charset="-122"/>
                <a:ea typeface="Songti SC" panose="02010600040101010101" pitchFamily="2" charset="-122"/>
              </a:rPr>
              <a:t>FP16</a:t>
            </a:r>
            <a:r>
              <a:rPr lang="zh-CN" altLang="en-US" sz="2400" dirty="0">
                <a:solidFill>
                  <a:schemeClr val="tx1"/>
                </a:solidFill>
                <a:latin typeface="Songti SC" panose="02010600040101010101" pitchFamily="2" charset="-122"/>
                <a:ea typeface="Songti SC" panose="02010600040101010101" pitchFamily="2" charset="-122"/>
              </a:rPr>
              <a:t>类型。</a:t>
            </a:r>
            <a:endParaRPr lang="en-US" altLang="zh-CN" sz="2400" dirty="0">
              <a:solidFill>
                <a:schemeClr val="tx1"/>
              </a:solidFill>
              <a:latin typeface="Songti SC" panose="02010600040101010101" pitchFamily="2" charset="-122"/>
              <a:ea typeface="Songti SC" panose="02010600040101010101" pitchFamily="2" charset="-122"/>
            </a:endParaRPr>
          </a:p>
          <a:p>
            <a:endParaRPr lang="en-US" altLang="zh-CN" sz="2400" dirty="0">
              <a:solidFill>
                <a:schemeClr val="tx1"/>
              </a:solidFill>
              <a:latin typeface="Songti SC" panose="02010600040101010101" pitchFamily="2" charset="-122"/>
              <a:ea typeface="Songti SC" panose="02010600040101010101" pitchFamily="2" charset="-122"/>
            </a:endParaRPr>
          </a:p>
          <a:p>
            <a:r>
              <a:rPr lang="zh-CN" altLang="en-US" sz="2400" dirty="0">
                <a:solidFill>
                  <a:schemeClr val="tx1"/>
                </a:solidFill>
                <a:latin typeface="Songti SC" panose="02010600040101010101" pitchFamily="2" charset="-122"/>
                <a:ea typeface="Songti SC" panose="02010600040101010101" pitchFamily="2" charset="-122"/>
              </a:rPr>
              <a:t> 而其他绝大部分异常值感知架构无法支持现有的稠密加速器，如</a:t>
            </a:r>
            <a:r>
              <a:rPr lang="en-US" altLang="zh-CN" sz="2400" dirty="0">
                <a:solidFill>
                  <a:schemeClr val="tx1"/>
                </a:solidFill>
                <a:latin typeface="Songti SC" panose="02010600040101010101" pitchFamily="2" charset="-122"/>
                <a:ea typeface="Songti SC" panose="02010600040101010101" pitchFamily="2" charset="-122"/>
              </a:rPr>
              <a:t>GPU</a:t>
            </a:r>
            <a:r>
              <a:rPr lang="zh-CN" altLang="en-US" sz="2400" dirty="0">
                <a:solidFill>
                  <a:schemeClr val="tx1"/>
                </a:solidFill>
                <a:latin typeface="Songti SC" panose="02010600040101010101" pitchFamily="2" charset="-122"/>
                <a:ea typeface="Songti SC" panose="02010600040101010101" pitchFamily="2" charset="-122"/>
              </a:rPr>
              <a:t>。</a:t>
            </a:r>
            <a:endParaRPr lang="en-US" altLang="zh-CN" sz="2400" dirty="0">
              <a:solidFill>
                <a:schemeClr val="tx1"/>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975628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10122637" cy="598488"/>
          </a:xfrm>
        </p:spPr>
        <p:txBody>
          <a:bodyPr/>
          <a:lstStyle/>
          <a:p>
            <a:r>
              <a:rPr lang="zh-CN" altLang="en-US" dirty="0">
                <a:latin typeface="PingFang SC" panose="020B0400000000000000" pitchFamily="34" charset="-122"/>
                <a:ea typeface="PingFang SC" panose="020B0400000000000000" pitchFamily="34" charset="-122"/>
                <a:cs typeface="Times New Roman" panose="02020603050405020304" pitchFamily="18" charset="0"/>
              </a:rPr>
              <a:t>专用架构的能量和性能对比</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latin typeface="PingFang SC" panose="020B0400000000000000" pitchFamily="34" charset="-122"/>
                <a:ea typeface="PingFang SC" panose="020B0400000000000000" pitchFamily="34" charset="-122"/>
                <a:cs typeface="Times New Roman" panose="02020603050405020304" pitchFamily="18" charset="0"/>
              </a:rPr>
              <a:pPr/>
              <a:t>62</a:t>
            </a:fld>
            <a:endParaRPr lang="zh-CN" altLang="en-US" dirty="0">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7" name="文本占位符 4">
            <a:extLst>
              <a:ext uri="{FF2B5EF4-FFF2-40B4-BE49-F238E27FC236}">
                <a16:creationId xmlns:a16="http://schemas.microsoft.com/office/drawing/2014/main" id="{8EF2DA1A-7120-FF11-AFA5-1779A71D06B8}"/>
              </a:ext>
            </a:extLst>
          </p:cNvPr>
          <p:cNvSpPr txBox="1">
            <a:spLocks/>
          </p:cNvSpPr>
          <p:nvPr/>
        </p:nvSpPr>
        <p:spPr>
          <a:xfrm>
            <a:off x="6204541" y="1406670"/>
            <a:ext cx="5779879" cy="3384236"/>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tx1"/>
                </a:solidFill>
                <a:latin typeface="PingFang SC" panose="020B0400000000000000" pitchFamily="34" charset="-122"/>
                <a:ea typeface="PingFang SC" panose="020B0400000000000000" pitchFamily="34" charset="-122"/>
              </a:rPr>
              <a:t>相比于</a:t>
            </a:r>
            <a:r>
              <a:rPr lang="en-US" altLang="zh-CN" sz="2400" dirty="0" err="1">
                <a:solidFill>
                  <a:schemeClr val="tx1"/>
                </a:solidFill>
                <a:latin typeface="PingFang SC" panose="020B0400000000000000" pitchFamily="34" charset="-122"/>
                <a:ea typeface="PingFang SC" panose="020B0400000000000000" pitchFamily="34" charset="-122"/>
              </a:rPr>
              <a:t>OLAccel</a:t>
            </a:r>
            <a:r>
              <a:rPr lang="zh-CN" altLang="en-US" sz="2400" dirty="0">
                <a:solidFill>
                  <a:schemeClr val="tx1"/>
                </a:solidFill>
                <a:latin typeface="PingFang SC" panose="020B0400000000000000" pitchFamily="34" charset="-122"/>
                <a:ea typeface="PingFang SC" panose="020B0400000000000000" pitchFamily="34" charset="-122"/>
              </a:rPr>
              <a:t>，平均加速</a:t>
            </a:r>
            <a:r>
              <a:rPr lang="en-US" altLang="zh-CN" sz="2400" dirty="0">
                <a:solidFill>
                  <a:schemeClr val="tx1"/>
                </a:solidFill>
                <a:latin typeface="PingFang SC" panose="020B0400000000000000" pitchFamily="34" charset="-122"/>
                <a:ea typeface="PingFang SC" panose="020B0400000000000000" pitchFamily="34" charset="-122"/>
              </a:rPr>
              <a:t>3.8</a:t>
            </a:r>
            <a:r>
              <a:rPr lang="zh-CN" altLang="en-US" sz="2400">
                <a:solidFill>
                  <a:schemeClr val="tx1"/>
                </a:solidFill>
                <a:latin typeface="PingFang SC" panose="020B0400000000000000" pitchFamily="34" charset="-122"/>
                <a:ea typeface="PingFang SC" panose="020B0400000000000000" pitchFamily="34" charset="-122"/>
              </a:rPr>
              <a:t>倍，能耗下降</a:t>
            </a:r>
            <a:r>
              <a:rPr lang="en-US" altLang="zh-CN" sz="2400" dirty="0">
                <a:solidFill>
                  <a:schemeClr val="tx1"/>
                </a:solidFill>
                <a:latin typeface="PingFang SC" panose="020B0400000000000000" pitchFamily="34" charset="-122"/>
                <a:ea typeface="PingFang SC" panose="020B0400000000000000" pitchFamily="34" charset="-122"/>
              </a:rPr>
              <a:t>2.1</a:t>
            </a:r>
            <a:r>
              <a:rPr lang="zh-CN" altLang="en-US" sz="2400" dirty="0">
                <a:solidFill>
                  <a:schemeClr val="tx1"/>
                </a:solidFill>
                <a:latin typeface="PingFang SC" panose="020B0400000000000000" pitchFamily="34" charset="-122"/>
                <a:ea typeface="PingFang SC" panose="020B0400000000000000" pitchFamily="34" charset="-122"/>
              </a:rPr>
              <a:t>倍。</a:t>
            </a:r>
            <a:endParaRPr lang="en-US" altLang="zh-CN" sz="2400" dirty="0">
              <a:solidFill>
                <a:schemeClr val="tx1"/>
              </a:solidFill>
              <a:latin typeface="PingFang SC" panose="020B0400000000000000" pitchFamily="34" charset="-122"/>
              <a:ea typeface="PingFang SC" panose="020B0400000000000000" pitchFamily="34" charset="-122"/>
            </a:endParaRPr>
          </a:p>
          <a:p>
            <a:endParaRPr lang="en-US" altLang="zh-CN" sz="2400" dirty="0">
              <a:solidFill>
                <a:schemeClr val="tx1"/>
              </a:solidFill>
              <a:latin typeface="PingFang SC" panose="020B0400000000000000" pitchFamily="34" charset="-122"/>
              <a:ea typeface="PingFang SC" panose="020B0400000000000000" pitchFamily="34" charset="-122"/>
            </a:endParaRPr>
          </a:p>
          <a:p>
            <a:r>
              <a:rPr lang="zh-CN" altLang="en-US" sz="2400" dirty="0">
                <a:solidFill>
                  <a:schemeClr val="tx1"/>
                </a:solidFill>
                <a:latin typeface="PingFang SC" panose="020B0400000000000000" pitchFamily="34" charset="-122"/>
                <a:ea typeface="PingFang SC" panose="020B0400000000000000" pitchFamily="34" charset="-122"/>
              </a:rPr>
              <a:t>最终，在多个架构中都取得了显著的优化效果。</a:t>
            </a:r>
            <a:endParaRPr lang="en-US" altLang="zh-CN" sz="2400" dirty="0">
              <a:solidFill>
                <a:schemeClr val="tx1"/>
              </a:solidFill>
              <a:latin typeface="PingFang SC" panose="020B0400000000000000" pitchFamily="34" charset="-122"/>
              <a:ea typeface="PingFang SC" panose="020B0400000000000000" pitchFamily="34" charset="-122"/>
            </a:endParaRPr>
          </a:p>
        </p:txBody>
      </p:sp>
      <p:pic>
        <p:nvPicPr>
          <p:cNvPr id="4" name="图片 3">
            <a:extLst>
              <a:ext uri="{FF2B5EF4-FFF2-40B4-BE49-F238E27FC236}">
                <a16:creationId xmlns:a16="http://schemas.microsoft.com/office/drawing/2014/main" id="{523D1A29-9870-88D6-9DAF-0D21E496DF20}"/>
              </a:ext>
            </a:extLst>
          </p:cNvPr>
          <p:cNvPicPr>
            <a:picLocks noChangeAspect="1"/>
          </p:cNvPicPr>
          <p:nvPr/>
        </p:nvPicPr>
        <p:blipFill>
          <a:blip r:embed="rId4"/>
          <a:stretch>
            <a:fillRect/>
          </a:stretch>
        </p:blipFill>
        <p:spPr>
          <a:xfrm>
            <a:off x="316121" y="883804"/>
            <a:ext cx="5779879" cy="5455882"/>
          </a:xfrm>
          <a:prstGeom prst="rect">
            <a:avLst/>
          </a:prstGeom>
        </p:spPr>
      </p:pic>
    </p:spTree>
    <p:extLst>
      <p:ext uri="{BB962C8B-B14F-4D97-AF65-F5344CB8AC3E}">
        <p14:creationId xmlns:p14="http://schemas.microsoft.com/office/powerpoint/2010/main" val="1715399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p:txBody>
          <a:bodyPr/>
          <a:lstStyle/>
          <a:p>
            <a:r>
              <a:rPr lang="zh-CN" altLang="en-US" dirty="0">
                <a:latin typeface="PingFang SC" panose="020B0400000000000000" pitchFamily="34" charset="-122"/>
                <a:ea typeface="PingFang SC" panose="020B0400000000000000" pitchFamily="34" charset="-122"/>
              </a:rPr>
              <a:t>总结</a:t>
            </a:r>
          </a:p>
        </p:txBody>
      </p:sp>
      <p:sp>
        <p:nvSpPr>
          <p:cNvPr id="5" name="Slide Number Placeholder 1">
            <a:extLst>
              <a:ext uri="{FF2B5EF4-FFF2-40B4-BE49-F238E27FC236}">
                <a16:creationId xmlns:a16="http://schemas.microsoft.com/office/drawing/2014/main" id="{B2E9D68A-A122-F800-AE50-1E4BD47AD10C}"/>
              </a:ext>
            </a:extLst>
          </p:cNvPr>
          <p:cNvSpPr>
            <a:spLocks noGrp="1"/>
          </p:cNvSpPr>
          <p:nvPr>
            <p:ph type="sldNum" sz="quarter" idx="15"/>
          </p:nvPr>
        </p:nvSpPr>
        <p:spPr>
          <a:xfrm>
            <a:off x="10849970" y="6515101"/>
            <a:ext cx="1037230" cy="342900"/>
          </a:xfrm>
        </p:spPr>
        <p:txBody>
          <a:bodyPr/>
          <a:lstStyle/>
          <a:p>
            <a:fld id="{6C53781C-E1F6-4315-A39D-61273F2E0596}" type="slidenum">
              <a:rPr lang="zh-CN" altLang="en-US" smtClean="0">
                <a:latin typeface="PingFang SC" panose="020B0400000000000000" pitchFamily="34" charset="-122"/>
                <a:ea typeface="PingFang SC" panose="020B0400000000000000" pitchFamily="34" charset="-122"/>
              </a:rPr>
              <a:pPr/>
              <a:t>63</a:t>
            </a:fld>
            <a:endParaRPr lang="zh-CN" altLang="en-US" dirty="0">
              <a:latin typeface="PingFang SC" panose="020B0400000000000000" pitchFamily="34" charset="-122"/>
              <a:ea typeface="PingFang SC" panose="020B0400000000000000" pitchFamily="34" charset="-122"/>
            </a:endParaRPr>
          </a:p>
        </p:txBody>
      </p:sp>
      <p:sp>
        <p:nvSpPr>
          <p:cNvPr id="3" name="文本占位符 4">
            <a:extLst>
              <a:ext uri="{FF2B5EF4-FFF2-40B4-BE49-F238E27FC236}">
                <a16:creationId xmlns:a16="http://schemas.microsoft.com/office/drawing/2014/main" id="{7CD508F3-1C92-2922-743F-EF416F4F37A3}"/>
              </a:ext>
            </a:extLst>
          </p:cNvPr>
          <p:cNvSpPr txBox="1">
            <a:spLocks/>
          </p:cNvSpPr>
          <p:nvPr/>
        </p:nvSpPr>
        <p:spPr>
          <a:xfrm>
            <a:off x="625053" y="1256348"/>
            <a:ext cx="11050608" cy="4505544"/>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solidFill>
                  <a:schemeClr val="tx2"/>
                </a:solidFill>
                <a:latin typeface="PingFang SC" panose="020B0400000000000000" pitchFamily="34" charset="-122"/>
                <a:ea typeface="PingFang SC" panose="020B0400000000000000" pitchFamily="34" charset="-122"/>
              </a:rPr>
              <a:t> 面向大数据模型新特性的自适应量化</a:t>
            </a:r>
            <a:endParaRPr kumimoji="1" lang="en-US" altLang="zh-CN" sz="2800" b="1" dirty="0">
              <a:solidFill>
                <a:schemeClr val="tx2"/>
              </a:solidFill>
              <a:latin typeface="PingFang SC" panose="020B0400000000000000" pitchFamily="34" charset="-122"/>
              <a:ea typeface="PingFang SC" panose="020B0400000000000000" pitchFamily="34" charset="-122"/>
            </a:endParaRPr>
          </a:p>
          <a:p>
            <a:pPr lvl="1"/>
            <a:r>
              <a:rPr lang="zh-CN" altLang="en-US" sz="2400" b="0" i="0" u="none" strike="noStrike" dirty="0">
                <a:solidFill>
                  <a:srgbClr val="374151"/>
                </a:solidFill>
                <a:effectLst/>
                <a:latin typeface="PingFang SC" panose="020B0400000000000000" pitchFamily="34" charset="-122"/>
                <a:ea typeface="PingFang SC" panose="020B0400000000000000" pitchFamily="34" charset="-122"/>
              </a:rPr>
              <a:t>自适应量化在</a:t>
            </a:r>
            <a:r>
              <a:rPr lang="zh-CN" altLang="en-US" sz="2400" b="0" i="0" u="none" strike="noStrike" dirty="0">
                <a:solidFill>
                  <a:srgbClr val="00B0F0"/>
                </a:solidFill>
                <a:effectLst/>
                <a:latin typeface="PingFang SC" panose="020B0400000000000000" pitchFamily="34" charset="-122"/>
                <a:ea typeface="PingFang SC" panose="020B0400000000000000" pitchFamily="34" charset="-122"/>
              </a:rPr>
              <a:t>全局上保持一致性</a:t>
            </a:r>
            <a:r>
              <a:rPr lang="zh-CN" altLang="en-US" sz="2400" b="0" i="0" u="none" strike="noStrike" dirty="0">
                <a:solidFill>
                  <a:srgbClr val="374151"/>
                </a:solidFill>
                <a:effectLst/>
                <a:latin typeface="PingFang SC" panose="020B0400000000000000" pitchFamily="34" charset="-122"/>
                <a:ea typeface="PingFang SC" panose="020B0400000000000000" pitchFamily="34" charset="-122"/>
              </a:rPr>
              <a:t>，但在</a:t>
            </a:r>
            <a:r>
              <a:rPr lang="zh-CN" altLang="en-US" sz="2400" b="0" i="0" u="none" strike="noStrike" dirty="0">
                <a:solidFill>
                  <a:srgbClr val="00B0F0"/>
                </a:solidFill>
                <a:effectLst/>
                <a:latin typeface="PingFang SC" panose="020B0400000000000000" pitchFamily="34" charset="-122"/>
                <a:ea typeface="PingFang SC" panose="020B0400000000000000" pitchFamily="34" charset="-122"/>
              </a:rPr>
              <a:t>局部上保持可区分性。</a:t>
            </a:r>
            <a:endParaRPr lang="en-US" altLang="zh-CN" sz="2400" dirty="0">
              <a:solidFill>
                <a:srgbClr val="374151"/>
              </a:solidFill>
              <a:latin typeface="PingFang SC" panose="020B0400000000000000" pitchFamily="34" charset="-122"/>
              <a:ea typeface="PingFang SC" panose="020B0400000000000000" pitchFamily="34" charset="-122"/>
            </a:endParaRPr>
          </a:p>
          <a:p>
            <a:pPr lvl="1"/>
            <a:r>
              <a:rPr lang="zh-CN" altLang="en-US" sz="2400" b="0" i="0" u="none" strike="noStrike" dirty="0">
                <a:solidFill>
                  <a:srgbClr val="374151"/>
                </a:solidFill>
                <a:effectLst/>
                <a:latin typeface="PingFang SC" panose="020B0400000000000000" pitchFamily="34" charset="-122"/>
                <a:ea typeface="PingFang SC" panose="020B0400000000000000" pitchFamily="34" charset="-122"/>
              </a:rPr>
              <a:t>自适应量化将</a:t>
            </a:r>
            <a:r>
              <a:rPr lang="en-US" altLang="zh-CN" sz="2400" b="0" i="0" u="none" strike="noStrike" dirty="0">
                <a:solidFill>
                  <a:srgbClr val="374151"/>
                </a:solidFill>
                <a:effectLst/>
                <a:latin typeface="PingFang SC" panose="020B0400000000000000" pitchFamily="34" charset="-122"/>
                <a:ea typeface="PingFang SC" panose="020B0400000000000000" pitchFamily="34" charset="-122"/>
              </a:rPr>
              <a:t>LLM</a:t>
            </a:r>
            <a:r>
              <a:rPr lang="zh-CN" altLang="en-US" sz="2400" b="0" i="0" u="none" strike="noStrike" dirty="0">
                <a:solidFill>
                  <a:srgbClr val="374151"/>
                </a:solidFill>
                <a:effectLst/>
                <a:latin typeface="PingFang SC" panose="020B0400000000000000" pitchFamily="34" charset="-122"/>
                <a:ea typeface="PingFang SC" panose="020B0400000000000000" pitchFamily="34" charset="-122"/>
              </a:rPr>
              <a:t>的训练后量化（</a:t>
            </a:r>
            <a:r>
              <a:rPr lang="en-US" altLang="zh-CN" sz="2400" b="0" i="0" u="none" strike="noStrike" dirty="0">
                <a:solidFill>
                  <a:srgbClr val="374151"/>
                </a:solidFill>
                <a:effectLst/>
                <a:latin typeface="PingFang SC" panose="020B0400000000000000" pitchFamily="34" charset="-122"/>
                <a:ea typeface="PingFang SC" panose="020B0400000000000000" pitchFamily="34" charset="-122"/>
              </a:rPr>
              <a:t>PTQ</a:t>
            </a:r>
            <a:r>
              <a:rPr lang="zh-CN" altLang="en-US" sz="2400" b="0" i="0" u="none" strike="noStrike" dirty="0">
                <a:solidFill>
                  <a:srgbClr val="374151"/>
                </a:solidFill>
                <a:effectLst/>
                <a:latin typeface="PingFang SC" panose="020B0400000000000000" pitchFamily="34" charset="-122"/>
                <a:ea typeface="PingFang SC" panose="020B0400000000000000" pitchFamily="34" charset="-122"/>
              </a:rPr>
              <a:t>）的极限推至</a:t>
            </a:r>
            <a:r>
              <a:rPr lang="en-US" altLang="zh-CN" sz="2400" b="0" i="0" u="none" strike="noStrike" dirty="0">
                <a:solidFill>
                  <a:srgbClr val="374151"/>
                </a:solidFill>
                <a:effectLst/>
                <a:latin typeface="PingFang SC" panose="020B0400000000000000" pitchFamily="34" charset="-122"/>
                <a:ea typeface="PingFang SC" panose="020B0400000000000000" pitchFamily="34" charset="-122"/>
              </a:rPr>
              <a:t>4</a:t>
            </a:r>
            <a:r>
              <a:rPr lang="en-US" altLang="zh-CN" sz="2400" dirty="0">
                <a:solidFill>
                  <a:srgbClr val="374151"/>
                </a:solidFill>
                <a:latin typeface="PingFang SC" panose="020B0400000000000000" pitchFamily="34" charset="-122"/>
                <a:ea typeface="PingFang SC" panose="020B0400000000000000" pitchFamily="34" charset="-122"/>
              </a:rPr>
              <a:t>-bit</a:t>
            </a:r>
            <a:r>
              <a:rPr lang="zh-CN" altLang="en-US" sz="2400" b="0" i="0" u="none" strike="noStrike" dirty="0">
                <a:solidFill>
                  <a:srgbClr val="374151"/>
                </a:solidFill>
                <a:effectLst/>
                <a:latin typeface="PingFang SC" panose="020B0400000000000000" pitchFamily="34" charset="-122"/>
                <a:ea typeface="PingFang SC" panose="020B0400000000000000" pitchFamily="34" charset="-122"/>
              </a:rPr>
              <a:t>级别，并适用于权重和激活双侧量化。 </a:t>
            </a:r>
            <a:endParaRPr lang="en-US" altLang="zh-CN" sz="2400" b="0" i="0" u="none" strike="noStrike" dirty="0">
              <a:solidFill>
                <a:srgbClr val="374151"/>
              </a:solidFill>
              <a:effectLst/>
              <a:latin typeface="PingFang SC" panose="020B0400000000000000" pitchFamily="34" charset="-122"/>
              <a:ea typeface="PingFang SC" panose="020B0400000000000000" pitchFamily="34" charset="-122"/>
            </a:endParaRPr>
          </a:p>
          <a:p>
            <a:pPr lvl="1"/>
            <a:r>
              <a:rPr lang="zh-CN" altLang="en-US" sz="2400" b="0" i="0" u="none" strike="noStrike" dirty="0">
                <a:solidFill>
                  <a:srgbClr val="374151"/>
                </a:solidFill>
                <a:effectLst/>
                <a:latin typeface="PingFang SC" panose="020B0400000000000000" pitchFamily="34" charset="-122"/>
                <a:ea typeface="PingFang SC" panose="020B0400000000000000" pitchFamily="34" charset="-122"/>
              </a:rPr>
              <a:t>自适应量化设计对现有加速器非常友好，因此其具有非常实际的可用性，可以通过非常小的修改部署在现有的硬件架构中，这是本方案最大的优点。</a:t>
            </a:r>
            <a:endParaRPr kumimoji="1" lang="en-US" altLang="zh-CN" sz="2400" dirty="0">
              <a:solidFill>
                <a:schemeClr val="tx2"/>
              </a:solidFill>
              <a:latin typeface="PingFang SC" panose="020B0400000000000000" pitchFamily="34" charset="-122"/>
              <a:ea typeface="PingFang SC" panose="020B0400000000000000" pitchFamily="34" charset="-122"/>
            </a:endParaRPr>
          </a:p>
        </p:txBody>
      </p:sp>
      <p:sp>
        <p:nvSpPr>
          <p:cNvPr id="6" name="文本框 5">
            <a:extLst>
              <a:ext uri="{FF2B5EF4-FFF2-40B4-BE49-F238E27FC236}">
                <a16:creationId xmlns:a16="http://schemas.microsoft.com/office/drawing/2014/main" id="{8D05745F-7CD8-5E09-1CF9-06AD77D44FBA}"/>
              </a:ext>
            </a:extLst>
          </p:cNvPr>
          <p:cNvSpPr txBox="1"/>
          <p:nvPr/>
        </p:nvSpPr>
        <p:spPr>
          <a:xfrm>
            <a:off x="3681133" y="5238672"/>
            <a:ext cx="4938447" cy="523220"/>
          </a:xfrm>
          <a:prstGeom prst="rect">
            <a:avLst/>
          </a:prstGeom>
          <a:noFill/>
        </p:spPr>
        <p:txBody>
          <a:bodyPr wrap="square">
            <a:spAutoFit/>
          </a:bodyPr>
          <a:lstStyle/>
          <a:p>
            <a:pPr algn="ctr"/>
            <a:r>
              <a:rPr kumimoji="1" lang="en-US" altLang="zh-CN" sz="2800" b="1" dirty="0">
                <a:latin typeface="PingFang SC" panose="020B0400000000000000" pitchFamily="34" charset="-122"/>
                <a:ea typeface="PingFang SC" panose="020B0400000000000000" pitchFamily="34" charset="-122"/>
              </a:rPr>
              <a:t>A</a:t>
            </a:r>
            <a:r>
              <a:rPr kumimoji="1" lang="zh-CN" altLang="en-US" sz="2800" b="1" dirty="0">
                <a:latin typeface="PingFang SC" panose="020B0400000000000000" pitchFamily="34" charset="-122"/>
                <a:ea typeface="PingFang SC" panose="020B0400000000000000" pitchFamily="34" charset="-122"/>
              </a:rPr>
              <a:t> </a:t>
            </a:r>
            <a:r>
              <a:rPr kumimoji="1" lang="en-US" altLang="zh-CN" sz="2800" b="1" i="1" dirty="0">
                <a:solidFill>
                  <a:srgbClr val="00B0F0"/>
                </a:solidFill>
                <a:latin typeface="PingFang SC" panose="020B0400000000000000" pitchFamily="34" charset="-122"/>
                <a:ea typeface="PingFang SC" panose="020B0400000000000000" pitchFamily="34" charset="-122"/>
              </a:rPr>
              <a:t>simple but effective</a:t>
            </a:r>
            <a:r>
              <a:rPr kumimoji="1" lang="zh-CN" altLang="en-US" sz="2800" b="1" i="1" dirty="0">
                <a:solidFill>
                  <a:srgbClr val="00B0F0"/>
                </a:solidFill>
                <a:latin typeface="PingFang SC" panose="020B0400000000000000" pitchFamily="34" charset="-122"/>
                <a:ea typeface="PingFang SC" panose="020B0400000000000000" pitchFamily="34" charset="-122"/>
              </a:rPr>
              <a:t> </a:t>
            </a:r>
            <a:r>
              <a:rPr kumimoji="1" lang="en-US" altLang="zh-CN" sz="2800" b="1" dirty="0">
                <a:latin typeface="PingFang SC" panose="020B0400000000000000" pitchFamily="34" charset="-122"/>
                <a:ea typeface="PingFang SC" panose="020B0400000000000000" pitchFamily="34" charset="-122"/>
              </a:rPr>
              <a:t>idea</a:t>
            </a:r>
          </a:p>
        </p:txBody>
      </p:sp>
    </p:spTree>
    <p:extLst>
      <p:ext uri="{BB962C8B-B14F-4D97-AF65-F5344CB8AC3E}">
        <p14:creationId xmlns:p14="http://schemas.microsoft.com/office/powerpoint/2010/main" val="2037050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小结</a:t>
            </a:r>
          </a:p>
        </p:txBody>
      </p:sp>
      <p:sp>
        <p:nvSpPr>
          <p:cNvPr id="9" name="矩形: 圆角 8">
            <a:extLst>
              <a:ext uri="{FF2B5EF4-FFF2-40B4-BE49-F238E27FC236}">
                <a16:creationId xmlns:a16="http://schemas.microsoft.com/office/drawing/2014/main" id="{8F74F224-48EC-462B-BF6E-875C52DAA32F}"/>
              </a:ext>
            </a:extLst>
          </p:cNvPr>
          <p:cNvSpPr/>
          <p:nvPr/>
        </p:nvSpPr>
        <p:spPr>
          <a:xfrm>
            <a:off x="1060190" y="867651"/>
            <a:ext cx="10071620" cy="2766946"/>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latin typeface="Songti SC" panose="02010600040101010101" pitchFamily="2" charset="-122"/>
              <a:ea typeface="Songti SC" panose="02010600040101010101" pitchFamily="2" charset="-122"/>
            </a:endParaRPr>
          </a:p>
        </p:txBody>
      </p:sp>
      <p:sp>
        <p:nvSpPr>
          <p:cNvPr id="11" name="平行四边形 10">
            <a:extLst>
              <a:ext uri="{FF2B5EF4-FFF2-40B4-BE49-F238E27FC236}">
                <a16:creationId xmlns:a16="http://schemas.microsoft.com/office/drawing/2014/main" id="{46DCB084-08AF-4AB1-B64F-F8BDCCAD3953}"/>
              </a:ext>
            </a:extLst>
          </p:cNvPr>
          <p:cNvSpPr/>
          <p:nvPr/>
        </p:nvSpPr>
        <p:spPr>
          <a:xfrm>
            <a:off x="1236415" y="98398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1126B569-29BD-45FA-B041-68D15E4ECCCD}"/>
              </a:ext>
            </a:extLst>
          </p:cNvPr>
          <p:cNvSpPr txBox="1"/>
          <p:nvPr/>
        </p:nvSpPr>
        <p:spPr>
          <a:xfrm>
            <a:off x="1709984" y="1510586"/>
            <a:ext cx="9108649" cy="1870064"/>
          </a:xfrm>
          <a:prstGeom prst="rect">
            <a:avLst/>
          </a:prstGeom>
          <a:noFill/>
        </p:spPr>
        <p:txBody>
          <a:bodyPr wrap="square" rtlCol="0">
            <a:spAutoFit/>
          </a:bodyPr>
          <a:lstStyle/>
          <a:p>
            <a:pPr>
              <a:lnSpc>
                <a:spcPct val="130000"/>
              </a:lnSpc>
            </a:pPr>
            <a:r>
              <a:rPr lang="en-US" altLang="zh-CN" dirty="0">
                <a:solidFill>
                  <a:srgbClr val="C8161E"/>
                </a:solidFill>
                <a:latin typeface="Songti SC" panose="02010600040101010101" pitchFamily="2" charset="-122"/>
                <a:ea typeface="Songti SC" panose="02010600040101010101" pitchFamily="2" charset="-122"/>
                <a:cs typeface="Times New Roman" panose="02020603050405020304" pitchFamily="18" charset="0"/>
              </a:rPr>
              <a:t>Cong Guo</a:t>
            </a:r>
            <a:r>
              <a:rPr lang="en-US" altLang="zh-CN" dirty="0">
                <a:latin typeface="Songti SC" panose="02010600040101010101" pitchFamily="2" charset="-122"/>
                <a:ea typeface="Songti SC" panose="02010600040101010101" pitchFamily="2" charset="-122"/>
                <a:cs typeface="Times New Roman" panose="02020603050405020304" pitchFamily="18" charset="0"/>
              </a:rPr>
              <a:t>, Jiaming Tang,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Weiming</a:t>
            </a:r>
            <a:r>
              <a:rPr lang="en-US" altLang="zh-CN" dirty="0">
                <a:latin typeface="Songti SC" panose="02010600040101010101" pitchFamily="2" charset="-122"/>
                <a:ea typeface="Songti SC" panose="02010600040101010101" pitchFamily="2" charset="-122"/>
                <a:cs typeface="Times New Roman" panose="02020603050405020304" pitchFamily="18" charset="0"/>
              </a:rPr>
              <a:t> Hu,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Jingwen</a:t>
            </a:r>
            <a:r>
              <a:rPr lang="en-US" altLang="zh-CN" dirty="0">
                <a:latin typeface="Songti SC" panose="02010600040101010101" pitchFamily="2" charset="-122"/>
                <a:ea typeface="Songti SC" panose="02010600040101010101" pitchFamily="2" charset="-122"/>
                <a:cs typeface="Times New Roman" panose="02020603050405020304" pitchFamily="18" charset="0"/>
              </a:rPr>
              <a:t>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Leng</a:t>
            </a:r>
            <a:r>
              <a:rPr lang="en-US" altLang="zh-CN" dirty="0">
                <a:latin typeface="Songti SC" panose="02010600040101010101" pitchFamily="2" charset="-122"/>
                <a:ea typeface="Songti SC" panose="02010600040101010101" pitchFamily="2" charset="-122"/>
                <a:cs typeface="Times New Roman" panose="02020603050405020304" pitchFamily="18" charset="0"/>
              </a:rPr>
              <a:t>, Chen Zhang, Fan Yang,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Yunxin</a:t>
            </a:r>
            <a:r>
              <a:rPr lang="en-US" altLang="zh-CN" dirty="0">
                <a:latin typeface="Songti SC" panose="02010600040101010101" pitchFamily="2" charset="-122"/>
                <a:ea typeface="Songti SC" panose="02010600040101010101" pitchFamily="2" charset="-122"/>
                <a:cs typeface="Times New Roman" panose="02020603050405020304" pitchFamily="18" charset="0"/>
              </a:rPr>
              <a:t> Liu,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Minyi</a:t>
            </a:r>
            <a:r>
              <a:rPr lang="en-US" altLang="zh-CN" dirty="0">
                <a:latin typeface="Songti SC" panose="02010600040101010101" pitchFamily="2" charset="-122"/>
                <a:ea typeface="Songti SC" panose="02010600040101010101" pitchFamily="2" charset="-122"/>
                <a:cs typeface="Times New Roman" panose="02020603050405020304" pitchFamily="18" charset="0"/>
              </a:rPr>
              <a:t> Guo,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Yuhao</a:t>
            </a:r>
            <a:r>
              <a:rPr lang="en-US" altLang="zh-CN" dirty="0">
                <a:latin typeface="Songti SC" panose="02010600040101010101" pitchFamily="2" charset="-122"/>
                <a:ea typeface="Songti SC" panose="02010600040101010101" pitchFamily="2" charset="-122"/>
                <a:cs typeface="Times New Roman" panose="02020603050405020304" pitchFamily="18" charset="0"/>
              </a:rPr>
              <a:t> Zhu</a:t>
            </a:r>
            <a:r>
              <a:rPr lang="en-US" altLang="zh-CN"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a:t>
            </a:r>
            <a:r>
              <a:rPr lang="en-US" altLang="zh-CN" dirty="0" err="1">
                <a:solidFill>
                  <a:srgbClr val="000000"/>
                </a:solidFill>
                <a:latin typeface="Songti SC" panose="02010600040101010101" pitchFamily="2" charset="-122"/>
                <a:ea typeface="Songti SC" panose="02010600040101010101" pitchFamily="2" charset="-122"/>
                <a:cs typeface="Times New Roman" panose="02020603050405020304" pitchFamily="18" charset="0"/>
              </a:rPr>
              <a:t>OliVe</a:t>
            </a:r>
            <a:r>
              <a:rPr lang="en-US" altLang="zh-CN"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Accelerating Large Language Models via Hardware-friendly Outlier-Victim Pair Quantization”.</a:t>
            </a:r>
            <a:r>
              <a:rPr lang="zh-CN" altLang="en-US"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a:t>
            </a:r>
            <a:r>
              <a:rPr lang="en-US" altLang="zh-CN"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ISCA</a:t>
            </a:r>
            <a:r>
              <a:rPr lang="zh-CN" altLang="en-US"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 </a:t>
            </a:r>
            <a:r>
              <a:rPr lang="en-US" altLang="zh-CN"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2023</a:t>
            </a:r>
            <a:r>
              <a:rPr lang="zh-CN" altLang="en-US"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 已接收</a:t>
            </a:r>
            <a:r>
              <a:rPr lang="en-US" altLang="zh-CN"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a:t>
            </a:r>
            <a:endParaRPr lang="en-US" altLang="zh-CN" sz="3600" dirty="0">
              <a:solidFill>
                <a:schemeClr val="tx1">
                  <a:lumMod val="75000"/>
                  <a:lumOff val="25000"/>
                </a:schemeClr>
              </a:solidFill>
              <a:latin typeface="Songti SC" panose="02010600040101010101" pitchFamily="2" charset="-122"/>
              <a:ea typeface="Songti SC" panose="02010600040101010101" pitchFamily="2" charset="-122"/>
              <a:cs typeface="Times New Roman" panose="02020603050405020304" pitchFamily="18" charset="0"/>
            </a:endParaRPr>
          </a:p>
          <a:p>
            <a:pPr>
              <a:lnSpc>
                <a:spcPct val="130000"/>
              </a:lnSpc>
            </a:pPr>
            <a:endParaRPr lang="en-US" altLang="zh-CN" dirty="0">
              <a:solidFill>
                <a:schemeClr val="tx1">
                  <a:lumMod val="75000"/>
                  <a:lumOff val="25000"/>
                </a:schemeClr>
              </a:solidFill>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zh-CN" altLang="en-US" b="1" dirty="0">
                <a:solidFill>
                  <a:schemeClr val="tx1">
                    <a:lumMod val="75000"/>
                    <a:lumOff val="25000"/>
                  </a:schemeClr>
                </a:solidFill>
                <a:latin typeface="Songti SC" panose="02010600040101010101" pitchFamily="2" charset="-122"/>
                <a:ea typeface="Songti SC" panose="02010600040101010101" pitchFamily="2" charset="-122"/>
              </a:rPr>
              <a:t>作者序：</a:t>
            </a:r>
            <a:r>
              <a:rPr lang="zh-CN" altLang="en-US" b="1" dirty="0">
                <a:solidFill>
                  <a:schemeClr val="accent1"/>
                </a:solidFill>
                <a:latin typeface="Songti SC" panose="02010600040101010101" pitchFamily="2" charset="-122"/>
                <a:ea typeface="Songti SC" panose="02010600040101010101" pitchFamily="2" charset="-122"/>
              </a:rPr>
              <a:t>第一作者</a:t>
            </a:r>
            <a:endParaRPr lang="en-US" altLang="zh-CN" dirty="0">
              <a:latin typeface="Songti SC" panose="02010600040101010101" pitchFamily="2" charset="-122"/>
              <a:ea typeface="Songti SC" panose="02010600040101010101" pitchFamily="2" charset="-122"/>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755372" y="338841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0" name="文本框 45">
            <a:extLst>
              <a:ext uri="{FF2B5EF4-FFF2-40B4-BE49-F238E27FC236}">
                <a16:creationId xmlns:a16="http://schemas.microsoft.com/office/drawing/2014/main" id="{EDAF6616-CE5C-C541-876A-6799C675BA3D}"/>
              </a:ext>
            </a:extLst>
          </p:cNvPr>
          <p:cNvSpPr txBox="1"/>
          <p:nvPr/>
        </p:nvSpPr>
        <p:spPr>
          <a:xfrm>
            <a:off x="1757423" y="978373"/>
            <a:ext cx="7038914" cy="584775"/>
          </a:xfrm>
          <a:prstGeom prst="rect">
            <a:avLst/>
          </a:prstGeom>
          <a:noFill/>
        </p:spPr>
        <p:txBody>
          <a:bodyPr wrap="square" rtlCol="0">
            <a:spAutoFit/>
          </a:bodyPr>
          <a:lstStyle/>
          <a:p>
            <a:r>
              <a:rPr lang="en-US" altLang="zh-CN" sz="3200" b="1" dirty="0">
                <a:solidFill>
                  <a:schemeClr val="tx1">
                    <a:lumMod val="75000"/>
                    <a:lumOff val="25000"/>
                  </a:schemeClr>
                </a:solidFill>
                <a:latin typeface="Songti SC" panose="02010600040101010101" pitchFamily="2" charset="-122"/>
                <a:ea typeface="Songti SC" panose="02010600040101010101" pitchFamily="2" charset="-122"/>
              </a:rPr>
              <a:t>ISCA</a:t>
            </a:r>
            <a:r>
              <a:rPr lang="zh-CN" altLang="en-US" sz="3200" b="1" dirty="0">
                <a:solidFill>
                  <a:schemeClr val="tx1">
                    <a:lumMod val="75000"/>
                    <a:lumOff val="25000"/>
                  </a:schemeClr>
                </a:solidFill>
                <a:latin typeface="Songti SC" panose="02010600040101010101" pitchFamily="2" charset="-122"/>
                <a:ea typeface="Songti SC" panose="02010600040101010101" pitchFamily="2" charset="-122"/>
              </a:rPr>
              <a:t> </a:t>
            </a:r>
            <a:r>
              <a:rPr lang="en-US" altLang="zh-CN" sz="3200" b="1" dirty="0">
                <a:solidFill>
                  <a:schemeClr val="tx1">
                    <a:lumMod val="75000"/>
                    <a:lumOff val="25000"/>
                  </a:schemeClr>
                </a:solidFill>
                <a:latin typeface="Songti SC" panose="02010600040101010101" pitchFamily="2" charset="-122"/>
                <a:ea typeface="Songti SC" panose="02010600040101010101" pitchFamily="2" charset="-122"/>
              </a:rPr>
              <a:t>2023 </a:t>
            </a:r>
            <a:endParaRPr lang="zh-CN" altLang="en-US" sz="32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E990E470-0EF6-9C59-B344-E6FE34E4A4F3}"/>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64</a:t>
            </a:fld>
            <a:endParaRPr lang="zh-CN" altLang="en-US"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E9441E16-C3BB-F299-2363-0DF5ACAC258B}"/>
              </a:ext>
            </a:extLst>
          </p:cNvPr>
          <p:cNvPicPr>
            <a:picLocks noChangeAspect="1"/>
          </p:cNvPicPr>
          <p:nvPr/>
        </p:nvPicPr>
        <p:blipFill>
          <a:blip r:embed="rId3"/>
          <a:stretch>
            <a:fillRect/>
          </a:stretch>
        </p:blipFill>
        <p:spPr>
          <a:xfrm>
            <a:off x="1568450" y="3808345"/>
            <a:ext cx="2554976" cy="2454020"/>
          </a:xfrm>
          <a:prstGeom prst="rect">
            <a:avLst/>
          </a:prstGeom>
        </p:spPr>
      </p:pic>
      <p:sp>
        <p:nvSpPr>
          <p:cNvPr id="7" name="文本框 6">
            <a:extLst>
              <a:ext uri="{FF2B5EF4-FFF2-40B4-BE49-F238E27FC236}">
                <a16:creationId xmlns:a16="http://schemas.microsoft.com/office/drawing/2014/main" id="{3D977613-3516-FC59-8EE5-2C36AEE92DE7}"/>
              </a:ext>
            </a:extLst>
          </p:cNvPr>
          <p:cNvSpPr txBox="1"/>
          <p:nvPr/>
        </p:nvSpPr>
        <p:spPr>
          <a:xfrm>
            <a:off x="4480802" y="4925520"/>
            <a:ext cx="6369168" cy="954107"/>
          </a:xfrm>
          <a:prstGeom prst="rect">
            <a:avLst/>
          </a:prstGeom>
          <a:noFill/>
        </p:spPr>
        <p:txBody>
          <a:bodyPr wrap="square">
            <a:spAutoFit/>
          </a:bodyPr>
          <a:lstStyle/>
          <a:p>
            <a:pPr algn="ctr"/>
            <a:r>
              <a:rPr lang="zh-CN" altLang="en-US" sz="2800" dirty="0">
                <a:solidFill>
                  <a:srgbClr val="000000"/>
                </a:solidFill>
                <a:effectLst/>
                <a:latin typeface="Songti SC" panose="02010600040101010101" pitchFamily="2" charset="-122"/>
                <a:ea typeface="Songti SC" panose="02010600040101010101" pitchFamily="2" charset="-122"/>
              </a:rPr>
              <a:t> 算法（稀疏）和架构（量化）统一结合</a:t>
            </a:r>
          </a:p>
          <a:p>
            <a:pPr algn="ctr"/>
            <a:r>
              <a:rPr lang="zh-CN" altLang="en-US" sz="2800" dirty="0">
                <a:solidFill>
                  <a:srgbClr val="000000"/>
                </a:solidFill>
                <a:effectLst/>
                <a:latin typeface="Songti SC" panose="02010600040101010101" pitchFamily="2" charset="-122"/>
                <a:ea typeface="Songti SC" panose="02010600040101010101" pitchFamily="2" charset="-122"/>
              </a:rPr>
              <a:t>异常值感知架构</a:t>
            </a:r>
          </a:p>
        </p:txBody>
      </p:sp>
    </p:spTree>
    <p:extLst>
      <p:ext uri="{BB962C8B-B14F-4D97-AF65-F5344CB8AC3E}">
        <p14:creationId xmlns:p14="http://schemas.microsoft.com/office/powerpoint/2010/main" val="3902896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a:extLst>
              <a:ext uri="{FF2B5EF4-FFF2-40B4-BE49-F238E27FC236}">
                <a16:creationId xmlns:a16="http://schemas.microsoft.com/office/drawing/2014/main" id="{80C2569C-3892-40D1-9264-F5FDDEF8C1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688" b="28688"/>
          <a:stretch>
            <a:fillRect/>
          </a:stretch>
        </p:blipFill>
        <p:spPr/>
      </p:pic>
      <p:sp>
        <p:nvSpPr>
          <p:cNvPr id="68" name="标题 67">
            <a:extLst>
              <a:ext uri="{FF2B5EF4-FFF2-40B4-BE49-F238E27FC236}">
                <a16:creationId xmlns:a16="http://schemas.microsoft.com/office/drawing/2014/main" id="{E5089217-EE99-4A8B-872E-52A90760B19F}"/>
              </a:ext>
            </a:extLst>
          </p:cNvPr>
          <p:cNvSpPr>
            <a:spLocks noGrp="1"/>
          </p:cNvSpPr>
          <p:nvPr>
            <p:ph type="title"/>
          </p:nvPr>
        </p:nvSpPr>
        <p:spPr>
          <a:xfrm>
            <a:off x="4654075" y="2450353"/>
            <a:ext cx="6489700" cy="1372024"/>
          </a:xfrm>
        </p:spPr>
        <p:txBody>
          <a:bodyPr/>
          <a:lstStyle/>
          <a:p>
            <a:r>
              <a:rPr lang="zh-CN" altLang="en-US" sz="2800" b="1" dirty="0">
                <a:effectLst/>
                <a:latin typeface="Songti SC" panose="02010600040101010101" pitchFamily="2" charset="-122"/>
                <a:ea typeface="Songti SC" panose="02010600040101010101" pitchFamily="2" charset="-122"/>
              </a:rPr>
              <a:t>研究内容四</a:t>
            </a:r>
            <a:br>
              <a:rPr lang="en-US" altLang="zh-CN" sz="2800" b="1" dirty="0">
                <a:effectLst/>
                <a:latin typeface="Songti SC" panose="02010600040101010101" pitchFamily="2" charset="-122"/>
                <a:ea typeface="Songti SC" panose="02010600040101010101" pitchFamily="2" charset="-122"/>
              </a:rPr>
            </a:br>
            <a:r>
              <a:rPr lang="zh-CN" altLang="en-US" sz="2800" b="1" dirty="0">
                <a:solidFill>
                  <a:schemeClr val="accent2"/>
                </a:solidFill>
                <a:effectLst/>
                <a:latin typeface="Songti SC" panose="02010600040101010101" pitchFamily="2" charset="-122"/>
                <a:ea typeface="Songti SC" panose="02010600040101010101" pitchFamily="2" charset="-122"/>
              </a:rPr>
              <a:t>面向无数据场景的高性能量化方案</a:t>
            </a:r>
            <a:endParaRPr lang="zh-CN" altLang="en-US" sz="2800" dirty="0">
              <a:solidFill>
                <a:schemeClr val="accent2"/>
              </a:solidFill>
              <a:effectLst/>
              <a:latin typeface="Songti SC" panose="02010600040101010101" pitchFamily="2" charset="-122"/>
              <a:ea typeface="Songti SC" panose="02010600040101010101" pitchFamily="2" charset="-122"/>
            </a:endParaRPr>
          </a:p>
        </p:txBody>
      </p:sp>
      <p:grpSp>
        <p:nvGrpSpPr>
          <p:cNvPr id="2" name="组合 1">
            <a:extLst>
              <a:ext uri="{FF2B5EF4-FFF2-40B4-BE49-F238E27FC236}">
                <a16:creationId xmlns:a16="http://schemas.microsoft.com/office/drawing/2014/main" id="{B4CE5BB6-06BF-41FD-A1AC-622D2A987800}"/>
              </a:ext>
            </a:extLst>
          </p:cNvPr>
          <p:cNvGrpSpPr/>
          <p:nvPr/>
        </p:nvGrpSpPr>
        <p:grpSpPr>
          <a:xfrm>
            <a:off x="1048224" y="3047028"/>
            <a:ext cx="2895125" cy="3181080"/>
            <a:chOff x="1048225" y="3047028"/>
            <a:chExt cx="2862842" cy="3181080"/>
          </a:xfrm>
        </p:grpSpPr>
        <p:sp>
          <p:nvSpPr>
            <p:cNvPr id="5" name="矩形 4">
              <a:extLst>
                <a:ext uri="{FF2B5EF4-FFF2-40B4-BE49-F238E27FC236}">
                  <a16:creationId xmlns:a16="http://schemas.microsoft.com/office/drawing/2014/main" id="{C278869C-8A9B-484D-A8CD-A418D85E48F5}"/>
                </a:ext>
              </a:extLst>
            </p:cNvPr>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4</a:t>
              </a:r>
              <a:endParaRPr lang="zh-CN" altLang="en-US" sz="13800" b="1" dirty="0">
                <a:solidFill>
                  <a:schemeClr val="accent1"/>
                </a:solidFill>
              </a:endParaRPr>
            </a:p>
          </p:txBody>
        </p:sp>
        <p:sp>
          <p:nvSpPr>
            <p:cNvPr id="6" name="矩形 5">
              <a:extLst>
                <a:ext uri="{FF2B5EF4-FFF2-40B4-BE49-F238E27FC236}">
                  <a16:creationId xmlns:a16="http://schemas.microsoft.com/office/drawing/2014/main" id="{0E2FC511-10FB-41EF-AC21-71C44EA04771}"/>
                </a:ext>
              </a:extLst>
            </p:cNvPr>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31434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无数据量化</a:t>
            </a:r>
          </a:p>
        </p:txBody>
      </p:sp>
      <p:sp>
        <p:nvSpPr>
          <p:cNvPr id="20" name="矩形 19">
            <a:extLst>
              <a:ext uri="{FF2B5EF4-FFF2-40B4-BE49-F238E27FC236}">
                <a16:creationId xmlns:a16="http://schemas.microsoft.com/office/drawing/2014/main" id="{F25CD40F-9DF0-B041-8BF8-D9466A3760E3}"/>
              </a:ext>
            </a:extLst>
          </p:cNvPr>
          <p:cNvSpPr/>
          <p:nvPr/>
        </p:nvSpPr>
        <p:spPr>
          <a:xfrm>
            <a:off x="6096000" y="3644246"/>
            <a:ext cx="5360894" cy="2060275"/>
          </a:xfrm>
          <a:prstGeom prst="rect">
            <a:avLst/>
          </a:prstGeom>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pic>
        <p:nvPicPr>
          <p:cNvPr id="2050" name="Picture 2" descr="2021年全球医疗行业投资数据：海外投资机构布局大揭秘| 界面· 财经号">
            <a:extLst>
              <a:ext uri="{FF2B5EF4-FFF2-40B4-BE49-F238E27FC236}">
                <a16:creationId xmlns:a16="http://schemas.microsoft.com/office/drawing/2014/main" id="{5D3BF220-60AC-844B-86BB-A8639294DC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64" r="19909"/>
          <a:stretch/>
        </p:blipFill>
        <p:spPr bwMode="auto">
          <a:xfrm>
            <a:off x="818963" y="1304458"/>
            <a:ext cx="2124632" cy="17133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7A3CA75-0489-A449-9761-6DED69374787}"/>
              </a:ext>
            </a:extLst>
          </p:cNvPr>
          <p:cNvSpPr txBox="1"/>
          <p:nvPr/>
        </p:nvSpPr>
        <p:spPr>
          <a:xfrm>
            <a:off x="747645" y="3406207"/>
            <a:ext cx="4668122" cy="1323439"/>
          </a:xfrm>
          <a:prstGeom prst="rect">
            <a:avLst/>
          </a:prstGeom>
          <a:noFill/>
        </p:spPr>
        <p:txBody>
          <a:bodyPr wrap="square" rtlCol="0">
            <a:spAutoFit/>
          </a:bodyPr>
          <a:lstStyle/>
          <a:p>
            <a:r>
              <a:rPr lang="zh-CN" altLang="en-US" sz="2000" dirty="0">
                <a:solidFill>
                  <a:schemeClr val="accent1"/>
                </a:solidFill>
                <a:latin typeface="Songti SC" panose="02010600040101010101" pitchFamily="2" charset="-122"/>
                <a:ea typeface="Songti SC" panose="02010600040101010101" pitchFamily="2" charset="-122"/>
                <a:cs typeface="Arial" panose="020B0604020202020204" pitchFamily="34" charset="0"/>
              </a:rPr>
              <a:t>无数据量化</a:t>
            </a:r>
            <a:r>
              <a:rPr lang="zh-CN" altLang="en-US" sz="2000" dirty="0">
                <a:latin typeface="Songti SC" panose="02010600040101010101" pitchFamily="2" charset="-122"/>
                <a:ea typeface="Songti SC" panose="02010600040101010101" pitchFamily="2" charset="-122"/>
                <a:cs typeface="Arial" panose="020B0604020202020204" pitchFamily="34" charset="0"/>
              </a:rPr>
              <a:t>目前是很有前景的量化技术。</a:t>
            </a:r>
            <a:endParaRPr lang="en-US" altLang="zh-CN" sz="2000" dirty="0">
              <a:latin typeface="Songti SC" panose="02010600040101010101" pitchFamily="2" charset="-122"/>
              <a:ea typeface="Songti SC" panose="02010600040101010101" pitchFamily="2" charset="-122"/>
              <a:cs typeface="Arial" panose="020B0604020202020204" pitchFamily="34" charset="0"/>
            </a:endParaRPr>
          </a:p>
          <a:p>
            <a:r>
              <a:rPr lang="zh-CN" altLang="en-US" sz="2000" dirty="0">
                <a:latin typeface="Songti SC" panose="02010600040101010101" pitchFamily="2" charset="-122"/>
                <a:ea typeface="Songti SC" panose="02010600040101010101" pitchFamily="2" charset="-122"/>
                <a:cs typeface="Arial" panose="020B0604020202020204" pitchFamily="34" charset="0"/>
              </a:rPr>
              <a:t>它不需要原始数据，可满足医疗、涉密的场景，满足</a:t>
            </a:r>
            <a:r>
              <a:rPr lang="zh-CN" altLang="en-US" sz="2000" dirty="0">
                <a:solidFill>
                  <a:srgbClr val="00B0F0"/>
                </a:solidFill>
                <a:latin typeface="Songti SC" panose="02010600040101010101" pitchFamily="2" charset="-122"/>
                <a:ea typeface="Songti SC" panose="02010600040101010101" pitchFamily="2" charset="-122"/>
                <a:cs typeface="Arial" panose="020B0604020202020204" pitchFamily="34" charset="0"/>
              </a:rPr>
              <a:t>轻量化人工智能数据本地化、隐私保护、敏捷部署</a:t>
            </a:r>
            <a:r>
              <a:rPr lang="zh-CN" altLang="en-US" sz="2000" dirty="0">
                <a:latin typeface="Songti SC" panose="02010600040101010101" pitchFamily="2" charset="-122"/>
                <a:ea typeface="Songti SC" panose="02010600040101010101" pitchFamily="2" charset="-122"/>
                <a:cs typeface="Arial" panose="020B0604020202020204" pitchFamily="34" charset="0"/>
              </a:rPr>
              <a:t>等要求。</a:t>
            </a:r>
          </a:p>
        </p:txBody>
      </p:sp>
      <p:pic>
        <p:nvPicPr>
          <p:cNvPr id="2052" name="Picture 4">
            <a:extLst>
              <a:ext uri="{FF2B5EF4-FFF2-40B4-BE49-F238E27FC236}">
                <a16:creationId xmlns:a16="http://schemas.microsoft.com/office/drawing/2014/main" id="{B1F07FE3-5F9F-2240-98EE-3D54496F8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28" t="-1492" r="11607" b="1492"/>
          <a:stretch/>
        </p:blipFill>
        <p:spPr bwMode="auto">
          <a:xfrm>
            <a:off x="3044510" y="1282762"/>
            <a:ext cx="2124632" cy="17081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0E3F90A7-6F08-2E48-B8CA-F8B1D6FD78E2}"/>
              </a:ext>
            </a:extLst>
          </p:cNvPr>
          <p:cNvPicPr>
            <a:picLocks noChangeAspect="1"/>
          </p:cNvPicPr>
          <p:nvPr/>
        </p:nvPicPr>
        <p:blipFill>
          <a:blip r:embed="rId4"/>
          <a:stretch>
            <a:fillRect/>
          </a:stretch>
        </p:blipFill>
        <p:spPr>
          <a:xfrm>
            <a:off x="8552330" y="3723457"/>
            <a:ext cx="2563556" cy="1155791"/>
          </a:xfrm>
          <a:prstGeom prst="rect">
            <a:avLst/>
          </a:prstGeom>
        </p:spPr>
      </p:pic>
      <p:pic>
        <p:nvPicPr>
          <p:cNvPr id="10" name="图片 9">
            <a:extLst>
              <a:ext uri="{FF2B5EF4-FFF2-40B4-BE49-F238E27FC236}">
                <a16:creationId xmlns:a16="http://schemas.microsoft.com/office/drawing/2014/main" id="{55D62817-962B-734F-B859-270E89C478C6}"/>
              </a:ext>
            </a:extLst>
          </p:cNvPr>
          <p:cNvPicPr>
            <a:picLocks noChangeAspect="1"/>
          </p:cNvPicPr>
          <p:nvPr/>
        </p:nvPicPr>
        <p:blipFill>
          <a:blip r:embed="rId5"/>
          <a:stretch>
            <a:fillRect/>
          </a:stretch>
        </p:blipFill>
        <p:spPr>
          <a:xfrm>
            <a:off x="6525975" y="3818448"/>
            <a:ext cx="1228029" cy="1155792"/>
          </a:xfrm>
          <a:prstGeom prst="rect">
            <a:avLst/>
          </a:prstGeom>
        </p:spPr>
      </p:pic>
      <p:cxnSp>
        <p:nvCxnSpPr>
          <p:cNvPr id="15" name="直线箭头连接符 14">
            <a:extLst>
              <a:ext uri="{FF2B5EF4-FFF2-40B4-BE49-F238E27FC236}">
                <a16:creationId xmlns:a16="http://schemas.microsoft.com/office/drawing/2014/main" id="{4B709FEB-DA84-C749-BF50-7DBA37A22E1A}"/>
              </a:ext>
            </a:extLst>
          </p:cNvPr>
          <p:cNvCxnSpPr>
            <a:cxnSpLocks/>
          </p:cNvCxnSpPr>
          <p:nvPr/>
        </p:nvCxnSpPr>
        <p:spPr>
          <a:xfrm>
            <a:off x="7835153" y="4468062"/>
            <a:ext cx="717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58296832-C0A4-774C-B377-E84CF34131A4}"/>
              </a:ext>
            </a:extLst>
          </p:cNvPr>
          <p:cNvSpPr txBox="1"/>
          <p:nvPr/>
        </p:nvSpPr>
        <p:spPr>
          <a:xfrm>
            <a:off x="6525975" y="4974240"/>
            <a:ext cx="4572331" cy="307777"/>
          </a:xfrm>
          <a:prstGeom prst="rect">
            <a:avLst/>
          </a:prstGeom>
          <a:noFill/>
        </p:spPr>
        <p:txBody>
          <a:bodyPr wrap="square" rtlCol="0">
            <a:spAutoFit/>
          </a:bodyPr>
          <a:lstStyle/>
          <a:p>
            <a:r>
              <a:rPr lang="en-US" altLang="zh-CN" sz="1400" dirty="0">
                <a:latin typeface="Songti SC" panose="02010600040101010101" pitchFamily="2" charset="-122"/>
                <a:ea typeface="Songti SC" panose="02010600040101010101" pitchFamily="2" charset="-122"/>
                <a:cs typeface="Arial" panose="020B0604020202020204" pitchFamily="34" charset="0"/>
              </a:rPr>
              <a:t>[DSG,</a:t>
            </a:r>
            <a:r>
              <a:rPr lang="zh-CN" altLang="en-US" sz="1400" dirty="0">
                <a:latin typeface="Songti SC" panose="02010600040101010101" pitchFamily="2" charset="-122"/>
                <a:ea typeface="Songti SC" panose="02010600040101010101" pitchFamily="2" charset="-122"/>
                <a:cs typeface="Arial" panose="020B0604020202020204" pitchFamily="34" charset="0"/>
              </a:rPr>
              <a:t> </a:t>
            </a:r>
            <a:r>
              <a:rPr lang="en-US" altLang="zh-CN" sz="1400" dirty="0">
                <a:latin typeface="Songti SC" panose="02010600040101010101" pitchFamily="2" charset="-122"/>
                <a:ea typeface="Songti SC" panose="02010600040101010101" pitchFamily="2" charset="-122"/>
                <a:cs typeface="Arial" panose="020B0604020202020204" pitchFamily="34" charset="0"/>
              </a:rPr>
              <a:t>CVPR21],</a:t>
            </a:r>
            <a:r>
              <a:rPr lang="zh-CN" altLang="en-US" sz="1400" dirty="0">
                <a:latin typeface="Songti SC" panose="02010600040101010101" pitchFamily="2" charset="-122"/>
                <a:ea typeface="Songti SC" panose="02010600040101010101" pitchFamily="2" charset="-122"/>
                <a:cs typeface="Arial" panose="020B0604020202020204" pitchFamily="34" charset="0"/>
              </a:rPr>
              <a:t> </a:t>
            </a:r>
            <a:r>
              <a:rPr lang="en-US" altLang="zh-CN" sz="1400" dirty="0">
                <a:latin typeface="Songti SC" panose="02010600040101010101" pitchFamily="2" charset="-122"/>
                <a:ea typeface="Songti SC" panose="02010600040101010101" pitchFamily="2" charset="-122"/>
                <a:cs typeface="Arial" panose="020B0604020202020204" pitchFamily="34" charset="0"/>
              </a:rPr>
              <a:t>[</a:t>
            </a:r>
            <a:r>
              <a:rPr lang="en-US" altLang="zh-CN" sz="1400" dirty="0" err="1">
                <a:latin typeface="Songti SC" panose="02010600040101010101" pitchFamily="2" charset="-122"/>
                <a:ea typeface="Songti SC" panose="02010600040101010101" pitchFamily="2" charset="-122"/>
                <a:cs typeface="Arial" panose="020B0604020202020204" pitchFamily="34" charset="0"/>
              </a:rPr>
              <a:t>ZeroQ</a:t>
            </a:r>
            <a:r>
              <a:rPr lang="en-US" altLang="zh-CN" sz="1400" dirty="0">
                <a:latin typeface="Songti SC" panose="02010600040101010101" pitchFamily="2" charset="-122"/>
                <a:ea typeface="Songti SC" panose="02010600040101010101" pitchFamily="2" charset="-122"/>
                <a:cs typeface="Arial" panose="020B0604020202020204" pitchFamily="34" charset="0"/>
              </a:rPr>
              <a:t>,</a:t>
            </a:r>
            <a:r>
              <a:rPr lang="zh-CN" altLang="en-US" sz="1400" dirty="0">
                <a:latin typeface="Songti SC" panose="02010600040101010101" pitchFamily="2" charset="-122"/>
                <a:ea typeface="Songti SC" panose="02010600040101010101" pitchFamily="2" charset="-122"/>
                <a:cs typeface="Arial" panose="020B0604020202020204" pitchFamily="34" charset="0"/>
              </a:rPr>
              <a:t> </a:t>
            </a:r>
            <a:r>
              <a:rPr lang="en-US" altLang="zh-CN" sz="1400" dirty="0">
                <a:latin typeface="Songti SC" panose="02010600040101010101" pitchFamily="2" charset="-122"/>
                <a:ea typeface="Songti SC" panose="02010600040101010101" pitchFamily="2" charset="-122"/>
                <a:cs typeface="Arial" panose="020B0604020202020204" pitchFamily="34" charset="0"/>
              </a:rPr>
              <a:t>CVPR20],</a:t>
            </a:r>
            <a:r>
              <a:rPr lang="zh-CN" altLang="en-US" sz="1400" dirty="0">
                <a:latin typeface="Songti SC" panose="02010600040101010101" pitchFamily="2" charset="-122"/>
                <a:ea typeface="Songti SC" panose="02010600040101010101" pitchFamily="2" charset="-122"/>
                <a:cs typeface="Arial" panose="020B0604020202020204" pitchFamily="34" charset="0"/>
              </a:rPr>
              <a:t> </a:t>
            </a:r>
            <a:r>
              <a:rPr lang="en-US" altLang="zh-CN" sz="1400" dirty="0">
                <a:latin typeface="Songti SC" panose="02010600040101010101" pitchFamily="2" charset="-122"/>
                <a:ea typeface="Songti SC" panose="02010600040101010101" pitchFamily="2" charset="-122"/>
                <a:cs typeface="Arial" panose="020B0604020202020204" pitchFamily="34" charset="0"/>
              </a:rPr>
              <a:t>[GDFQ,</a:t>
            </a:r>
            <a:r>
              <a:rPr lang="zh-CN" altLang="en-US" sz="1400" dirty="0">
                <a:latin typeface="Songti SC" panose="02010600040101010101" pitchFamily="2" charset="-122"/>
                <a:ea typeface="Songti SC" panose="02010600040101010101" pitchFamily="2" charset="-122"/>
                <a:cs typeface="Arial" panose="020B0604020202020204" pitchFamily="34" charset="0"/>
              </a:rPr>
              <a:t> </a:t>
            </a:r>
            <a:r>
              <a:rPr lang="en-US" altLang="zh-CN" sz="1400" dirty="0">
                <a:latin typeface="Songti SC" panose="02010600040101010101" pitchFamily="2" charset="-122"/>
                <a:ea typeface="Songti SC" panose="02010600040101010101" pitchFamily="2" charset="-122"/>
                <a:cs typeface="Arial" panose="020B0604020202020204" pitchFamily="34" charset="0"/>
              </a:rPr>
              <a:t>ECCV20]</a:t>
            </a:r>
            <a:endParaRPr lang="zh-CN" altLang="en-US" sz="1400" dirty="0">
              <a:latin typeface="Songti SC" panose="02010600040101010101" pitchFamily="2" charset="-122"/>
              <a:ea typeface="Songti SC" panose="02010600040101010101" pitchFamily="2" charset="-122"/>
              <a:cs typeface="Arial" panose="020B0604020202020204" pitchFamily="34" charset="0"/>
            </a:endParaRPr>
          </a:p>
        </p:txBody>
      </p:sp>
      <p:sp>
        <p:nvSpPr>
          <p:cNvPr id="23" name="文本框 22">
            <a:extLst>
              <a:ext uri="{FF2B5EF4-FFF2-40B4-BE49-F238E27FC236}">
                <a16:creationId xmlns:a16="http://schemas.microsoft.com/office/drawing/2014/main" id="{09B8259C-F533-7F4C-9A5A-DEB39BE7F9B4}"/>
              </a:ext>
            </a:extLst>
          </p:cNvPr>
          <p:cNvSpPr txBox="1"/>
          <p:nvPr/>
        </p:nvSpPr>
        <p:spPr>
          <a:xfrm>
            <a:off x="6096001" y="5336712"/>
            <a:ext cx="5360893" cy="369332"/>
          </a:xfrm>
          <a:prstGeom prst="rect">
            <a:avLst/>
          </a:prstGeom>
          <a:solidFill>
            <a:schemeClr val="bg1">
              <a:lumMod val="65000"/>
            </a:schemeClr>
          </a:solidFill>
        </p:spPr>
        <p:txBody>
          <a:bodyPr wrap="square" rtlCol="0">
            <a:spAutoFit/>
          </a:bodyPr>
          <a:lstStyle/>
          <a:p>
            <a:pPr algn="ctr"/>
            <a:r>
              <a:rPr lang="zh-CN" altLang="en-US" b="1" dirty="0">
                <a:solidFill>
                  <a:schemeClr val="bg1"/>
                </a:solidFill>
                <a:latin typeface="Songti SC" panose="02010600040101010101" pitchFamily="2" charset="-122"/>
                <a:ea typeface="Songti SC" panose="02010600040101010101" pitchFamily="2" charset="-122"/>
                <a:cs typeface="Arial" panose="020B0604020202020204" pitchFamily="34" charset="0"/>
              </a:rPr>
              <a:t>伪数据生成技术</a:t>
            </a:r>
            <a:r>
              <a:rPr lang="en-US" altLang="zh-CN" b="1" dirty="0">
                <a:solidFill>
                  <a:schemeClr val="bg1"/>
                </a:solidFill>
                <a:latin typeface="Songti SC" panose="02010600040101010101" pitchFamily="2" charset="-122"/>
                <a:ea typeface="Songti SC" panose="02010600040101010101" pitchFamily="2" charset="-122"/>
                <a:cs typeface="Arial" panose="020B0604020202020204" pitchFamily="34" charset="0"/>
              </a:rPr>
              <a:t> :</a:t>
            </a:r>
            <a:r>
              <a:rPr lang="zh-CN" altLang="en-US" dirty="0">
                <a:solidFill>
                  <a:schemeClr val="bg1"/>
                </a:solidFill>
                <a:latin typeface="Songti SC" panose="02010600040101010101" pitchFamily="2" charset="-122"/>
                <a:ea typeface="Songti SC" panose="02010600040101010101" pitchFamily="2" charset="-122"/>
                <a:cs typeface="Arial" panose="020B0604020202020204" pitchFamily="34" charset="0"/>
              </a:rPr>
              <a:t> </a:t>
            </a:r>
            <a:r>
              <a:rPr lang="zh-CN" altLang="en-US" dirty="0">
                <a:solidFill>
                  <a:srgbClr val="FF0000"/>
                </a:solidFill>
                <a:latin typeface="Songti SC" panose="02010600040101010101" pitchFamily="2" charset="-122"/>
                <a:ea typeface="Songti SC" panose="02010600040101010101" pitchFamily="2" charset="-122"/>
              </a:rPr>
              <a:t>严重耗时，代价大</a:t>
            </a:r>
            <a:endParaRPr lang="zh-CN" altLang="en-US" dirty="0">
              <a:solidFill>
                <a:srgbClr val="FF0000"/>
              </a:solidFill>
              <a:latin typeface="Songti SC" panose="02010600040101010101" pitchFamily="2" charset="-122"/>
              <a:ea typeface="Songti SC" panose="0201060004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BE9BB44C-C6EC-C54B-8D49-862E3440104C}"/>
              </a:ext>
            </a:extLst>
          </p:cNvPr>
          <p:cNvSpPr/>
          <p:nvPr/>
        </p:nvSpPr>
        <p:spPr>
          <a:xfrm>
            <a:off x="6096001" y="1331632"/>
            <a:ext cx="5360894" cy="2060275"/>
          </a:xfrm>
          <a:prstGeom prst="rect">
            <a:avLst/>
          </a:prstGeom>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latin typeface="Songti SC" panose="02010600040101010101" pitchFamily="2" charset="-122"/>
              <a:ea typeface="Songti SC" panose="02010600040101010101" pitchFamily="2" charset="-122"/>
            </a:endParaRPr>
          </a:p>
        </p:txBody>
      </p:sp>
      <p:sp>
        <p:nvSpPr>
          <p:cNvPr id="28" name="文本框 27">
            <a:extLst>
              <a:ext uri="{FF2B5EF4-FFF2-40B4-BE49-F238E27FC236}">
                <a16:creationId xmlns:a16="http://schemas.microsoft.com/office/drawing/2014/main" id="{46BC70D7-63E6-F643-B368-AAF0D9C81657}"/>
              </a:ext>
            </a:extLst>
          </p:cNvPr>
          <p:cNvSpPr txBox="1"/>
          <p:nvPr/>
        </p:nvSpPr>
        <p:spPr>
          <a:xfrm>
            <a:off x="8812141" y="2583636"/>
            <a:ext cx="1380895" cy="307777"/>
          </a:xfrm>
          <a:prstGeom prst="rect">
            <a:avLst/>
          </a:prstGeom>
          <a:noFill/>
        </p:spPr>
        <p:txBody>
          <a:bodyPr wrap="square" rtlCol="0">
            <a:spAutoFit/>
          </a:bodyPr>
          <a:lstStyle/>
          <a:p>
            <a:r>
              <a:rPr lang="en-US" altLang="zh-CN" sz="1400" dirty="0">
                <a:latin typeface="Songti SC" panose="02010600040101010101" pitchFamily="2" charset="-122"/>
                <a:ea typeface="Songti SC" panose="02010600040101010101" pitchFamily="2" charset="-122"/>
                <a:cs typeface="Arial" panose="020B0604020202020204" pitchFamily="34" charset="0"/>
              </a:rPr>
              <a:t>[DFQ,</a:t>
            </a:r>
            <a:r>
              <a:rPr lang="zh-CN" altLang="en-US" sz="1400" dirty="0">
                <a:latin typeface="Songti SC" panose="02010600040101010101" pitchFamily="2" charset="-122"/>
                <a:ea typeface="Songti SC" panose="02010600040101010101" pitchFamily="2" charset="-122"/>
                <a:cs typeface="Arial" panose="020B0604020202020204" pitchFamily="34" charset="0"/>
              </a:rPr>
              <a:t> </a:t>
            </a:r>
            <a:r>
              <a:rPr lang="en-US" altLang="zh-CN" sz="1400" dirty="0">
                <a:latin typeface="Songti SC" panose="02010600040101010101" pitchFamily="2" charset="-122"/>
                <a:ea typeface="Songti SC" panose="02010600040101010101" pitchFamily="2" charset="-122"/>
                <a:cs typeface="Arial" panose="020B0604020202020204" pitchFamily="34" charset="0"/>
              </a:rPr>
              <a:t>ICCV19]</a:t>
            </a:r>
            <a:endParaRPr lang="zh-CN" altLang="en-US" sz="1400" dirty="0">
              <a:latin typeface="Songti SC" panose="02010600040101010101" pitchFamily="2" charset="-122"/>
              <a:ea typeface="Songti SC" panose="02010600040101010101" pitchFamily="2" charset="-122"/>
              <a:cs typeface="Arial" panose="020B0604020202020204" pitchFamily="34" charset="0"/>
            </a:endParaRPr>
          </a:p>
        </p:txBody>
      </p:sp>
      <p:sp>
        <p:nvSpPr>
          <p:cNvPr id="29" name="文本框 28">
            <a:extLst>
              <a:ext uri="{FF2B5EF4-FFF2-40B4-BE49-F238E27FC236}">
                <a16:creationId xmlns:a16="http://schemas.microsoft.com/office/drawing/2014/main" id="{367FC1C2-F791-5B43-AA26-7488B380EDF4}"/>
              </a:ext>
            </a:extLst>
          </p:cNvPr>
          <p:cNvSpPr txBox="1"/>
          <p:nvPr/>
        </p:nvSpPr>
        <p:spPr>
          <a:xfrm>
            <a:off x="6096002" y="3024098"/>
            <a:ext cx="5360893" cy="369332"/>
          </a:xfrm>
          <a:prstGeom prst="rect">
            <a:avLst/>
          </a:prstGeom>
          <a:solidFill>
            <a:schemeClr val="bg1">
              <a:lumMod val="65000"/>
            </a:schemeClr>
          </a:solidFill>
        </p:spPr>
        <p:txBody>
          <a:bodyPr wrap="square" rtlCol="0">
            <a:spAutoFit/>
          </a:bodyPr>
          <a:lstStyle/>
          <a:p>
            <a:pPr algn="ctr"/>
            <a:r>
              <a:rPr lang="zh-CN" altLang="en-US" b="1" dirty="0">
                <a:solidFill>
                  <a:schemeClr val="bg1"/>
                </a:solidFill>
                <a:latin typeface="Songti SC" panose="02010600040101010101" pitchFamily="2" charset="-122"/>
                <a:ea typeface="Songti SC" panose="02010600040101010101" pitchFamily="2" charset="-122"/>
                <a:cs typeface="Arial" panose="020B0604020202020204" pitchFamily="34" charset="0"/>
              </a:rPr>
              <a:t>无数据量化技术</a:t>
            </a:r>
            <a:r>
              <a:rPr lang="en-US" altLang="zh-CN" b="1" dirty="0">
                <a:solidFill>
                  <a:schemeClr val="bg1"/>
                </a:solidFill>
                <a:latin typeface="Songti SC" panose="02010600040101010101" pitchFamily="2" charset="-122"/>
                <a:ea typeface="Songti SC" panose="02010600040101010101" pitchFamily="2" charset="-122"/>
                <a:cs typeface="Arial" panose="020B0604020202020204" pitchFamily="34" charset="0"/>
              </a:rPr>
              <a:t>:</a:t>
            </a:r>
            <a:r>
              <a:rPr lang="zh-CN" altLang="en-US" b="1" dirty="0">
                <a:solidFill>
                  <a:schemeClr val="bg1"/>
                </a:solidFill>
                <a:latin typeface="Songti SC" panose="02010600040101010101" pitchFamily="2" charset="-122"/>
                <a:ea typeface="Songti SC" panose="02010600040101010101" pitchFamily="2" charset="-122"/>
                <a:cs typeface="Arial" panose="020B0604020202020204" pitchFamily="34" charset="0"/>
              </a:rPr>
              <a:t> </a:t>
            </a:r>
            <a:r>
              <a:rPr lang="zh-CN" altLang="en-US" dirty="0">
                <a:solidFill>
                  <a:srgbClr val="FF0000"/>
                </a:solidFill>
                <a:latin typeface="Songti SC" panose="02010600040101010101" pitchFamily="2" charset="-122"/>
                <a:ea typeface="Songti SC" panose="02010600040101010101" pitchFamily="2" charset="-122"/>
                <a:cs typeface="Arial" panose="020B0604020202020204" pitchFamily="34" charset="0"/>
              </a:rPr>
              <a:t>量化精度低，无法应用</a:t>
            </a:r>
          </a:p>
        </p:txBody>
      </p:sp>
      <p:pic>
        <p:nvPicPr>
          <p:cNvPr id="21" name="图片 20">
            <a:extLst>
              <a:ext uri="{FF2B5EF4-FFF2-40B4-BE49-F238E27FC236}">
                <a16:creationId xmlns:a16="http://schemas.microsoft.com/office/drawing/2014/main" id="{CA0F9751-EE88-8442-B9D2-76829264F861}"/>
              </a:ext>
            </a:extLst>
          </p:cNvPr>
          <p:cNvPicPr>
            <a:picLocks noChangeAspect="1"/>
          </p:cNvPicPr>
          <p:nvPr/>
        </p:nvPicPr>
        <p:blipFill>
          <a:blip r:embed="rId6"/>
          <a:stretch>
            <a:fillRect/>
          </a:stretch>
        </p:blipFill>
        <p:spPr>
          <a:xfrm>
            <a:off x="6140368" y="1382333"/>
            <a:ext cx="2627406" cy="1557597"/>
          </a:xfrm>
          <a:prstGeom prst="rect">
            <a:avLst/>
          </a:prstGeom>
        </p:spPr>
      </p:pic>
      <p:sp>
        <p:nvSpPr>
          <p:cNvPr id="33" name="矩形 32">
            <a:extLst>
              <a:ext uri="{FF2B5EF4-FFF2-40B4-BE49-F238E27FC236}">
                <a16:creationId xmlns:a16="http://schemas.microsoft.com/office/drawing/2014/main" id="{7F800AB0-1F36-9E45-94DB-F6C80E33162E}"/>
              </a:ext>
            </a:extLst>
          </p:cNvPr>
          <p:cNvSpPr/>
          <p:nvPr/>
        </p:nvSpPr>
        <p:spPr>
          <a:xfrm>
            <a:off x="9716969" y="3650765"/>
            <a:ext cx="1707743" cy="646331"/>
          </a:xfrm>
          <a:prstGeom prst="rect">
            <a:avLst/>
          </a:prstGeom>
        </p:spPr>
        <p:txBody>
          <a:bodyPr wrap="square">
            <a:spAutoFit/>
          </a:bodyPr>
          <a:lstStyle/>
          <a:p>
            <a:r>
              <a:rPr lang="zh-CN" altLang="en-US" dirty="0">
                <a:solidFill>
                  <a:schemeClr val="accent1"/>
                </a:solidFill>
                <a:latin typeface="Songti SC" panose="02010600040101010101" pitchFamily="2" charset="-122"/>
                <a:ea typeface="Songti SC" panose="02010600040101010101" pitchFamily="2" charset="-122"/>
                <a:cs typeface="Arial" panose="020B0604020202020204" pitchFamily="34" charset="0"/>
              </a:rPr>
              <a:t>数小时的蒸馏或者训练</a:t>
            </a:r>
            <a:r>
              <a:rPr lang="en-US" altLang="zh-CN" dirty="0">
                <a:solidFill>
                  <a:schemeClr val="accent1"/>
                </a:solidFill>
                <a:latin typeface="Songti SC" panose="02010600040101010101" pitchFamily="2" charset="-122"/>
                <a:ea typeface="Songti SC" panose="02010600040101010101" pitchFamily="2" charset="-122"/>
                <a:cs typeface="Arial" panose="020B0604020202020204" pitchFamily="34" charset="0"/>
              </a:rPr>
              <a:t>!</a:t>
            </a:r>
            <a:endParaRPr lang="zh-CN" altLang="en-US" dirty="0">
              <a:latin typeface="Songti SC" panose="02010600040101010101" pitchFamily="2" charset="-122"/>
              <a:ea typeface="Songti SC" panose="02010600040101010101" pitchFamily="2" charset="-122"/>
            </a:endParaRPr>
          </a:p>
        </p:txBody>
      </p:sp>
      <p:sp>
        <p:nvSpPr>
          <p:cNvPr id="36" name="矩形 35">
            <a:extLst>
              <a:ext uri="{FF2B5EF4-FFF2-40B4-BE49-F238E27FC236}">
                <a16:creationId xmlns:a16="http://schemas.microsoft.com/office/drawing/2014/main" id="{7096069C-D75F-8843-8A56-F72A5708052D}"/>
              </a:ext>
            </a:extLst>
          </p:cNvPr>
          <p:cNvSpPr/>
          <p:nvPr/>
        </p:nvSpPr>
        <p:spPr>
          <a:xfrm>
            <a:off x="8922609" y="1566644"/>
            <a:ext cx="1704313" cy="646331"/>
          </a:xfrm>
          <a:prstGeom prst="rect">
            <a:avLst/>
          </a:prstGeom>
        </p:spPr>
        <p:txBody>
          <a:bodyPr wrap="none">
            <a:spAutoFit/>
          </a:bodyPr>
          <a:lstStyle/>
          <a:p>
            <a:r>
              <a:rPr lang="en-US" altLang="zh-CN" dirty="0">
                <a:latin typeface="Songti SC" panose="02010600040101010101" pitchFamily="2" charset="-122"/>
                <a:ea typeface="Songti SC" panose="02010600040101010101" pitchFamily="2" charset="-122"/>
                <a:cs typeface="Arial" panose="020B0604020202020204" pitchFamily="34" charset="0"/>
              </a:rPr>
              <a:t>4-bit</a:t>
            </a:r>
            <a:r>
              <a:rPr lang="zh-CN" altLang="en-US" dirty="0">
                <a:latin typeface="Songti SC" panose="02010600040101010101" pitchFamily="2" charset="-122"/>
                <a:ea typeface="Songti SC" panose="02010600040101010101" pitchFamily="2" charset="-122"/>
                <a:cs typeface="Arial" panose="020B0604020202020204" pitchFamily="34" charset="0"/>
              </a:rPr>
              <a:t> 量化</a:t>
            </a:r>
            <a:r>
              <a:rPr lang="en-US" altLang="zh-CN" dirty="0">
                <a:latin typeface="Songti SC" panose="02010600040101010101" pitchFamily="2" charset="-122"/>
                <a:ea typeface="Songti SC" panose="02010600040101010101" pitchFamily="2" charset="-122"/>
                <a:cs typeface="Arial" panose="020B0604020202020204" pitchFamily="34" charset="0"/>
              </a:rPr>
              <a:t>:</a:t>
            </a:r>
          </a:p>
          <a:p>
            <a:r>
              <a:rPr lang="zh-CN" altLang="en-US" dirty="0">
                <a:solidFill>
                  <a:schemeClr val="accent1"/>
                </a:solidFill>
                <a:latin typeface="Songti SC" panose="02010600040101010101" pitchFamily="2" charset="-122"/>
                <a:ea typeface="Songti SC" panose="02010600040101010101" pitchFamily="2" charset="-122"/>
                <a:cs typeface="Arial" panose="020B0604020202020204" pitchFamily="34" charset="0"/>
              </a:rPr>
              <a:t>精度往往 </a:t>
            </a:r>
            <a:r>
              <a:rPr lang="en-US" altLang="zh-CN" dirty="0">
                <a:solidFill>
                  <a:schemeClr val="accent1"/>
                </a:solidFill>
                <a:latin typeface="Songti SC" panose="02010600040101010101" pitchFamily="2" charset="-122"/>
                <a:ea typeface="Songti SC" panose="02010600040101010101" pitchFamily="2" charset="-122"/>
                <a:cs typeface="Arial" panose="020B0604020202020204" pitchFamily="34" charset="0"/>
              </a:rPr>
              <a:t>&lt;1%</a:t>
            </a:r>
            <a:r>
              <a:rPr lang="zh-CN" altLang="en-US" dirty="0">
                <a:solidFill>
                  <a:schemeClr val="accent1"/>
                </a:solidFill>
                <a:latin typeface="Songti SC" panose="02010600040101010101" pitchFamily="2" charset="-122"/>
                <a:ea typeface="Songti SC" panose="02010600040101010101" pitchFamily="2" charset="-122"/>
                <a:cs typeface="Arial" panose="020B0604020202020204" pitchFamily="34" charset="0"/>
              </a:rPr>
              <a:t> </a:t>
            </a:r>
            <a:endParaRPr lang="zh-CN" altLang="en-US"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4C8158AA-201B-EB11-7647-73BED9116545}"/>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66</a:t>
            </a:fld>
            <a:endParaRPr lang="zh-CN" altLang="en-US" dirty="0">
              <a:latin typeface="Songti SC" panose="02010600040101010101" pitchFamily="2" charset="-122"/>
              <a:ea typeface="Songti SC" panose="02010600040101010101" pitchFamily="2" charset="-122"/>
            </a:endParaRPr>
          </a:p>
        </p:txBody>
      </p:sp>
      <p:sp>
        <p:nvSpPr>
          <p:cNvPr id="4" name="文本框 3">
            <a:extLst>
              <a:ext uri="{FF2B5EF4-FFF2-40B4-BE49-F238E27FC236}">
                <a16:creationId xmlns:a16="http://schemas.microsoft.com/office/drawing/2014/main" id="{EBB5193F-F9CC-9DB2-4BCD-7FA4759EDE3B}"/>
              </a:ext>
            </a:extLst>
          </p:cNvPr>
          <p:cNvSpPr txBox="1"/>
          <p:nvPr/>
        </p:nvSpPr>
        <p:spPr>
          <a:xfrm>
            <a:off x="747645" y="4825374"/>
            <a:ext cx="4331168" cy="707886"/>
          </a:xfrm>
          <a:prstGeom prst="rect">
            <a:avLst/>
          </a:prstGeom>
          <a:noFill/>
        </p:spPr>
        <p:txBody>
          <a:bodyPr wrap="square" rtlCol="0">
            <a:spAutoFit/>
          </a:bodyPr>
          <a:lstStyle/>
          <a:p>
            <a:r>
              <a:rPr lang="zh-CN" altLang="en-US" sz="2000" dirty="0">
                <a:latin typeface="Songti SC" panose="02010600040101010101" pitchFamily="2" charset="-122"/>
                <a:ea typeface="Songti SC" panose="02010600040101010101" pitchFamily="2" charset="-122"/>
                <a:cs typeface="Arial" panose="020B0604020202020204" pitchFamily="34" charset="0"/>
              </a:rPr>
              <a:t>在无数据的前提下，存在两个问题：</a:t>
            </a:r>
            <a:endParaRPr lang="en-US" altLang="zh-CN" sz="2000" dirty="0">
              <a:latin typeface="Songti SC" panose="02010600040101010101" pitchFamily="2" charset="-122"/>
              <a:ea typeface="Songti SC" panose="02010600040101010101" pitchFamily="2" charset="-122"/>
              <a:cs typeface="Arial" panose="020B0604020202020204" pitchFamily="34" charset="0"/>
            </a:endParaRPr>
          </a:p>
          <a:p>
            <a:r>
              <a:rPr lang="zh-CN" altLang="en-US" sz="2000" dirty="0">
                <a:solidFill>
                  <a:schemeClr val="accent1"/>
                </a:solidFill>
                <a:latin typeface="Songti SC" panose="02010600040101010101" pitchFamily="2" charset="-122"/>
                <a:ea typeface="Songti SC" panose="02010600040101010101" pitchFamily="2" charset="-122"/>
                <a:cs typeface="Arial" panose="020B0604020202020204" pitchFamily="34" charset="0"/>
              </a:rPr>
              <a:t>精度差，部署难。</a:t>
            </a:r>
            <a:endParaRPr lang="en-US" altLang="zh-CN" sz="2000" dirty="0">
              <a:solidFill>
                <a:schemeClr val="accent1"/>
              </a:solidFill>
              <a:latin typeface="Songti SC" panose="02010600040101010101" pitchFamily="2" charset="-122"/>
              <a:ea typeface="Songti SC" panose="02010600040101010101" pitchFamily="2" charset="-122"/>
              <a:cs typeface="Arial" panose="020B0604020202020204" pitchFamily="34" charset="0"/>
            </a:endParaRPr>
          </a:p>
        </p:txBody>
      </p:sp>
    </p:spTree>
    <p:extLst>
      <p:ext uri="{BB962C8B-B14F-4D97-AF65-F5344CB8AC3E}">
        <p14:creationId xmlns:p14="http://schemas.microsoft.com/office/powerpoint/2010/main" val="2751165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kumimoji="1" lang="zh-CN" altLang="en-US" dirty="0">
                <a:latin typeface="Songti SC" panose="02010600040101010101" pitchFamily="2" charset="-122"/>
                <a:ea typeface="Songti SC" panose="02010600040101010101" pitchFamily="2" charset="-122"/>
              </a:rPr>
              <a:t>量化： </a:t>
            </a:r>
            <a:r>
              <a:rPr kumimoji="1" lang="en-US" altLang="zh-CN" dirty="0">
                <a:latin typeface="Songti SC" panose="02010600040101010101" pitchFamily="2" charset="-122"/>
                <a:ea typeface="Songti SC" panose="02010600040101010101" pitchFamily="2" charset="-122"/>
              </a:rPr>
              <a:t>Rounding</a:t>
            </a:r>
            <a:r>
              <a:rPr kumimoji="1" lang="zh-CN" altLang="en-US" dirty="0">
                <a:latin typeface="Songti SC" panose="02010600040101010101" pitchFamily="2" charset="-122"/>
                <a:ea typeface="Songti SC" panose="02010600040101010101" pitchFamily="2" charset="-122"/>
              </a:rPr>
              <a:t>是最优的吗？</a:t>
            </a:r>
            <a:endParaRPr lang="zh-CN" altLang="en-US" dirty="0">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04532460-133B-A31C-EED1-2269D22795C4}"/>
              </a:ext>
            </a:extLst>
          </p:cNvPr>
          <p:cNvPicPr>
            <a:picLocks noChangeAspect="1"/>
          </p:cNvPicPr>
          <p:nvPr/>
        </p:nvPicPr>
        <p:blipFill>
          <a:blip r:embed="rId2"/>
          <a:stretch>
            <a:fillRect/>
          </a:stretch>
        </p:blipFill>
        <p:spPr>
          <a:xfrm>
            <a:off x="750252" y="2171395"/>
            <a:ext cx="5345748" cy="2036048"/>
          </a:xfrm>
          <a:prstGeom prst="rect">
            <a:avLst/>
          </a:prstGeom>
        </p:spPr>
      </p:pic>
      <p:sp>
        <p:nvSpPr>
          <p:cNvPr id="4" name="文本框 3">
            <a:extLst>
              <a:ext uri="{FF2B5EF4-FFF2-40B4-BE49-F238E27FC236}">
                <a16:creationId xmlns:a16="http://schemas.microsoft.com/office/drawing/2014/main" id="{E66DBB48-FB0E-CE60-169D-2E79714A2CDE}"/>
              </a:ext>
            </a:extLst>
          </p:cNvPr>
          <p:cNvSpPr txBox="1"/>
          <p:nvPr/>
        </p:nvSpPr>
        <p:spPr>
          <a:xfrm>
            <a:off x="7321017" y="2035752"/>
            <a:ext cx="2852063"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Rounding</a:t>
            </a:r>
            <a:r>
              <a:rPr kumimoji="1" lang="zh-CN" altLang="en-US" dirty="0">
                <a:latin typeface="Songti SC" panose="02010600040101010101" pitchFamily="2" charset="-122"/>
                <a:ea typeface="Songti SC" panose="02010600040101010101" pitchFamily="2" charset="-122"/>
              </a:rPr>
              <a:t> </a:t>
            </a:r>
            <a:r>
              <a:rPr kumimoji="1" lang="zh-CN" altLang="en-US" dirty="0">
                <a:solidFill>
                  <a:srgbClr val="FF0000"/>
                </a:solidFill>
                <a:latin typeface="Songti SC" panose="02010600040101010101" pitchFamily="2" charset="-122"/>
                <a:ea typeface="Songti SC" panose="02010600040101010101" pitchFamily="2" charset="-122"/>
              </a:rPr>
              <a:t>不一定</a:t>
            </a:r>
            <a:r>
              <a:rPr kumimoji="1" lang="zh-CN" altLang="en-US" dirty="0">
                <a:latin typeface="Songti SC" panose="02010600040101010101" pitchFamily="2" charset="-122"/>
                <a:ea typeface="Songti SC" panose="02010600040101010101" pitchFamily="2" charset="-122"/>
              </a:rPr>
              <a:t>是最优的</a:t>
            </a:r>
          </a:p>
        </p:txBody>
      </p:sp>
      <p:pic>
        <p:nvPicPr>
          <p:cNvPr id="6" name="图片 5">
            <a:extLst>
              <a:ext uri="{FF2B5EF4-FFF2-40B4-BE49-F238E27FC236}">
                <a16:creationId xmlns:a16="http://schemas.microsoft.com/office/drawing/2014/main" id="{80ED1294-C72E-5B54-1159-CD578EBE0260}"/>
              </a:ext>
            </a:extLst>
          </p:cNvPr>
          <p:cNvPicPr>
            <a:picLocks noChangeAspect="1"/>
          </p:cNvPicPr>
          <p:nvPr/>
        </p:nvPicPr>
        <p:blipFill rotWithShape="1">
          <a:blip r:embed="rId3"/>
          <a:srcRect b="22095"/>
          <a:stretch/>
        </p:blipFill>
        <p:spPr>
          <a:xfrm>
            <a:off x="6360690" y="2487189"/>
            <a:ext cx="4383248" cy="2623003"/>
          </a:xfrm>
          <a:prstGeom prst="rect">
            <a:avLst/>
          </a:prstGeom>
        </p:spPr>
      </p:pic>
      <p:pic>
        <p:nvPicPr>
          <p:cNvPr id="7" name="图片 6">
            <a:extLst>
              <a:ext uri="{FF2B5EF4-FFF2-40B4-BE49-F238E27FC236}">
                <a16:creationId xmlns:a16="http://schemas.microsoft.com/office/drawing/2014/main" id="{F7390E37-DABC-63EB-7941-57F8488C1273}"/>
              </a:ext>
            </a:extLst>
          </p:cNvPr>
          <p:cNvPicPr>
            <a:picLocks noChangeAspect="1"/>
          </p:cNvPicPr>
          <p:nvPr/>
        </p:nvPicPr>
        <p:blipFill>
          <a:blip r:embed="rId4"/>
          <a:stretch>
            <a:fillRect/>
          </a:stretch>
        </p:blipFill>
        <p:spPr>
          <a:xfrm>
            <a:off x="566815" y="3110396"/>
            <a:ext cx="1942512" cy="456407"/>
          </a:xfrm>
          <a:prstGeom prst="rect">
            <a:avLst/>
          </a:prstGeom>
        </p:spPr>
      </p:pic>
      <p:pic>
        <p:nvPicPr>
          <p:cNvPr id="12" name="图片 11">
            <a:extLst>
              <a:ext uri="{FF2B5EF4-FFF2-40B4-BE49-F238E27FC236}">
                <a16:creationId xmlns:a16="http://schemas.microsoft.com/office/drawing/2014/main" id="{3E09B84A-6E5C-DD5E-61EC-BD08D39A8BBA}"/>
              </a:ext>
            </a:extLst>
          </p:cNvPr>
          <p:cNvPicPr>
            <a:picLocks noChangeAspect="1"/>
          </p:cNvPicPr>
          <p:nvPr/>
        </p:nvPicPr>
        <p:blipFill>
          <a:blip r:embed="rId4"/>
          <a:stretch>
            <a:fillRect/>
          </a:stretch>
        </p:blipFill>
        <p:spPr>
          <a:xfrm>
            <a:off x="4418178" y="2480335"/>
            <a:ext cx="1942512" cy="456407"/>
          </a:xfrm>
          <a:prstGeom prst="rect">
            <a:avLst/>
          </a:prstGeom>
        </p:spPr>
      </p:pic>
      <p:sp>
        <p:nvSpPr>
          <p:cNvPr id="13" name="文本框 12">
            <a:extLst>
              <a:ext uri="{FF2B5EF4-FFF2-40B4-BE49-F238E27FC236}">
                <a16:creationId xmlns:a16="http://schemas.microsoft.com/office/drawing/2014/main" id="{EB6870E1-1012-EEA2-AF6E-2A4D2387D8E5}"/>
              </a:ext>
            </a:extLst>
          </p:cNvPr>
          <p:cNvSpPr txBox="1"/>
          <p:nvPr/>
        </p:nvSpPr>
        <p:spPr>
          <a:xfrm>
            <a:off x="7377462" y="5252396"/>
            <a:ext cx="2488182"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a:t>
            </a:r>
            <a:r>
              <a:rPr kumimoji="1" lang="en-US" altLang="zh-CN" dirty="0" err="1">
                <a:latin typeface="Songti SC" panose="02010600040101010101" pitchFamily="2" charset="-122"/>
                <a:ea typeface="Songti SC" panose="02010600040101010101" pitchFamily="2" charset="-122"/>
              </a:rPr>
              <a:t>AdaRound</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2020</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ICML]</a:t>
            </a:r>
            <a:endParaRPr kumimoji="1" lang="zh-CN" altLang="en-US" dirty="0">
              <a:latin typeface="Songti SC" panose="02010600040101010101" pitchFamily="2" charset="-122"/>
              <a:ea typeface="Songti SC" panose="02010600040101010101" pitchFamily="2" charset="-122"/>
            </a:endParaRPr>
          </a:p>
        </p:txBody>
      </p:sp>
      <p:sp>
        <p:nvSpPr>
          <p:cNvPr id="16" name="文本框 15">
            <a:extLst>
              <a:ext uri="{FF2B5EF4-FFF2-40B4-BE49-F238E27FC236}">
                <a16:creationId xmlns:a16="http://schemas.microsoft.com/office/drawing/2014/main" id="{43E81E03-EBEB-FB92-9040-208C05EDF45E}"/>
              </a:ext>
            </a:extLst>
          </p:cNvPr>
          <p:cNvSpPr txBox="1"/>
          <p:nvPr/>
        </p:nvSpPr>
        <p:spPr>
          <a:xfrm>
            <a:off x="2346355" y="4360650"/>
            <a:ext cx="2326278"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Rounding</a:t>
            </a:r>
            <a:r>
              <a:rPr kumimoji="1" lang="zh-CN" altLang="en-US" dirty="0">
                <a:latin typeface="Songti SC" panose="02010600040101010101" pitchFamily="2" charset="-122"/>
                <a:ea typeface="Songti SC" panose="02010600040101010101" pitchFamily="2" charset="-122"/>
              </a:rPr>
              <a:t>：四舍五入</a:t>
            </a:r>
          </a:p>
        </p:txBody>
      </p:sp>
      <p:sp>
        <p:nvSpPr>
          <p:cNvPr id="2" name="灯片编号占位符 1">
            <a:extLst>
              <a:ext uri="{FF2B5EF4-FFF2-40B4-BE49-F238E27FC236}">
                <a16:creationId xmlns:a16="http://schemas.microsoft.com/office/drawing/2014/main" id="{CF49E195-A08E-F988-DF98-C8EFFABDA458}"/>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67</a:t>
            </a:fld>
            <a:endParaRPr lang="zh-CN" altLang="en-US"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301448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kumimoji="1" lang="zh-CN" altLang="en-US" dirty="0">
                <a:latin typeface="Songti SC" panose="02010600040101010101" pitchFamily="2" charset="-122"/>
                <a:ea typeface="Songti SC" panose="02010600040101010101" pitchFamily="2" charset="-122"/>
              </a:rPr>
              <a:t>新型量化方式：</a:t>
            </a:r>
            <a:r>
              <a:rPr kumimoji="1" lang="en-US" altLang="zh-CN" dirty="0">
                <a:latin typeface="Songti SC" panose="02010600040101010101" pitchFamily="2" charset="-122"/>
                <a:ea typeface="Songti SC" panose="02010600040101010101" pitchFamily="2" charset="-122"/>
              </a:rPr>
              <a:t>SQuant</a:t>
            </a:r>
            <a:endParaRPr lang="zh-CN" altLang="en-US" dirty="0">
              <a:latin typeface="Songti SC" panose="02010600040101010101" pitchFamily="2" charset="-122"/>
              <a:ea typeface="Songti SC" panose="02010600040101010101" pitchFamily="2" charset="-122"/>
            </a:endParaRPr>
          </a:p>
        </p:txBody>
      </p:sp>
      <p:sp>
        <p:nvSpPr>
          <p:cNvPr id="2" name="文本框 1">
            <a:extLst>
              <a:ext uri="{FF2B5EF4-FFF2-40B4-BE49-F238E27FC236}">
                <a16:creationId xmlns:a16="http://schemas.microsoft.com/office/drawing/2014/main" id="{13BFF038-2F2F-D6C9-55EB-E7E20515012F}"/>
              </a:ext>
            </a:extLst>
          </p:cNvPr>
          <p:cNvSpPr txBox="1"/>
          <p:nvPr/>
        </p:nvSpPr>
        <p:spPr>
          <a:xfrm>
            <a:off x="384694" y="927141"/>
            <a:ext cx="1723549" cy="461665"/>
          </a:xfrm>
          <a:prstGeom prst="rect">
            <a:avLst/>
          </a:prstGeom>
          <a:noFill/>
        </p:spPr>
        <p:txBody>
          <a:bodyPr wrap="none" rtlCol="0">
            <a:spAutoFit/>
          </a:bodyPr>
          <a:lstStyle/>
          <a:p>
            <a:r>
              <a:rPr kumimoji="1" lang="zh-CN" altLang="en-US" sz="2400" dirty="0">
                <a:latin typeface="Songti SC" panose="02010600040101010101" pitchFamily="2" charset="-122"/>
                <a:ea typeface="Songti SC" panose="02010600040101010101" pitchFamily="2" charset="-122"/>
              </a:rPr>
              <a:t>矩阵乘法：</a:t>
            </a:r>
          </a:p>
        </p:txBody>
      </p:sp>
      <p:graphicFrame>
        <p:nvGraphicFramePr>
          <p:cNvPr id="8" name="Table 4">
            <a:extLst>
              <a:ext uri="{FF2B5EF4-FFF2-40B4-BE49-F238E27FC236}">
                <a16:creationId xmlns:a16="http://schemas.microsoft.com/office/drawing/2014/main" id="{3B9B16E1-6504-8BCB-E4CF-CEC5280F710A}"/>
              </a:ext>
            </a:extLst>
          </p:cNvPr>
          <p:cNvGraphicFramePr>
            <a:graphicFrameLocks noGrp="1"/>
          </p:cNvGraphicFramePr>
          <p:nvPr>
            <p:extLst>
              <p:ext uri="{D42A27DB-BD31-4B8C-83A1-F6EECF244321}">
                <p14:modId xmlns:p14="http://schemas.microsoft.com/office/powerpoint/2010/main" val="2111487944"/>
              </p:ext>
            </p:extLst>
          </p:nvPr>
        </p:nvGraphicFramePr>
        <p:xfrm>
          <a:off x="3140684" y="1426760"/>
          <a:ext cx="2385788" cy="490113"/>
        </p:xfrm>
        <a:graphic>
          <a:graphicData uri="http://schemas.openxmlformats.org/drawingml/2006/table">
            <a:tbl>
              <a:tblPr firstRow="1" bandRow="1">
                <a:tableStyleId>{5940675A-B579-460E-94D1-54222C63F5DA}</a:tableStyleId>
              </a:tblPr>
              <a:tblGrid>
                <a:gridCol w="596447">
                  <a:extLst>
                    <a:ext uri="{9D8B030D-6E8A-4147-A177-3AD203B41FA5}">
                      <a16:colId xmlns:a16="http://schemas.microsoft.com/office/drawing/2014/main" val="1209774577"/>
                    </a:ext>
                  </a:extLst>
                </a:gridCol>
                <a:gridCol w="596447">
                  <a:extLst>
                    <a:ext uri="{9D8B030D-6E8A-4147-A177-3AD203B41FA5}">
                      <a16:colId xmlns:a16="http://schemas.microsoft.com/office/drawing/2014/main" val="3012820403"/>
                    </a:ext>
                  </a:extLst>
                </a:gridCol>
                <a:gridCol w="596447">
                  <a:extLst>
                    <a:ext uri="{9D8B030D-6E8A-4147-A177-3AD203B41FA5}">
                      <a16:colId xmlns:a16="http://schemas.microsoft.com/office/drawing/2014/main" val="3240252839"/>
                    </a:ext>
                  </a:extLst>
                </a:gridCol>
                <a:gridCol w="596447">
                  <a:extLst>
                    <a:ext uri="{9D8B030D-6E8A-4147-A177-3AD203B41FA5}">
                      <a16:colId xmlns:a16="http://schemas.microsoft.com/office/drawing/2014/main" val="3005773494"/>
                    </a:ext>
                  </a:extLst>
                </a:gridCol>
              </a:tblGrid>
              <a:tr h="490113">
                <a:tc>
                  <a:txBody>
                    <a:bodyPr/>
                    <a:lstStyle/>
                    <a:p>
                      <a:pPr algn="ctr"/>
                      <a:r>
                        <a:rPr lang="en-US" altLang="zh-CN" dirty="0"/>
                        <a:t>1.4</a:t>
                      </a:r>
                      <a:endParaRPr lang="en-CN" dirty="0"/>
                    </a:p>
                  </a:txBody>
                  <a:tcPr anchor="ctr"/>
                </a:tc>
                <a:tc>
                  <a:txBody>
                    <a:bodyPr/>
                    <a:lstStyle/>
                    <a:p>
                      <a:pPr algn="ctr"/>
                      <a:r>
                        <a:rPr lang="en-US" altLang="zh-CN" dirty="0"/>
                        <a:t>2.4</a:t>
                      </a:r>
                      <a:endParaRPr lang="en-CN" dirty="0"/>
                    </a:p>
                  </a:txBody>
                  <a:tcPr anchor="ctr"/>
                </a:tc>
                <a:tc>
                  <a:txBody>
                    <a:bodyPr/>
                    <a:lstStyle/>
                    <a:p>
                      <a:pPr algn="ctr"/>
                      <a:r>
                        <a:rPr lang="en-US" altLang="zh-CN" dirty="0"/>
                        <a:t>0.4</a:t>
                      </a:r>
                      <a:endParaRPr lang="en-CN" dirty="0"/>
                    </a:p>
                  </a:txBody>
                  <a:tcPr anchor="ctr"/>
                </a:tc>
                <a:tc>
                  <a:txBody>
                    <a:bodyPr/>
                    <a:lstStyle/>
                    <a:p>
                      <a:pPr algn="ctr"/>
                      <a:r>
                        <a:rPr lang="en-US" altLang="zh-CN" dirty="0"/>
                        <a:t>1.4</a:t>
                      </a:r>
                      <a:endParaRPr lang="en-CN" altLang="zh-CN" dirty="0"/>
                    </a:p>
                  </a:txBody>
                  <a:tcPr anchor="ctr"/>
                </a:tc>
                <a:extLst>
                  <a:ext uri="{0D108BD9-81ED-4DB2-BD59-A6C34878D82A}">
                    <a16:rowId xmlns:a16="http://schemas.microsoft.com/office/drawing/2014/main" val="3248922845"/>
                  </a:ext>
                </a:extLst>
              </a:tr>
            </a:tbl>
          </a:graphicData>
        </a:graphic>
      </p:graphicFrame>
      <p:sp>
        <p:nvSpPr>
          <p:cNvPr id="10" name="文本框 9">
            <a:extLst>
              <a:ext uri="{FF2B5EF4-FFF2-40B4-BE49-F238E27FC236}">
                <a16:creationId xmlns:a16="http://schemas.microsoft.com/office/drawing/2014/main" id="{99223FF0-E21B-90F1-103B-D9CD4C893D34}"/>
              </a:ext>
            </a:extLst>
          </p:cNvPr>
          <p:cNvSpPr txBox="1"/>
          <p:nvPr/>
        </p:nvSpPr>
        <p:spPr>
          <a:xfrm>
            <a:off x="1565244" y="1558364"/>
            <a:ext cx="1107996"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权重向量</a:t>
            </a:r>
          </a:p>
        </p:txBody>
      </p:sp>
      <p:sp>
        <p:nvSpPr>
          <p:cNvPr id="15" name="文本框 14">
            <a:extLst>
              <a:ext uri="{FF2B5EF4-FFF2-40B4-BE49-F238E27FC236}">
                <a16:creationId xmlns:a16="http://schemas.microsoft.com/office/drawing/2014/main" id="{22371375-C171-194F-F292-5E02AC19C9BF}"/>
              </a:ext>
            </a:extLst>
          </p:cNvPr>
          <p:cNvSpPr txBox="1"/>
          <p:nvPr/>
        </p:nvSpPr>
        <p:spPr>
          <a:xfrm>
            <a:off x="1565244" y="2217059"/>
            <a:ext cx="1107996"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激活向量</a:t>
            </a:r>
          </a:p>
        </p:txBody>
      </p:sp>
      <p:graphicFrame>
        <p:nvGraphicFramePr>
          <p:cNvPr id="16" name="Table 4">
            <a:extLst>
              <a:ext uri="{FF2B5EF4-FFF2-40B4-BE49-F238E27FC236}">
                <a16:creationId xmlns:a16="http://schemas.microsoft.com/office/drawing/2014/main" id="{C38FE90C-0F8A-601E-C184-95C1A251690A}"/>
              </a:ext>
            </a:extLst>
          </p:cNvPr>
          <p:cNvGraphicFramePr>
            <a:graphicFrameLocks noGrp="1"/>
          </p:cNvGraphicFramePr>
          <p:nvPr>
            <p:extLst>
              <p:ext uri="{D42A27DB-BD31-4B8C-83A1-F6EECF244321}">
                <p14:modId xmlns:p14="http://schemas.microsoft.com/office/powerpoint/2010/main" val="2353419622"/>
              </p:ext>
            </p:extLst>
          </p:nvPr>
        </p:nvGraphicFramePr>
        <p:xfrm>
          <a:off x="3151291" y="2224027"/>
          <a:ext cx="2385788" cy="448811"/>
        </p:xfrm>
        <a:graphic>
          <a:graphicData uri="http://schemas.openxmlformats.org/drawingml/2006/table">
            <a:tbl>
              <a:tblPr firstRow="1" bandRow="1">
                <a:tableStyleId>{5940675A-B579-460E-94D1-54222C63F5DA}</a:tableStyleId>
              </a:tblPr>
              <a:tblGrid>
                <a:gridCol w="596447">
                  <a:extLst>
                    <a:ext uri="{9D8B030D-6E8A-4147-A177-3AD203B41FA5}">
                      <a16:colId xmlns:a16="http://schemas.microsoft.com/office/drawing/2014/main" val="1209774577"/>
                    </a:ext>
                  </a:extLst>
                </a:gridCol>
                <a:gridCol w="596447">
                  <a:extLst>
                    <a:ext uri="{9D8B030D-6E8A-4147-A177-3AD203B41FA5}">
                      <a16:colId xmlns:a16="http://schemas.microsoft.com/office/drawing/2014/main" val="3012820403"/>
                    </a:ext>
                  </a:extLst>
                </a:gridCol>
                <a:gridCol w="596447">
                  <a:extLst>
                    <a:ext uri="{9D8B030D-6E8A-4147-A177-3AD203B41FA5}">
                      <a16:colId xmlns:a16="http://schemas.microsoft.com/office/drawing/2014/main" val="3240252839"/>
                    </a:ext>
                  </a:extLst>
                </a:gridCol>
                <a:gridCol w="596447">
                  <a:extLst>
                    <a:ext uri="{9D8B030D-6E8A-4147-A177-3AD203B41FA5}">
                      <a16:colId xmlns:a16="http://schemas.microsoft.com/office/drawing/2014/main" val="3005773494"/>
                    </a:ext>
                  </a:extLst>
                </a:gridCol>
              </a:tblGrid>
              <a:tr h="448811">
                <a:tc>
                  <a:txBody>
                    <a:bodyPr/>
                    <a:lstStyle/>
                    <a:p>
                      <a:pPr algn="ctr"/>
                      <a:r>
                        <a:rPr lang="en-US" altLang="zh-CN" dirty="0"/>
                        <a:t>1.0</a:t>
                      </a:r>
                      <a:endParaRPr lang="en-CN" dirty="0"/>
                    </a:p>
                  </a:txBody>
                  <a:tcPr anchor="ctr"/>
                </a:tc>
                <a:tc>
                  <a:txBody>
                    <a:bodyPr/>
                    <a:lstStyle/>
                    <a:p>
                      <a:pPr algn="ctr"/>
                      <a:r>
                        <a:rPr lang="en-US" altLang="zh-CN" dirty="0"/>
                        <a:t>1.0</a:t>
                      </a:r>
                      <a:endParaRPr lang="en-CN" dirty="0"/>
                    </a:p>
                  </a:txBody>
                  <a:tcPr anchor="ctr"/>
                </a:tc>
                <a:tc>
                  <a:txBody>
                    <a:bodyPr/>
                    <a:lstStyle/>
                    <a:p>
                      <a:pPr algn="ctr"/>
                      <a:r>
                        <a:rPr lang="en-US" altLang="zh-CN" dirty="0"/>
                        <a:t>1.0</a:t>
                      </a:r>
                      <a:endParaRPr lang="en-CN" dirty="0"/>
                    </a:p>
                  </a:txBody>
                  <a:tcPr anchor="ctr"/>
                </a:tc>
                <a:tc>
                  <a:txBody>
                    <a:bodyPr/>
                    <a:lstStyle/>
                    <a:p>
                      <a:pPr algn="ctr"/>
                      <a:r>
                        <a:rPr lang="en-US" altLang="zh-CN" dirty="0"/>
                        <a:t>1.0</a:t>
                      </a:r>
                      <a:endParaRPr lang="en-CN" dirty="0"/>
                    </a:p>
                  </a:txBody>
                  <a:tcPr anchor="ctr"/>
                </a:tc>
                <a:extLst>
                  <a:ext uri="{0D108BD9-81ED-4DB2-BD59-A6C34878D82A}">
                    <a16:rowId xmlns:a16="http://schemas.microsoft.com/office/drawing/2014/main" val="3248922845"/>
                  </a:ext>
                </a:extLst>
              </a:tr>
            </a:tbl>
          </a:graphicData>
        </a:graphic>
      </p:graphicFrame>
      <p:sp>
        <p:nvSpPr>
          <p:cNvPr id="17" name="文本框 16">
            <a:extLst>
              <a:ext uri="{FF2B5EF4-FFF2-40B4-BE49-F238E27FC236}">
                <a16:creationId xmlns:a16="http://schemas.microsoft.com/office/drawing/2014/main" id="{11491F63-54F9-9DE8-AE33-8AA90280B852}"/>
              </a:ext>
            </a:extLst>
          </p:cNvPr>
          <p:cNvSpPr txBox="1"/>
          <p:nvPr/>
        </p:nvSpPr>
        <p:spPr>
          <a:xfrm>
            <a:off x="4136436" y="1933922"/>
            <a:ext cx="415498" cy="369332"/>
          </a:xfrm>
          <a:prstGeom prst="rect">
            <a:avLst/>
          </a:prstGeom>
          <a:noFill/>
        </p:spPr>
        <p:txBody>
          <a:bodyPr wrap="none" rtlCol="0">
            <a:spAutoFit/>
          </a:bodyPr>
          <a:lstStyle/>
          <a:p>
            <a:r>
              <a:rPr kumimoji="1" lang="en-US" altLang="zh-CN" b="1" dirty="0">
                <a:latin typeface="Songti SC" panose="02010600040101010101" pitchFamily="2" charset="-122"/>
                <a:ea typeface="Songti SC" panose="02010600040101010101" pitchFamily="2" charset="-122"/>
              </a:rPr>
              <a:t>✖️</a:t>
            </a:r>
            <a:endParaRPr kumimoji="1" lang="zh-CN" altLang="en-US" b="1" dirty="0">
              <a:latin typeface="Songti SC" panose="02010600040101010101" pitchFamily="2" charset="-122"/>
              <a:ea typeface="Songti SC" panose="02010600040101010101" pitchFamily="2" charset="-122"/>
            </a:endParaRPr>
          </a:p>
        </p:txBody>
      </p:sp>
      <p:sp>
        <p:nvSpPr>
          <p:cNvPr id="18" name="文本框 17">
            <a:extLst>
              <a:ext uri="{FF2B5EF4-FFF2-40B4-BE49-F238E27FC236}">
                <a16:creationId xmlns:a16="http://schemas.microsoft.com/office/drawing/2014/main" id="{8240E72D-F8AA-FD8D-BDBC-3A6A9B50F5C4}"/>
              </a:ext>
            </a:extLst>
          </p:cNvPr>
          <p:cNvSpPr txBox="1"/>
          <p:nvPr/>
        </p:nvSpPr>
        <p:spPr>
          <a:xfrm>
            <a:off x="5716537" y="1909479"/>
            <a:ext cx="665567"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5.6</a:t>
            </a:r>
            <a:endParaRPr kumimoji="1" lang="zh-CN" altLang="en-US" dirty="0">
              <a:latin typeface="Songti SC" panose="02010600040101010101" pitchFamily="2" charset="-122"/>
              <a:ea typeface="Songti SC" panose="02010600040101010101" pitchFamily="2" charset="-122"/>
            </a:endParaRPr>
          </a:p>
        </p:txBody>
      </p:sp>
      <p:sp>
        <p:nvSpPr>
          <p:cNvPr id="19" name="文本框 18">
            <a:extLst>
              <a:ext uri="{FF2B5EF4-FFF2-40B4-BE49-F238E27FC236}">
                <a16:creationId xmlns:a16="http://schemas.microsoft.com/office/drawing/2014/main" id="{3D1F17A1-08C1-AE2E-448C-A730A84D4550}"/>
              </a:ext>
            </a:extLst>
          </p:cNvPr>
          <p:cNvSpPr txBox="1"/>
          <p:nvPr/>
        </p:nvSpPr>
        <p:spPr>
          <a:xfrm>
            <a:off x="1196171" y="3417220"/>
            <a:ext cx="1568058"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Rounding</a:t>
            </a:r>
            <a:r>
              <a:rPr kumimoji="1" lang="zh-CN" altLang="en-US" dirty="0">
                <a:latin typeface="Songti SC" panose="02010600040101010101" pitchFamily="2" charset="-122"/>
                <a:ea typeface="Songti SC" panose="02010600040101010101" pitchFamily="2" charset="-122"/>
              </a:rPr>
              <a:t>量化</a:t>
            </a:r>
          </a:p>
        </p:txBody>
      </p:sp>
      <p:graphicFrame>
        <p:nvGraphicFramePr>
          <p:cNvPr id="20" name="Table 4">
            <a:extLst>
              <a:ext uri="{FF2B5EF4-FFF2-40B4-BE49-F238E27FC236}">
                <a16:creationId xmlns:a16="http://schemas.microsoft.com/office/drawing/2014/main" id="{2672E105-69E0-9CA7-C1DC-9009D020D671}"/>
              </a:ext>
            </a:extLst>
          </p:cNvPr>
          <p:cNvGraphicFramePr>
            <a:graphicFrameLocks noGrp="1"/>
          </p:cNvGraphicFramePr>
          <p:nvPr>
            <p:extLst>
              <p:ext uri="{D42A27DB-BD31-4B8C-83A1-F6EECF244321}">
                <p14:modId xmlns:p14="http://schemas.microsoft.com/office/powerpoint/2010/main" val="1214429249"/>
              </p:ext>
            </p:extLst>
          </p:nvPr>
        </p:nvGraphicFramePr>
        <p:xfrm>
          <a:off x="3143322" y="3353346"/>
          <a:ext cx="2385788" cy="448812"/>
        </p:xfrm>
        <a:graphic>
          <a:graphicData uri="http://schemas.openxmlformats.org/drawingml/2006/table">
            <a:tbl>
              <a:tblPr firstRow="1" bandRow="1">
                <a:tableStyleId>{5940675A-B579-460E-94D1-54222C63F5DA}</a:tableStyleId>
              </a:tblPr>
              <a:tblGrid>
                <a:gridCol w="596447">
                  <a:extLst>
                    <a:ext uri="{9D8B030D-6E8A-4147-A177-3AD203B41FA5}">
                      <a16:colId xmlns:a16="http://schemas.microsoft.com/office/drawing/2014/main" val="1209774577"/>
                    </a:ext>
                  </a:extLst>
                </a:gridCol>
                <a:gridCol w="596447">
                  <a:extLst>
                    <a:ext uri="{9D8B030D-6E8A-4147-A177-3AD203B41FA5}">
                      <a16:colId xmlns:a16="http://schemas.microsoft.com/office/drawing/2014/main" val="3012820403"/>
                    </a:ext>
                  </a:extLst>
                </a:gridCol>
                <a:gridCol w="596447">
                  <a:extLst>
                    <a:ext uri="{9D8B030D-6E8A-4147-A177-3AD203B41FA5}">
                      <a16:colId xmlns:a16="http://schemas.microsoft.com/office/drawing/2014/main" val="3240252839"/>
                    </a:ext>
                  </a:extLst>
                </a:gridCol>
                <a:gridCol w="596447">
                  <a:extLst>
                    <a:ext uri="{9D8B030D-6E8A-4147-A177-3AD203B41FA5}">
                      <a16:colId xmlns:a16="http://schemas.microsoft.com/office/drawing/2014/main" val="3005773494"/>
                    </a:ext>
                  </a:extLst>
                </a:gridCol>
              </a:tblGrid>
              <a:tr h="448812">
                <a:tc>
                  <a:txBody>
                    <a:bodyPr/>
                    <a:lstStyle/>
                    <a:p>
                      <a:pPr algn="ctr"/>
                      <a:r>
                        <a:rPr lang="en-US" altLang="zh-CN" dirty="0">
                          <a:solidFill>
                            <a:srgbClr val="FF0000"/>
                          </a:solidFill>
                        </a:rPr>
                        <a:t>1.0</a:t>
                      </a:r>
                      <a:endParaRPr lang="en-CN" dirty="0">
                        <a:solidFill>
                          <a:srgbClr val="FF0000"/>
                        </a:solidFill>
                      </a:endParaRPr>
                    </a:p>
                  </a:txBody>
                  <a:tcPr anchor="ctr"/>
                </a:tc>
                <a:tc>
                  <a:txBody>
                    <a:bodyPr/>
                    <a:lstStyle/>
                    <a:p>
                      <a:pPr algn="ctr"/>
                      <a:r>
                        <a:rPr lang="en-US" altLang="zh-CN" dirty="0">
                          <a:solidFill>
                            <a:srgbClr val="FF0000"/>
                          </a:solidFill>
                        </a:rPr>
                        <a:t>2.0</a:t>
                      </a:r>
                      <a:endParaRPr lang="en-CN" dirty="0">
                        <a:solidFill>
                          <a:srgbClr val="FF0000"/>
                        </a:solidFill>
                      </a:endParaRPr>
                    </a:p>
                  </a:txBody>
                  <a:tcPr anchor="ctr"/>
                </a:tc>
                <a:tc>
                  <a:txBody>
                    <a:bodyPr/>
                    <a:lstStyle/>
                    <a:p>
                      <a:pPr algn="ctr"/>
                      <a:r>
                        <a:rPr lang="en-US" altLang="zh-CN" dirty="0"/>
                        <a:t>0</a:t>
                      </a:r>
                      <a:endParaRPr lang="en-CN" dirty="0"/>
                    </a:p>
                  </a:txBody>
                  <a:tcPr anchor="ctr"/>
                </a:tc>
                <a:tc>
                  <a:txBody>
                    <a:bodyPr/>
                    <a:lstStyle/>
                    <a:p>
                      <a:pPr algn="ctr"/>
                      <a:r>
                        <a:rPr lang="en-US" altLang="zh-CN" dirty="0"/>
                        <a:t>1.0</a:t>
                      </a:r>
                      <a:endParaRPr lang="en-CN" altLang="zh-CN" dirty="0"/>
                    </a:p>
                  </a:txBody>
                  <a:tcPr anchor="ctr"/>
                </a:tc>
                <a:extLst>
                  <a:ext uri="{0D108BD9-81ED-4DB2-BD59-A6C34878D82A}">
                    <a16:rowId xmlns:a16="http://schemas.microsoft.com/office/drawing/2014/main" val="3248922845"/>
                  </a:ext>
                </a:extLst>
              </a:tr>
            </a:tbl>
          </a:graphicData>
        </a:graphic>
      </p:graphicFrame>
      <p:sp>
        <p:nvSpPr>
          <p:cNvPr id="21" name="文本框 20">
            <a:extLst>
              <a:ext uri="{FF2B5EF4-FFF2-40B4-BE49-F238E27FC236}">
                <a16:creationId xmlns:a16="http://schemas.microsoft.com/office/drawing/2014/main" id="{FFD4F32E-A6CA-E5CB-3E52-6BC60F507A96}"/>
              </a:ext>
            </a:extLst>
          </p:cNvPr>
          <p:cNvSpPr txBox="1"/>
          <p:nvPr/>
        </p:nvSpPr>
        <p:spPr>
          <a:xfrm>
            <a:off x="5692990" y="3435207"/>
            <a:ext cx="665567" cy="369332"/>
          </a:xfrm>
          <a:prstGeom prst="rect">
            <a:avLst/>
          </a:prstGeom>
          <a:noFill/>
        </p:spPr>
        <p:txBody>
          <a:bodyPr wrap="none" rtlCol="0">
            <a:spAutoFit/>
          </a:bodyPr>
          <a:lstStyle/>
          <a:p>
            <a:r>
              <a:rPr kumimoji="1" lang="en-US" altLang="zh-CN" dirty="0">
                <a:solidFill>
                  <a:schemeClr val="accent1"/>
                </a:solidFill>
                <a:latin typeface="Songti SC" panose="02010600040101010101" pitchFamily="2" charset="-122"/>
                <a:ea typeface="Songti SC" panose="02010600040101010101" pitchFamily="2" charset="-122"/>
              </a:rPr>
              <a:t>=</a:t>
            </a:r>
            <a:r>
              <a:rPr kumimoji="1" lang="zh-CN" altLang="en-US" dirty="0">
                <a:solidFill>
                  <a:schemeClr val="accent1"/>
                </a:solidFill>
                <a:latin typeface="Songti SC" panose="02010600040101010101" pitchFamily="2" charset="-122"/>
                <a:ea typeface="Songti SC" panose="02010600040101010101" pitchFamily="2" charset="-122"/>
              </a:rPr>
              <a:t> </a:t>
            </a:r>
            <a:r>
              <a:rPr kumimoji="1" lang="en-US" altLang="zh-CN" dirty="0">
                <a:solidFill>
                  <a:schemeClr val="accent1"/>
                </a:solidFill>
                <a:latin typeface="Songti SC" panose="02010600040101010101" pitchFamily="2" charset="-122"/>
                <a:ea typeface="Songti SC" panose="02010600040101010101" pitchFamily="2" charset="-122"/>
              </a:rPr>
              <a:t>4.0</a:t>
            </a:r>
            <a:endParaRPr kumimoji="1" lang="zh-CN" altLang="en-US" dirty="0">
              <a:solidFill>
                <a:schemeClr val="accent1"/>
              </a:solidFill>
              <a:latin typeface="Songti SC" panose="02010600040101010101" pitchFamily="2" charset="-122"/>
              <a:ea typeface="Songti SC" panose="02010600040101010101" pitchFamily="2" charset="-122"/>
            </a:endParaRPr>
          </a:p>
        </p:txBody>
      </p:sp>
      <p:sp>
        <p:nvSpPr>
          <p:cNvPr id="22" name="文本框 21">
            <a:extLst>
              <a:ext uri="{FF2B5EF4-FFF2-40B4-BE49-F238E27FC236}">
                <a16:creationId xmlns:a16="http://schemas.microsoft.com/office/drawing/2014/main" id="{A3A396E0-3E93-A766-84FD-BE4319523F09}"/>
              </a:ext>
            </a:extLst>
          </p:cNvPr>
          <p:cNvSpPr txBox="1"/>
          <p:nvPr/>
        </p:nvSpPr>
        <p:spPr>
          <a:xfrm>
            <a:off x="502416" y="4689424"/>
            <a:ext cx="5708614" cy="400110"/>
          </a:xfrm>
          <a:prstGeom prst="rect">
            <a:avLst/>
          </a:prstGeom>
          <a:noFill/>
        </p:spPr>
        <p:txBody>
          <a:bodyPr wrap="none" rtlCol="0">
            <a:spAutoFit/>
          </a:bodyPr>
          <a:lstStyle/>
          <a:p>
            <a:r>
              <a:rPr kumimoji="1" lang="zh-CN" altLang="en-US" sz="2000" b="1" dirty="0">
                <a:latin typeface="Songti SC" panose="02010600040101010101" pitchFamily="2" charset="-122"/>
                <a:ea typeface="Songti SC" panose="02010600040101010101" pitchFamily="2" charset="-122"/>
              </a:rPr>
              <a:t>如何减少该误差和（</a:t>
            </a:r>
            <a:r>
              <a:rPr kumimoji="1" lang="en-US" altLang="zh-CN" sz="2000" b="1" dirty="0">
                <a:latin typeface="Songti SC" panose="02010600040101010101" pitchFamily="2" charset="-122"/>
                <a:ea typeface="Songti SC" panose="02010600040101010101" pitchFamily="2" charset="-122"/>
              </a:rPr>
              <a:t>sum</a:t>
            </a:r>
            <a:r>
              <a:rPr kumimoji="1" lang="zh-CN" altLang="en-US" sz="2000" b="1" dirty="0">
                <a:latin typeface="Songti SC" panose="02010600040101010101" pitchFamily="2" charset="-122"/>
                <a:ea typeface="Songti SC" panose="02010600040101010101" pitchFamily="2" charset="-122"/>
              </a:rPr>
              <a:t> </a:t>
            </a:r>
            <a:r>
              <a:rPr kumimoji="1" lang="en-US" altLang="zh-CN" sz="2000" b="1" dirty="0">
                <a:latin typeface="Songti SC" panose="02010600040101010101" pitchFamily="2" charset="-122"/>
                <a:ea typeface="Songti SC" panose="02010600040101010101" pitchFamily="2" charset="-122"/>
              </a:rPr>
              <a:t>of</a:t>
            </a:r>
            <a:r>
              <a:rPr kumimoji="1" lang="zh-CN" altLang="en-US" sz="2000" b="1" dirty="0">
                <a:latin typeface="Songti SC" panose="02010600040101010101" pitchFamily="2" charset="-122"/>
                <a:ea typeface="Songti SC" panose="02010600040101010101" pitchFamily="2" charset="-122"/>
              </a:rPr>
              <a:t> </a:t>
            </a:r>
            <a:r>
              <a:rPr kumimoji="1" lang="en-US" altLang="zh-CN" sz="2000" b="1" dirty="0">
                <a:latin typeface="Songti SC" panose="02010600040101010101" pitchFamily="2" charset="-122"/>
                <a:ea typeface="Songti SC" panose="02010600040101010101" pitchFamily="2" charset="-122"/>
              </a:rPr>
              <a:t>error</a:t>
            </a:r>
            <a:r>
              <a:rPr kumimoji="1" lang="zh-CN" altLang="en-US" sz="2000" b="1" dirty="0">
                <a:latin typeface="Songti SC" panose="02010600040101010101" pitchFamily="2" charset="-122"/>
                <a:ea typeface="Songti SC" panose="02010600040101010101" pitchFamily="2" charset="-122"/>
              </a:rPr>
              <a:t>）</a:t>
            </a:r>
            <a:r>
              <a:rPr kumimoji="1" lang="zh-CN" altLang="en-US" b="1" dirty="0">
                <a:latin typeface="Songti SC" panose="02010600040101010101" pitchFamily="2" charset="-122"/>
                <a:ea typeface="Songti SC" panose="02010600040101010101" pitchFamily="2" charset="-122"/>
              </a:rPr>
              <a:t>？</a:t>
            </a:r>
            <a:r>
              <a:rPr kumimoji="1" lang="en-US" altLang="zh-CN" b="1" dirty="0">
                <a:latin typeface="Songti SC" panose="02010600040101010101" pitchFamily="2" charset="-122"/>
                <a:ea typeface="Songti SC" panose="02010600040101010101" pitchFamily="2" charset="-122"/>
                <a:sym typeface="Wingdings" pitchFamily="2" charset="2"/>
              </a:rPr>
              <a:t></a:t>
            </a:r>
            <a:r>
              <a:rPr kumimoji="1" lang="zh-CN" altLang="en-US" b="1" dirty="0">
                <a:latin typeface="Songti SC" panose="02010600040101010101" pitchFamily="2" charset="-122"/>
                <a:ea typeface="Songti SC" panose="02010600040101010101" pitchFamily="2" charset="-122"/>
                <a:sym typeface="Wingdings" pitchFamily="2" charset="2"/>
              </a:rPr>
              <a:t> </a:t>
            </a:r>
            <a:r>
              <a:rPr kumimoji="1" lang="zh-CN" altLang="en-US" b="1" dirty="0">
                <a:solidFill>
                  <a:schemeClr val="accent1"/>
                </a:solidFill>
                <a:latin typeface="Songti SC" panose="02010600040101010101" pitchFamily="2" charset="-122"/>
                <a:ea typeface="Songti SC" panose="02010600040101010101" pitchFamily="2" charset="-122"/>
                <a:sym typeface="Wingdings" pitchFamily="2" charset="2"/>
              </a:rPr>
              <a:t>翻转元素</a:t>
            </a:r>
            <a:r>
              <a:rPr kumimoji="1" lang="zh-CN" altLang="en-US" b="1" dirty="0">
                <a:latin typeface="Songti SC" panose="02010600040101010101" pitchFamily="2" charset="-122"/>
                <a:ea typeface="Songti SC" panose="02010600040101010101" pitchFamily="2" charset="-122"/>
                <a:sym typeface="Wingdings" pitchFamily="2" charset="2"/>
              </a:rPr>
              <a:t>！</a:t>
            </a:r>
            <a:endParaRPr kumimoji="1" lang="zh-CN" altLang="en-US" b="1" dirty="0">
              <a:latin typeface="Songti SC" panose="02010600040101010101" pitchFamily="2" charset="-122"/>
              <a:ea typeface="Songti SC" panose="02010600040101010101" pitchFamily="2" charset="-122"/>
            </a:endParaRPr>
          </a:p>
        </p:txBody>
      </p:sp>
      <p:sp>
        <p:nvSpPr>
          <p:cNvPr id="23" name="文本框 22">
            <a:extLst>
              <a:ext uri="{FF2B5EF4-FFF2-40B4-BE49-F238E27FC236}">
                <a16:creationId xmlns:a16="http://schemas.microsoft.com/office/drawing/2014/main" id="{C583D96F-7104-BE21-076C-59FB4E711F50}"/>
              </a:ext>
            </a:extLst>
          </p:cNvPr>
          <p:cNvSpPr txBox="1"/>
          <p:nvPr/>
        </p:nvSpPr>
        <p:spPr>
          <a:xfrm>
            <a:off x="1196171" y="3983003"/>
            <a:ext cx="1568058"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Rounding</a:t>
            </a:r>
            <a:r>
              <a:rPr kumimoji="1" lang="zh-CN" altLang="en-US" dirty="0">
                <a:latin typeface="Songti SC" panose="02010600040101010101" pitchFamily="2" charset="-122"/>
                <a:ea typeface="Songti SC" panose="02010600040101010101" pitchFamily="2" charset="-122"/>
              </a:rPr>
              <a:t>误差</a:t>
            </a:r>
          </a:p>
        </p:txBody>
      </p:sp>
      <p:graphicFrame>
        <p:nvGraphicFramePr>
          <p:cNvPr id="24" name="Table 4">
            <a:extLst>
              <a:ext uri="{FF2B5EF4-FFF2-40B4-BE49-F238E27FC236}">
                <a16:creationId xmlns:a16="http://schemas.microsoft.com/office/drawing/2014/main" id="{B0F0D8E4-8915-B647-5DB0-D2B7F5F242DA}"/>
              </a:ext>
            </a:extLst>
          </p:cNvPr>
          <p:cNvGraphicFramePr>
            <a:graphicFrameLocks noGrp="1"/>
          </p:cNvGraphicFramePr>
          <p:nvPr>
            <p:extLst>
              <p:ext uri="{D42A27DB-BD31-4B8C-83A1-F6EECF244321}">
                <p14:modId xmlns:p14="http://schemas.microsoft.com/office/powerpoint/2010/main" val="3973822014"/>
              </p:ext>
            </p:extLst>
          </p:nvPr>
        </p:nvGraphicFramePr>
        <p:xfrm>
          <a:off x="3140684" y="3910290"/>
          <a:ext cx="2385788" cy="507805"/>
        </p:xfrm>
        <a:graphic>
          <a:graphicData uri="http://schemas.openxmlformats.org/drawingml/2006/table">
            <a:tbl>
              <a:tblPr firstRow="1" bandRow="1">
                <a:tableStyleId>{5940675A-B579-460E-94D1-54222C63F5DA}</a:tableStyleId>
              </a:tblPr>
              <a:tblGrid>
                <a:gridCol w="596447">
                  <a:extLst>
                    <a:ext uri="{9D8B030D-6E8A-4147-A177-3AD203B41FA5}">
                      <a16:colId xmlns:a16="http://schemas.microsoft.com/office/drawing/2014/main" val="1209774577"/>
                    </a:ext>
                  </a:extLst>
                </a:gridCol>
                <a:gridCol w="596447">
                  <a:extLst>
                    <a:ext uri="{9D8B030D-6E8A-4147-A177-3AD203B41FA5}">
                      <a16:colId xmlns:a16="http://schemas.microsoft.com/office/drawing/2014/main" val="3012820403"/>
                    </a:ext>
                  </a:extLst>
                </a:gridCol>
                <a:gridCol w="596447">
                  <a:extLst>
                    <a:ext uri="{9D8B030D-6E8A-4147-A177-3AD203B41FA5}">
                      <a16:colId xmlns:a16="http://schemas.microsoft.com/office/drawing/2014/main" val="3240252839"/>
                    </a:ext>
                  </a:extLst>
                </a:gridCol>
                <a:gridCol w="596447">
                  <a:extLst>
                    <a:ext uri="{9D8B030D-6E8A-4147-A177-3AD203B41FA5}">
                      <a16:colId xmlns:a16="http://schemas.microsoft.com/office/drawing/2014/main" val="3005773494"/>
                    </a:ext>
                  </a:extLst>
                </a:gridCol>
              </a:tblGrid>
              <a:tr h="507805">
                <a:tc>
                  <a:txBody>
                    <a:bodyPr/>
                    <a:lstStyle/>
                    <a:p>
                      <a:pPr algn="ctr"/>
                      <a:r>
                        <a:rPr lang="en-US" altLang="zh-CN" dirty="0"/>
                        <a:t>-0.4</a:t>
                      </a:r>
                      <a:endParaRPr lang="en-CN" dirty="0"/>
                    </a:p>
                  </a:txBody>
                  <a:tcPr anchor="ctr"/>
                </a:tc>
                <a:tc>
                  <a:txBody>
                    <a:bodyPr/>
                    <a:lstStyle/>
                    <a:p>
                      <a:pPr algn="ctr"/>
                      <a:r>
                        <a:rPr lang="en-US" altLang="zh-CN" dirty="0"/>
                        <a:t>-0.4</a:t>
                      </a:r>
                      <a:endParaRPr lang="en-CN" dirty="0"/>
                    </a:p>
                  </a:txBody>
                  <a:tcPr anchor="ctr"/>
                </a:tc>
                <a:tc>
                  <a:txBody>
                    <a:bodyPr/>
                    <a:lstStyle/>
                    <a:p>
                      <a:pPr algn="ctr"/>
                      <a:r>
                        <a:rPr lang="en-US" altLang="zh-CN" dirty="0"/>
                        <a:t>-0.4</a:t>
                      </a:r>
                      <a:endParaRPr lang="en-CN" dirty="0"/>
                    </a:p>
                  </a:txBody>
                  <a:tcPr anchor="ctr"/>
                </a:tc>
                <a:tc>
                  <a:txBody>
                    <a:bodyPr/>
                    <a:lstStyle/>
                    <a:p>
                      <a:pPr algn="ctr"/>
                      <a:r>
                        <a:rPr lang="en-US" altLang="zh-CN" dirty="0"/>
                        <a:t>-0.4</a:t>
                      </a:r>
                      <a:endParaRPr lang="en-CN" altLang="zh-CN" dirty="0"/>
                    </a:p>
                  </a:txBody>
                  <a:tcPr anchor="ctr"/>
                </a:tc>
                <a:extLst>
                  <a:ext uri="{0D108BD9-81ED-4DB2-BD59-A6C34878D82A}">
                    <a16:rowId xmlns:a16="http://schemas.microsoft.com/office/drawing/2014/main" val="3248922845"/>
                  </a:ext>
                </a:extLst>
              </a:tr>
            </a:tbl>
          </a:graphicData>
        </a:graphic>
      </p:graphicFrame>
      <p:sp>
        <p:nvSpPr>
          <p:cNvPr id="25" name="文本框 24">
            <a:extLst>
              <a:ext uri="{FF2B5EF4-FFF2-40B4-BE49-F238E27FC236}">
                <a16:creationId xmlns:a16="http://schemas.microsoft.com/office/drawing/2014/main" id="{BE268A61-80DA-6385-FA16-0B7CA626E1C4}"/>
              </a:ext>
            </a:extLst>
          </p:cNvPr>
          <p:cNvSpPr txBox="1"/>
          <p:nvPr/>
        </p:nvSpPr>
        <p:spPr>
          <a:xfrm>
            <a:off x="5690849" y="3994280"/>
            <a:ext cx="737702" cy="369332"/>
          </a:xfrm>
          <a:prstGeom prst="rect">
            <a:avLst/>
          </a:prstGeom>
          <a:noFill/>
        </p:spPr>
        <p:txBody>
          <a:bodyPr wrap="none" rtlCol="0">
            <a:spAutoFit/>
          </a:bodyPr>
          <a:lstStyle/>
          <a:p>
            <a:r>
              <a:rPr kumimoji="1" lang="en-US" altLang="zh-CN" dirty="0">
                <a:solidFill>
                  <a:schemeClr val="accent1"/>
                </a:solidFill>
                <a:latin typeface="Songti SC" panose="02010600040101010101" pitchFamily="2" charset="-122"/>
                <a:ea typeface="Songti SC" panose="02010600040101010101" pitchFamily="2" charset="-122"/>
              </a:rPr>
              <a:t>=</a:t>
            </a:r>
            <a:r>
              <a:rPr kumimoji="1" lang="zh-CN" altLang="en-US" dirty="0">
                <a:solidFill>
                  <a:schemeClr val="accent1"/>
                </a:solidFill>
                <a:latin typeface="Songti SC" panose="02010600040101010101" pitchFamily="2" charset="-122"/>
                <a:ea typeface="Songti SC" panose="02010600040101010101" pitchFamily="2" charset="-122"/>
              </a:rPr>
              <a:t> </a:t>
            </a:r>
            <a:r>
              <a:rPr kumimoji="1" lang="en-US" altLang="zh-CN" dirty="0">
                <a:solidFill>
                  <a:schemeClr val="accent1"/>
                </a:solidFill>
                <a:latin typeface="Songti SC" panose="02010600040101010101" pitchFamily="2" charset="-122"/>
                <a:ea typeface="Songti SC" panose="02010600040101010101" pitchFamily="2" charset="-122"/>
              </a:rPr>
              <a:t>-1.6</a:t>
            </a:r>
            <a:endParaRPr kumimoji="1" lang="zh-CN" altLang="en-US" dirty="0">
              <a:solidFill>
                <a:schemeClr val="accent1"/>
              </a:solidFill>
              <a:latin typeface="Songti SC" panose="02010600040101010101" pitchFamily="2" charset="-122"/>
              <a:ea typeface="Songti SC" panose="02010600040101010101" pitchFamily="2" charset="-122"/>
            </a:endParaRPr>
          </a:p>
        </p:txBody>
      </p:sp>
      <p:sp>
        <p:nvSpPr>
          <p:cNvPr id="26" name="文本框 25">
            <a:extLst>
              <a:ext uri="{FF2B5EF4-FFF2-40B4-BE49-F238E27FC236}">
                <a16:creationId xmlns:a16="http://schemas.microsoft.com/office/drawing/2014/main" id="{096833A9-6A7B-8A75-EFD1-DC3A524378E9}"/>
              </a:ext>
            </a:extLst>
          </p:cNvPr>
          <p:cNvSpPr txBox="1"/>
          <p:nvPr/>
        </p:nvSpPr>
        <p:spPr>
          <a:xfrm>
            <a:off x="1303685" y="5481330"/>
            <a:ext cx="1370888"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SQuant</a:t>
            </a:r>
            <a:r>
              <a:rPr kumimoji="1" lang="zh-CN" altLang="en-US" dirty="0">
                <a:latin typeface="Songti SC" panose="02010600040101010101" pitchFamily="2" charset="-122"/>
                <a:ea typeface="Songti SC" panose="02010600040101010101" pitchFamily="2" charset="-122"/>
              </a:rPr>
              <a:t>量化</a:t>
            </a:r>
          </a:p>
        </p:txBody>
      </p:sp>
      <p:graphicFrame>
        <p:nvGraphicFramePr>
          <p:cNvPr id="27" name="Table 4">
            <a:extLst>
              <a:ext uri="{FF2B5EF4-FFF2-40B4-BE49-F238E27FC236}">
                <a16:creationId xmlns:a16="http://schemas.microsoft.com/office/drawing/2014/main" id="{BFA318A2-8830-D51D-729B-D936AD60FC3E}"/>
              </a:ext>
            </a:extLst>
          </p:cNvPr>
          <p:cNvGraphicFramePr>
            <a:graphicFrameLocks noGrp="1"/>
          </p:cNvGraphicFramePr>
          <p:nvPr>
            <p:extLst>
              <p:ext uri="{D42A27DB-BD31-4B8C-83A1-F6EECF244321}">
                <p14:modId xmlns:p14="http://schemas.microsoft.com/office/powerpoint/2010/main" val="4061405360"/>
              </p:ext>
            </p:extLst>
          </p:nvPr>
        </p:nvGraphicFramePr>
        <p:xfrm>
          <a:off x="3115317" y="5386090"/>
          <a:ext cx="2463012" cy="441049"/>
        </p:xfrm>
        <a:graphic>
          <a:graphicData uri="http://schemas.openxmlformats.org/drawingml/2006/table">
            <a:tbl>
              <a:tblPr firstRow="1" bandRow="1">
                <a:tableStyleId>{5940675A-B579-460E-94D1-54222C63F5DA}</a:tableStyleId>
              </a:tblPr>
              <a:tblGrid>
                <a:gridCol w="615753">
                  <a:extLst>
                    <a:ext uri="{9D8B030D-6E8A-4147-A177-3AD203B41FA5}">
                      <a16:colId xmlns:a16="http://schemas.microsoft.com/office/drawing/2014/main" val="1209774577"/>
                    </a:ext>
                  </a:extLst>
                </a:gridCol>
                <a:gridCol w="615753">
                  <a:extLst>
                    <a:ext uri="{9D8B030D-6E8A-4147-A177-3AD203B41FA5}">
                      <a16:colId xmlns:a16="http://schemas.microsoft.com/office/drawing/2014/main" val="3012820403"/>
                    </a:ext>
                  </a:extLst>
                </a:gridCol>
                <a:gridCol w="615753">
                  <a:extLst>
                    <a:ext uri="{9D8B030D-6E8A-4147-A177-3AD203B41FA5}">
                      <a16:colId xmlns:a16="http://schemas.microsoft.com/office/drawing/2014/main" val="3240252839"/>
                    </a:ext>
                  </a:extLst>
                </a:gridCol>
                <a:gridCol w="615753">
                  <a:extLst>
                    <a:ext uri="{9D8B030D-6E8A-4147-A177-3AD203B41FA5}">
                      <a16:colId xmlns:a16="http://schemas.microsoft.com/office/drawing/2014/main" val="3005773494"/>
                    </a:ext>
                  </a:extLst>
                </a:gridCol>
              </a:tblGrid>
              <a:tr h="441049">
                <a:tc>
                  <a:txBody>
                    <a:bodyPr/>
                    <a:lstStyle/>
                    <a:p>
                      <a:pPr algn="ctr"/>
                      <a:r>
                        <a:rPr lang="en-US" altLang="zh-CN" dirty="0">
                          <a:solidFill>
                            <a:srgbClr val="00B050"/>
                          </a:solidFill>
                        </a:rPr>
                        <a:t>2.0</a:t>
                      </a:r>
                      <a:endParaRPr lang="en-CN" dirty="0">
                        <a:solidFill>
                          <a:srgbClr val="00B050"/>
                        </a:solidFill>
                      </a:endParaRPr>
                    </a:p>
                  </a:txBody>
                  <a:tcPr anchor="ctr"/>
                </a:tc>
                <a:tc>
                  <a:txBody>
                    <a:bodyPr/>
                    <a:lstStyle/>
                    <a:p>
                      <a:pPr algn="ctr"/>
                      <a:r>
                        <a:rPr lang="en-US" altLang="zh-CN" dirty="0">
                          <a:solidFill>
                            <a:srgbClr val="00B050"/>
                          </a:solidFill>
                        </a:rPr>
                        <a:t>3.0</a:t>
                      </a:r>
                      <a:endParaRPr lang="en-CN" dirty="0">
                        <a:solidFill>
                          <a:srgbClr val="00B050"/>
                        </a:solidFill>
                      </a:endParaRPr>
                    </a:p>
                  </a:txBody>
                  <a:tcPr anchor="ctr"/>
                </a:tc>
                <a:tc>
                  <a:txBody>
                    <a:bodyPr/>
                    <a:lstStyle/>
                    <a:p>
                      <a:pPr algn="ctr"/>
                      <a:r>
                        <a:rPr lang="en-US" altLang="zh-CN" dirty="0"/>
                        <a:t>0</a:t>
                      </a:r>
                      <a:endParaRPr lang="en-CN" dirty="0"/>
                    </a:p>
                  </a:txBody>
                  <a:tcPr anchor="ctr"/>
                </a:tc>
                <a:tc>
                  <a:txBody>
                    <a:bodyPr/>
                    <a:lstStyle/>
                    <a:p>
                      <a:pPr algn="ctr"/>
                      <a:r>
                        <a:rPr lang="en-US" altLang="zh-CN" dirty="0"/>
                        <a:t>1.0</a:t>
                      </a:r>
                      <a:endParaRPr lang="en-CN" altLang="zh-CN" dirty="0"/>
                    </a:p>
                  </a:txBody>
                  <a:tcPr anchor="ctr"/>
                </a:tc>
                <a:extLst>
                  <a:ext uri="{0D108BD9-81ED-4DB2-BD59-A6C34878D82A}">
                    <a16:rowId xmlns:a16="http://schemas.microsoft.com/office/drawing/2014/main" val="3248922845"/>
                  </a:ext>
                </a:extLst>
              </a:tr>
            </a:tbl>
          </a:graphicData>
        </a:graphic>
      </p:graphicFrame>
      <p:sp>
        <p:nvSpPr>
          <p:cNvPr id="28" name="文本框 27">
            <a:extLst>
              <a:ext uri="{FF2B5EF4-FFF2-40B4-BE49-F238E27FC236}">
                <a16:creationId xmlns:a16="http://schemas.microsoft.com/office/drawing/2014/main" id="{8CDD0634-4A74-2C83-AE11-3C19CEAD3B72}"/>
              </a:ext>
            </a:extLst>
          </p:cNvPr>
          <p:cNvSpPr txBox="1"/>
          <p:nvPr/>
        </p:nvSpPr>
        <p:spPr>
          <a:xfrm>
            <a:off x="5714231" y="5408617"/>
            <a:ext cx="511679" cy="369332"/>
          </a:xfrm>
          <a:prstGeom prst="rect">
            <a:avLst/>
          </a:prstGeom>
          <a:noFill/>
        </p:spPr>
        <p:txBody>
          <a:bodyPr wrap="none" rtlCol="0">
            <a:spAutoFit/>
          </a:bodyPr>
          <a:lstStyle/>
          <a:p>
            <a:r>
              <a:rPr kumimoji="1" lang="en-US" altLang="zh-CN" dirty="0">
                <a:solidFill>
                  <a:srgbClr val="00B050"/>
                </a:solidFill>
                <a:latin typeface="Songti SC" panose="02010600040101010101" pitchFamily="2" charset="-122"/>
                <a:ea typeface="Songti SC" panose="02010600040101010101" pitchFamily="2" charset="-122"/>
              </a:rPr>
              <a:t>=</a:t>
            </a:r>
            <a:r>
              <a:rPr kumimoji="1" lang="zh-CN" altLang="en-US" dirty="0">
                <a:solidFill>
                  <a:srgbClr val="00B050"/>
                </a:solidFill>
                <a:latin typeface="Songti SC" panose="02010600040101010101" pitchFamily="2" charset="-122"/>
                <a:ea typeface="Songti SC" panose="02010600040101010101" pitchFamily="2" charset="-122"/>
              </a:rPr>
              <a:t> </a:t>
            </a:r>
            <a:r>
              <a:rPr kumimoji="1" lang="en-US" altLang="zh-CN" dirty="0">
                <a:solidFill>
                  <a:srgbClr val="00B050"/>
                </a:solidFill>
                <a:latin typeface="Songti SC" panose="02010600040101010101" pitchFamily="2" charset="-122"/>
                <a:ea typeface="Songti SC" panose="02010600040101010101" pitchFamily="2" charset="-122"/>
              </a:rPr>
              <a:t>6</a:t>
            </a:r>
            <a:endParaRPr kumimoji="1" lang="zh-CN" altLang="en-US" dirty="0">
              <a:solidFill>
                <a:srgbClr val="00B050"/>
              </a:solidFill>
              <a:latin typeface="Songti SC" panose="02010600040101010101" pitchFamily="2" charset="-122"/>
              <a:ea typeface="Songti SC" panose="02010600040101010101" pitchFamily="2" charset="-122"/>
            </a:endParaRPr>
          </a:p>
        </p:txBody>
      </p:sp>
      <p:graphicFrame>
        <p:nvGraphicFramePr>
          <p:cNvPr id="29" name="Table 4">
            <a:extLst>
              <a:ext uri="{FF2B5EF4-FFF2-40B4-BE49-F238E27FC236}">
                <a16:creationId xmlns:a16="http://schemas.microsoft.com/office/drawing/2014/main" id="{30D5ECB8-7692-3A1F-186C-1A87677504C5}"/>
              </a:ext>
            </a:extLst>
          </p:cNvPr>
          <p:cNvGraphicFramePr>
            <a:graphicFrameLocks noGrp="1"/>
          </p:cNvGraphicFramePr>
          <p:nvPr>
            <p:extLst>
              <p:ext uri="{D42A27DB-BD31-4B8C-83A1-F6EECF244321}">
                <p14:modId xmlns:p14="http://schemas.microsoft.com/office/powerpoint/2010/main" val="2692632203"/>
              </p:ext>
            </p:extLst>
          </p:nvPr>
        </p:nvGraphicFramePr>
        <p:xfrm>
          <a:off x="3110041" y="5974400"/>
          <a:ext cx="2468288" cy="445931"/>
        </p:xfrm>
        <a:graphic>
          <a:graphicData uri="http://schemas.openxmlformats.org/drawingml/2006/table">
            <a:tbl>
              <a:tblPr firstRow="1" bandRow="1">
                <a:tableStyleId>{5940675A-B579-460E-94D1-54222C63F5DA}</a:tableStyleId>
              </a:tblPr>
              <a:tblGrid>
                <a:gridCol w="617072">
                  <a:extLst>
                    <a:ext uri="{9D8B030D-6E8A-4147-A177-3AD203B41FA5}">
                      <a16:colId xmlns:a16="http://schemas.microsoft.com/office/drawing/2014/main" val="1209774577"/>
                    </a:ext>
                  </a:extLst>
                </a:gridCol>
                <a:gridCol w="617072">
                  <a:extLst>
                    <a:ext uri="{9D8B030D-6E8A-4147-A177-3AD203B41FA5}">
                      <a16:colId xmlns:a16="http://schemas.microsoft.com/office/drawing/2014/main" val="3012820403"/>
                    </a:ext>
                  </a:extLst>
                </a:gridCol>
                <a:gridCol w="617072">
                  <a:extLst>
                    <a:ext uri="{9D8B030D-6E8A-4147-A177-3AD203B41FA5}">
                      <a16:colId xmlns:a16="http://schemas.microsoft.com/office/drawing/2014/main" val="3240252839"/>
                    </a:ext>
                  </a:extLst>
                </a:gridCol>
                <a:gridCol w="617072">
                  <a:extLst>
                    <a:ext uri="{9D8B030D-6E8A-4147-A177-3AD203B41FA5}">
                      <a16:colId xmlns:a16="http://schemas.microsoft.com/office/drawing/2014/main" val="3005773494"/>
                    </a:ext>
                  </a:extLst>
                </a:gridCol>
              </a:tblGrid>
              <a:tr h="445931">
                <a:tc>
                  <a:txBody>
                    <a:bodyPr/>
                    <a:lstStyle/>
                    <a:p>
                      <a:pPr algn="ctr"/>
                      <a:r>
                        <a:rPr lang="en-US" altLang="zh-CN" dirty="0">
                          <a:solidFill>
                            <a:srgbClr val="00B050"/>
                          </a:solidFill>
                        </a:rPr>
                        <a:t>0.6</a:t>
                      </a:r>
                      <a:endParaRPr lang="en-CN" dirty="0">
                        <a:solidFill>
                          <a:srgbClr val="00B050"/>
                        </a:solidFill>
                      </a:endParaRPr>
                    </a:p>
                  </a:txBody>
                  <a:tcPr anchor="ctr"/>
                </a:tc>
                <a:tc>
                  <a:txBody>
                    <a:bodyPr/>
                    <a:lstStyle/>
                    <a:p>
                      <a:pPr algn="ctr"/>
                      <a:r>
                        <a:rPr lang="en-US" altLang="zh-CN" dirty="0">
                          <a:solidFill>
                            <a:srgbClr val="00B050"/>
                          </a:solidFill>
                        </a:rPr>
                        <a:t>0.6</a:t>
                      </a:r>
                      <a:endParaRPr lang="en-CN" dirty="0">
                        <a:solidFill>
                          <a:srgbClr val="00B050"/>
                        </a:solidFill>
                      </a:endParaRPr>
                    </a:p>
                  </a:txBody>
                  <a:tcPr anchor="ctr"/>
                </a:tc>
                <a:tc>
                  <a:txBody>
                    <a:bodyPr/>
                    <a:lstStyle/>
                    <a:p>
                      <a:pPr algn="ctr"/>
                      <a:r>
                        <a:rPr lang="en-US" altLang="zh-CN" dirty="0"/>
                        <a:t>-0.4</a:t>
                      </a:r>
                      <a:endParaRPr lang="en-CN" dirty="0"/>
                    </a:p>
                  </a:txBody>
                  <a:tcPr anchor="ctr"/>
                </a:tc>
                <a:tc>
                  <a:txBody>
                    <a:bodyPr/>
                    <a:lstStyle/>
                    <a:p>
                      <a:pPr algn="ctr"/>
                      <a:r>
                        <a:rPr lang="en-US" altLang="zh-CN" dirty="0"/>
                        <a:t>-0.4</a:t>
                      </a:r>
                      <a:endParaRPr lang="en-CN" altLang="zh-CN" dirty="0"/>
                    </a:p>
                  </a:txBody>
                  <a:tcPr anchor="ctr"/>
                </a:tc>
                <a:extLst>
                  <a:ext uri="{0D108BD9-81ED-4DB2-BD59-A6C34878D82A}">
                    <a16:rowId xmlns:a16="http://schemas.microsoft.com/office/drawing/2014/main" val="3248922845"/>
                  </a:ext>
                </a:extLst>
              </a:tr>
            </a:tbl>
          </a:graphicData>
        </a:graphic>
      </p:graphicFrame>
      <p:sp>
        <p:nvSpPr>
          <p:cNvPr id="30" name="文本框 29">
            <a:extLst>
              <a:ext uri="{FF2B5EF4-FFF2-40B4-BE49-F238E27FC236}">
                <a16:creationId xmlns:a16="http://schemas.microsoft.com/office/drawing/2014/main" id="{866D9CE7-BFFC-EAD0-2265-E3FA6792A35F}"/>
              </a:ext>
            </a:extLst>
          </p:cNvPr>
          <p:cNvSpPr txBox="1"/>
          <p:nvPr/>
        </p:nvSpPr>
        <p:spPr>
          <a:xfrm>
            <a:off x="5726917" y="5967690"/>
            <a:ext cx="665567" cy="369332"/>
          </a:xfrm>
          <a:prstGeom prst="rect">
            <a:avLst/>
          </a:prstGeom>
          <a:noFill/>
        </p:spPr>
        <p:txBody>
          <a:bodyPr wrap="none" rtlCol="0">
            <a:spAutoFit/>
          </a:bodyPr>
          <a:lstStyle/>
          <a:p>
            <a:r>
              <a:rPr kumimoji="1" lang="en-US" altLang="zh-CN" dirty="0">
                <a:solidFill>
                  <a:srgbClr val="00B050"/>
                </a:solidFill>
                <a:latin typeface="Songti SC" panose="02010600040101010101" pitchFamily="2" charset="-122"/>
                <a:ea typeface="Songti SC" panose="02010600040101010101" pitchFamily="2" charset="-122"/>
              </a:rPr>
              <a:t>=</a:t>
            </a:r>
            <a:r>
              <a:rPr kumimoji="1" lang="zh-CN" altLang="en-US" dirty="0">
                <a:solidFill>
                  <a:srgbClr val="00B050"/>
                </a:solidFill>
                <a:latin typeface="Songti SC" panose="02010600040101010101" pitchFamily="2" charset="-122"/>
                <a:ea typeface="Songti SC" panose="02010600040101010101" pitchFamily="2" charset="-122"/>
              </a:rPr>
              <a:t> </a:t>
            </a:r>
            <a:r>
              <a:rPr kumimoji="1" lang="en-US" altLang="zh-CN" dirty="0">
                <a:solidFill>
                  <a:srgbClr val="00B050"/>
                </a:solidFill>
                <a:latin typeface="Songti SC" panose="02010600040101010101" pitchFamily="2" charset="-122"/>
                <a:ea typeface="Songti SC" panose="02010600040101010101" pitchFamily="2" charset="-122"/>
              </a:rPr>
              <a:t>0.4</a:t>
            </a:r>
            <a:endParaRPr kumimoji="1" lang="zh-CN" altLang="en-US" dirty="0">
              <a:solidFill>
                <a:srgbClr val="00B050"/>
              </a:solidFill>
              <a:latin typeface="Songti SC" panose="02010600040101010101" pitchFamily="2" charset="-122"/>
              <a:ea typeface="Songti SC" panose="02010600040101010101" pitchFamily="2" charset="-122"/>
            </a:endParaRPr>
          </a:p>
        </p:txBody>
      </p:sp>
      <p:sp>
        <p:nvSpPr>
          <p:cNvPr id="32" name="文本框 31">
            <a:extLst>
              <a:ext uri="{FF2B5EF4-FFF2-40B4-BE49-F238E27FC236}">
                <a16:creationId xmlns:a16="http://schemas.microsoft.com/office/drawing/2014/main" id="{5CD92A4B-63EC-5FAD-D642-642FBE0A88FF}"/>
              </a:ext>
            </a:extLst>
          </p:cNvPr>
          <p:cNvSpPr txBox="1"/>
          <p:nvPr/>
        </p:nvSpPr>
        <p:spPr>
          <a:xfrm>
            <a:off x="1302352" y="6023163"/>
            <a:ext cx="1370888"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SQuant</a:t>
            </a:r>
            <a:r>
              <a:rPr kumimoji="1" lang="zh-CN" altLang="en-US" dirty="0">
                <a:latin typeface="Songti SC" panose="02010600040101010101" pitchFamily="2" charset="-122"/>
                <a:ea typeface="Songti SC" panose="02010600040101010101" pitchFamily="2" charset="-122"/>
              </a:rPr>
              <a:t>误差</a:t>
            </a:r>
          </a:p>
        </p:txBody>
      </p:sp>
      <p:pic>
        <p:nvPicPr>
          <p:cNvPr id="33" name="图片 32">
            <a:extLst>
              <a:ext uri="{FF2B5EF4-FFF2-40B4-BE49-F238E27FC236}">
                <a16:creationId xmlns:a16="http://schemas.microsoft.com/office/drawing/2014/main" id="{2C5C0DD2-4DAD-7C34-555F-B12420809390}"/>
              </a:ext>
            </a:extLst>
          </p:cNvPr>
          <p:cNvPicPr>
            <a:picLocks noChangeAspect="1"/>
          </p:cNvPicPr>
          <p:nvPr/>
        </p:nvPicPr>
        <p:blipFill>
          <a:blip r:embed="rId2"/>
          <a:stretch>
            <a:fillRect/>
          </a:stretch>
        </p:blipFill>
        <p:spPr>
          <a:xfrm>
            <a:off x="7242706" y="4159224"/>
            <a:ext cx="4765837" cy="1815176"/>
          </a:xfrm>
          <a:prstGeom prst="rect">
            <a:avLst/>
          </a:prstGeom>
        </p:spPr>
      </p:pic>
      <p:cxnSp>
        <p:nvCxnSpPr>
          <p:cNvPr id="34" name="曲线连接符 33">
            <a:extLst>
              <a:ext uri="{FF2B5EF4-FFF2-40B4-BE49-F238E27FC236}">
                <a16:creationId xmlns:a16="http://schemas.microsoft.com/office/drawing/2014/main" id="{17501B70-68C7-ACD0-9E08-00AE43222C92}"/>
              </a:ext>
            </a:extLst>
          </p:cNvPr>
          <p:cNvCxnSpPr>
            <a:cxnSpLocks/>
            <a:stCxn id="25" idx="3"/>
            <a:endCxn id="30" idx="3"/>
          </p:cNvCxnSpPr>
          <p:nvPr/>
        </p:nvCxnSpPr>
        <p:spPr>
          <a:xfrm flipH="1">
            <a:off x="6392484" y="4178946"/>
            <a:ext cx="36067" cy="1973410"/>
          </a:xfrm>
          <a:prstGeom prst="curvedConnector3">
            <a:avLst>
              <a:gd name="adj1" fmla="val -633820"/>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C453F2CD-D167-BD92-895F-71782B842E13}"/>
              </a:ext>
            </a:extLst>
          </p:cNvPr>
          <p:cNvSpPr txBox="1"/>
          <p:nvPr/>
        </p:nvSpPr>
        <p:spPr>
          <a:xfrm>
            <a:off x="7662255" y="1668035"/>
            <a:ext cx="2909790" cy="1477328"/>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SQuant</a:t>
            </a:r>
            <a:r>
              <a:rPr kumimoji="1" lang="zh-CN" altLang="en-US" dirty="0">
                <a:latin typeface="Songti SC" panose="02010600040101010101" pitchFamily="2" charset="-122"/>
                <a:ea typeface="Songti SC" panose="02010600040101010101" pitchFamily="2" charset="-122"/>
              </a:rPr>
              <a:t> 核心优化目标：</a:t>
            </a:r>
            <a:endParaRPr kumimoji="1" lang="en-US" altLang="zh-CN" dirty="0">
              <a:latin typeface="Songti SC" panose="02010600040101010101" pitchFamily="2" charset="-122"/>
              <a:ea typeface="Songti SC" panose="02010600040101010101" pitchFamily="2" charset="-122"/>
            </a:endParaRPr>
          </a:p>
          <a:p>
            <a:endParaRPr kumimoji="1" lang="en-US" altLang="zh-CN" dirty="0">
              <a:solidFill>
                <a:schemeClr val="accent1"/>
              </a:solidFill>
              <a:latin typeface="Songti SC" panose="02010600040101010101" pitchFamily="2" charset="-122"/>
              <a:ea typeface="Songti SC" panose="02010600040101010101" pitchFamily="2" charset="-122"/>
            </a:endParaRPr>
          </a:p>
          <a:p>
            <a:r>
              <a:rPr kumimoji="1" lang="en-US" altLang="zh-CN" dirty="0">
                <a:solidFill>
                  <a:schemeClr val="accent1"/>
                </a:solidFill>
                <a:latin typeface="Songti SC" panose="02010600040101010101" pitchFamily="2" charset="-122"/>
                <a:ea typeface="Songti SC" panose="02010600040101010101" pitchFamily="2" charset="-122"/>
              </a:rPr>
              <a:t>1</a:t>
            </a:r>
            <a:r>
              <a:rPr kumimoji="1" lang="zh-CN" altLang="en-US" dirty="0">
                <a:solidFill>
                  <a:schemeClr val="accent1"/>
                </a:solidFill>
                <a:latin typeface="Songti SC" panose="02010600040101010101" pitchFamily="2" charset="-122"/>
                <a:ea typeface="Songti SC" panose="02010600040101010101" pitchFamily="2" charset="-122"/>
              </a:rPr>
              <a:t>、需要翻转的数量</a:t>
            </a:r>
            <a:endParaRPr kumimoji="1" lang="en-US" altLang="zh-CN" dirty="0">
              <a:solidFill>
                <a:schemeClr val="accent1"/>
              </a:solidFill>
              <a:latin typeface="Songti SC" panose="02010600040101010101" pitchFamily="2" charset="-122"/>
              <a:ea typeface="Songti SC" panose="02010600040101010101" pitchFamily="2" charset="-122"/>
            </a:endParaRPr>
          </a:p>
          <a:p>
            <a:endParaRPr kumimoji="1" lang="en-US" altLang="zh-CN" dirty="0">
              <a:solidFill>
                <a:schemeClr val="accent1"/>
              </a:solidFill>
              <a:latin typeface="Songti SC" panose="02010600040101010101" pitchFamily="2" charset="-122"/>
              <a:ea typeface="Songti SC" panose="02010600040101010101" pitchFamily="2" charset="-122"/>
            </a:endParaRPr>
          </a:p>
          <a:p>
            <a:r>
              <a:rPr kumimoji="1" lang="en-US" altLang="zh-CN" dirty="0">
                <a:solidFill>
                  <a:schemeClr val="accent1"/>
                </a:solidFill>
                <a:latin typeface="Songti SC" panose="02010600040101010101" pitchFamily="2" charset="-122"/>
                <a:ea typeface="Songti SC" panose="02010600040101010101" pitchFamily="2" charset="-122"/>
              </a:rPr>
              <a:t>2</a:t>
            </a:r>
            <a:r>
              <a:rPr kumimoji="1" lang="zh-CN" altLang="en-US" dirty="0">
                <a:solidFill>
                  <a:schemeClr val="accent1"/>
                </a:solidFill>
                <a:latin typeface="Songti SC" panose="02010600040101010101" pitchFamily="2" charset="-122"/>
                <a:ea typeface="Songti SC" panose="02010600040101010101" pitchFamily="2" charset="-122"/>
              </a:rPr>
              <a:t>、需要翻转哪些元素</a:t>
            </a:r>
          </a:p>
        </p:txBody>
      </p:sp>
      <p:sp>
        <p:nvSpPr>
          <p:cNvPr id="36" name="文本占位符 4">
            <a:extLst>
              <a:ext uri="{FF2B5EF4-FFF2-40B4-BE49-F238E27FC236}">
                <a16:creationId xmlns:a16="http://schemas.microsoft.com/office/drawing/2014/main" id="{4425A1BC-DEF1-149B-C146-D0CFD5D49558}"/>
              </a:ext>
            </a:extLst>
          </p:cNvPr>
          <p:cNvSpPr txBox="1">
            <a:spLocks/>
          </p:cNvSpPr>
          <p:nvPr/>
        </p:nvSpPr>
        <p:spPr>
          <a:xfrm>
            <a:off x="7166781" y="1588300"/>
            <a:ext cx="460972" cy="524791"/>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C00000"/>
                </a:solidFill>
                <a:latin typeface="Songti SC" panose="02010600040101010101" pitchFamily="2" charset="-122"/>
                <a:ea typeface="Songti SC" panose="02010600040101010101" pitchFamily="2" charset="-122"/>
                <a:cs typeface="Arial" panose="020B0604020202020204" pitchFamily="34" charset="0"/>
              </a:rPr>
              <a:t> </a:t>
            </a:r>
            <a:endParaRPr lang="en-US" altLang="zh-CN" sz="1600" b="1" dirty="0">
              <a:solidFill>
                <a:srgbClr val="C00000"/>
              </a:solidFill>
              <a:latin typeface="Songti SC" panose="02010600040101010101" pitchFamily="2" charset="-122"/>
              <a:ea typeface="Songti SC" panose="02010600040101010101" pitchFamily="2" charset="-122"/>
              <a:cs typeface="Arial" panose="020B0604020202020204" pitchFamily="34" charset="0"/>
            </a:endParaRPr>
          </a:p>
        </p:txBody>
      </p:sp>
      <p:sp>
        <p:nvSpPr>
          <p:cNvPr id="3" name="灯片编号占位符 2">
            <a:extLst>
              <a:ext uri="{FF2B5EF4-FFF2-40B4-BE49-F238E27FC236}">
                <a16:creationId xmlns:a16="http://schemas.microsoft.com/office/drawing/2014/main" id="{57204E65-582D-21FD-709C-56EE834228DA}"/>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68</a:t>
            </a:fld>
            <a:endParaRPr lang="zh-CN" altLang="en-US" dirty="0">
              <a:latin typeface="Songti SC" panose="02010600040101010101" pitchFamily="2" charset="-122"/>
              <a:ea typeface="Songti SC" panose="02010600040101010101" pitchFamily="2" charset="-122"/>
            </a:endParaRPr>
          </a:p>
        </p:txBody>
      </p:sp>
      <p:sp>
        <p:nvSpPr>
          <p:cNvPr id="42" name="文本框 41">
            <a:extLst>
              <a:ext uri="{FF2B5EF4-FFF2-40B4-BE49-F238E27FC236}">
                <a16:creationId xmlns:a16="http://schemas.microsoft.com/office/drawing/2014/main" id="{0CF64FB3-8737-8105-A619-310979CCD210}"/>
              </a:ext>
            </a:extLst>
          </p:cNvPr>
          <p:cNvSpPr txBox="1"/>
          <p:nvPr/>
        </p:nvSpPr>
        <p:spPr>
          <a:xfrm>
            <a:off x="384694" y="2837314"/>
            <a:ext cx="3262432" cy="400110"/>
          </a:xfrm>
          <a:prstGeom prst="rect">
            <a:avLst/>
          </a:prstGeom>
          <a:noFill/>
        </p:spPr>
        <p:txBody>
          <a:bodyPr wrap="none" rtlCol="0">
            <a:spAutoFit/>
          </a:bodyPr>
          <a:lstStyle/>
          <a:p>
            <a:r>
              <a:rPr kumimoji="1" lang="zh-CN" altLang="en-US" sz="2000" b="1" dirty="0">
                <a:latin typeface="Songti SC" panose="02010600040101010101" pitchFamily="2" charset="-122"/>
                <a:ea typeface="Songti SC" panose="02010600040101010101" pitchFamily="2" charset="-122"/>
              </a:rPr>
              <a:t>简单量化：存在较大误差：</a:t>
            </a:r>
          </a:p>
        </p:txBody>
      </p:sp>
      <p:sp>
        <p:nvSpPr>
          <p:cNvPr id="9" name="文本框 8">
            <a:extLst>
              <a:ext uri="{FF2B5EF4-FFF2-40B4-BE49-F238E27FC236}">
                <a16:creationId xmlns:a16="http://schemas.microsoft.com/office/drawing/2014/main" id="{E5E950F0-0262-E33A-1F27-2D75219EE52B}"/>
              </a:ext>
            </a:extLst>
          </p:cNvPr>
          <p:cNvSpPr txBox="1"/>
          <p:nvPr/>
        </p:nvSpPr>
        <p:spPr>
          <a:xfrm>
            <a:off x="7302155" y="4116469"/>
            <a:ext cx="1159292" cy="369332"/>
          </a:xfrm>
          <a:prstGeom prst="rect">
            <a:avLst/>
          </a:prstGeom>
          <a:noFill/>
        </p:spPr>
        <p:txBody>
          <a:bodyPr wrap="none" rtlCol="0">
            <a:spAutoFit/>
          </a:bodyPr>
          <a:lstStyle/>
          <a:p>
            <a:r>
              <a:rPr kumimoji="1" lang="zh-CN" altLang="en-US" dirty="0">
                <a:latin typeface="Songti SC" panose="02010600040101010101" pitchFamily="2" charset="-122"/>
                <a:ea typeface="Songti SC" panose="02010600040101010101" pitchFamily="2" charset="-122"/>
              </a:rPr>
              <a:t>元素翻转</a:t>
            </a:r>
            <a:r>
              <a:rPr kumimoji="1" lang="en-US" altLang="zh-CN" dirty="0">
                <a:latin typeface="Songti SC" panose="02010600040101010101" pitchFamily="2" charset="-122"/>
                <a:ea typeface="Songti SC" panose="02010600040101010101" pitchFamily="2" charset="-122"/>
              </a:rPr>
              <a:t>:</a:t>
            </a:r>
            <a:endParaRPr kumimoji="1" lang="zh-CN" altLang="en-US" dirty="0">
              <a:latin typeface="Songti SC" panose="02010600040101010101" pitchFamily="2" charset="-122"/>
              <a:ea typeface="Songti SC" panose="02010600040101010101" pitchFamily="2" charset="-122"/>
            </a:endParaRPr>
          </a:p>
        </p:txBody>
      </p:sp>
      <p:cxnSp>
        <p:nvCxnSpPr>
          <p:cNvPr id="13" name="曲线连接符 12">
            <a:extLst>
              <a:ext uri="{FF2B5EF4-FFF2-40B4-BE49-F238E27FC236}">
                <a16:creationId xmlns:a16="http://schemas.microsoft.com/office/drawing/2014/main" id="{3688FC48-96AE-6D4C-41D9-550BAD48F6C6}"/>
              </a:ext>
            </a:extLst>
          </p:cNvPr>
          <p:cNvCxnSpPr>
            <a:cxnSpLocks/>
            <a:stCxn id="18" idx="3"/>
            <a:endCxn id="21" idx="3"/>
          </p:cNvCxnSpPr>
          <p:nvPr/>
        </p:nvCxnSpPr>
        <p:spPr>
          <a:xfrm flipH="1">
            <a:off x="6358557" y="2094145"/>
            <a:ext cx="23547" cy="1525728"/>
          </a:xfrm>
          <a:prstGeom prst="curvedConnector3">
            <a:avLst>
              <a:gd name="adj1" fmla="val -970824"/>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3328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Songti SC" panose="02010600040101010101" pitchFamily="2" charset="-122"/>
                <a:ea typeface="Songti SC" panose="02010600040101010101" pitchFamily="2" charset="-122"/>
              </a:rPr>
              <a:t>SQuant</a:t>
            </a:r>
            <a:r>
              <a:rPr lang="zh-CN" altLang="en-US" dirty="0">
                <a:latin typeface="Songti SC" panose="02010600040101010101" pitchFamily="2" charset="-122"/>
                <a:ea typeface="Songti SC" panose="02010600040101010101" pitchFamily="2" charset="-122"/>
              </a:rPr>
              <a:t>算法设计</a:t>
            </a:r>
          </a:p>
        </p:txBody>
      </p:sp>
      <p:pic>
        <p:nvPicPr>
          <p:cNvPr id="16" name="图片 15">
            <a:extLst>
              <a:ext uri="{FF2B5EF4-FFF2-40B4-BE49-F238E27FC236}">
                <a16:creationId xmlns:a16="http://schemas.microsoft.com/office/drawing/2014/main" id="{BBB83C4C-DB03-3E42-ACB8-5D136AF96E70}"/>
              </a:ext>
            </a:extLst>
          </p:cNvPr>
          <p:cNvPicPr>
            <a:picLocks noChangeAspect="1"/>
          </p:cNvPicPr>
          <p:nvPr/>
        </p:nvPicPr>
        <p:blipFill rotWithShape="1">
          <a:blip r:embed="rId2"/>
          <a:srcRect l="6640"/>
          <a:stretch/>
        </p:blipFill>
        <p:spPr>
          <a:xfrm>
            <a:off x="572460" y="1880255"/>
            <a:ext cx="3024996" cy="2095274"/>
          </a:xfrm>
          <a:prstGeom prst="rect">
            <a:avLst/>
          </a:prstGeom>
        </p:spPr>
      </p:pic>
      <p:pic>
        <p:nvPicPr>
          <p:cNvPr id="34" name="图片 33">
            <a:extLst>
              <a:ext uri="{FF2B5EF4-FFF2-40B4-BE49-F238E27FC236}">
                <a16:creationId xmlns:a16="http://schemas.microsoft.com/office/drawing/2014/main" id="{A6305921-3728-9149-8C74-7E3E6A720321}"/>
              </a:ext>
            </a:extLst>
          </p:cNvPr>
          <p:cNvPicPr>
            <a:picLocks noChangeAspect="1"/>
          </p:cNvPicPr>
          <p:nvPr/>
        </p:nvPicPr>
        <p:blipFill rotWithShape="1">
          <a:blip r:embed="rId3"/>
          <a:srcRect r="5997"/>
          <a:stretch/>
        </p:blipFill>
        <p:spPr>
          <a:xfrm>
            <a:off x="973226" y="4072358"/>
            <a:ext cx="1960696" cy="431542"/>
          </a:xfrm>
          <a:prstGeom prst="rect">
            <a:avLst/>
          </a:prstGeom>
        </p:spPr>
      </p:pic>
      <p:sp>
        <p:nvSpPr>
          <p:cNvPr id="8" name="文本框 7">
            <a:extLst>
              <a:ext uri="{FF2B5EF4-FFF2-40B4-BE49-F238E27FC236}">
                <a16:creationId xmlns:a16="http://schemas.microsoft.com/office/drawing/2014/main" id="{349E006E-DE53-12E5-F359-14DE7A13C599}"/>
              </a:ext>
            </a:extLst>
          </p:cNvPr>
          <p:cNvSpPr txBox="1"/>
          <p:nvPr/>
        </p:nvSpPr>
        <p:spPr>
          <a:xfrm>
            <a:off x="476247" y="1320463"/>
            <a:ext cx="3320140" cy="369332"/>
          </a:xfrm>
          <a:prstGeom prst="rect">
            <a:avLst/>
          </a:prstGeom>
          <a:noFill/>
        </p:spPr>
        <p:txBody>
          <a:bodyPr wrap="none" rtlCol="0">
            <a:spAutoFit/>
          </a:bodyPr>
          <a:lstStyle/>
          <a:p>
            <a:r>
              <a:rPr kumimoji="1" lang="en-US" altLang="zh-CN" dirty="0">
                <a:solidFill>
                  <a:schemeClr val="accent1"/>
                </a:solidFill>
                <a:latin typeface="Songti SC" panose="02010600040101010101" pitchFamily="2" charset="-122"/>
                <a:ea typeface="Songti SC" panose="02010600040101010101" pitchFamily="2" charset="-122"/>
              </a:rPr>
              <a:t>1</a:t>
            </a:r>
            <a:r>
              <a:rPr kumimoji="1" lang="zh-CN" altLang="en-US" dirty="0">
                <a:solidFill>
                  <a:schemeClr val="accent1"/>
                </a:solidFill>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海森矩阵的</a:t>
            </a:r>
            <a:r>
              <a:rPr kumimoji="1" lang="zh-CN" altLang="en-US" dirty="0">
                <a:solidFill>
                  <a:schemeClr val="accent1"/>
                </a:solidFill>
                <a:latin typeface="Songti SC" panose="02010600040101010101" pitchFamily="2" charset="-122"/>
                <a:ea typeface="Songti SC" panose="02010600040101010101" pitchFamily="2" charset="-122"/>
              </a:rPr>
              <a:t>对角分解</a:t>
            </a:r>
            <a:r>
              <a:rPr kumimoji="1" lang="zh-CN" altLang="en-US" dirty="0">
                <a:latin typeface="Songti SC" panose="02010600040101010101" pitchFamily="2" charset="-122"/>
                <a:ea typeface="Songti SC" panose="02010600040101010101" pitchFamily="2" charset="-122"/>
              </a:rPr>
              <a:t>技术：</a:t>
            </a:r>
          </a:p>
        </p:txBody>
      </p:sp>
      <p:pic>
        <p:nvPicPr>
          <p:cNvPr id="10" name="图片 9">
            <a:extLst>
              <a:ext uri="{FF2B5EF4-FFF2-40B4-BE49-F238E27FC236}">
                <a16:creationId xmlns:a16="http://schemas.microsoft.com/office/drawing/2014/main" id="{7D6D5E1F-8020-7276-5EF6-5848DEF65C6F}"/>
              </a:ext>
            </a:extLst>
          </p:cNvPr>
          <p:cNvPicPr>
            <a:picLocks noChangeAspect="1"/>
          </p:cNvPicPr>
          <p:nvPr/>
        </p:nvPicPr>
        <p:blipFill>
          <a:blip r:embed="rId4"/>
          <a:stretch>
            <a:fillRect/>
          </a:stretch>
        </p:blipFill>
        <p:spPr>
          <a:xfrm>
            <a:off x="3454554" y="2292637"/>
            <a:ext cx="3895114" cy="1270509"/>
          </a:xfrm>
          <a:prstGeom prst="rect">
            <a:avLst/>
          </a:prstGeom>
        </p:spPr>
      </p:pic>
      <p:sp>
        <p:nvSpPr>
          <p:cNvPr id="12" name="文本框 11">
            <a:extLst>
              <a:ext uri="{FF2B5EF4-FFF2-40B4-BE49-F238E27FC236}">
                <a16:creationId xmlns:a16="http://schemas.microsoft.com/office/drawing/2014/main" id="{3A51D5C0-ECA2-97F0-1001-6DB45B604621}"/>
              </a:ext>
            </a:extLst>
          </p:cNvPr>
          <p:cNvSpPr txBox="1"/>
          <p:nvPr/>
        </p:nvSpPr>
        <p:spPr>
          <a:xfrm>
            <a:off x="3808254" y="1320463"/>
            <a:ext cx="3089307" cy="369332"/>
          </a:xfrm>
          <a:prstGeom prst="rect">
            <a:avLst/>
          </a:prstGeom>
          <a:noFill/>
        </p:spPr>
        <p:txBody>
          <a:bodyPr wrap="none" rtlCol="0">
            <a:spAutoFit/>
          </a:bodyPr>
          <a:lstStyle/>
          <a:p>
            <a:r>
              <a:rPr kumimoji="1" lang="en-US" altLang="zh-CN" dirty="0">
                <a:solidFill>
                  <a:schemeClr val="accent1"/>
                </a:solidFill>
                <a:latin typeface="Songti SC" panose="02010600040101010101" pitchFamily="2" charset="-122"/>
                <a:ea typeface="Songti SC" panose="02010600040101010101" pitchFamily="2" charset="-122"/>
              </a:rPr>
              <a:t>2</a:t>
            </a:r>
            <a:r>
              <a:rPr kumimoji="1" lang="zh-CN" altLang="en-US" dirty="0">
                <a:solidFill>
                  <a:schemeClr val="accent1"/>
                </a:solidFill>
                <a:latin typeface="Songti SC" panose="02010600040101010101" pitchFamily="2" charset="-122"/>
                <a:ea typeface="Songti SC" panose="02010600040101010101" pitchFamily="2" charset="-122"/>
              </a:rPr>
              <a:t>、无数据目标</a:t>
            </a:r>
            <a:r>
              <a:rPr kumimoji="1" lang="zh-CN" altLang="en-US" dirty="0">
                <a:latin typeface="Songti SC" panose="02010600040101010101" pitchFamily="2" charset="-122"/>
                <a:ea typeface="Songti SC" panose="02010600040101010101" pitchFamily="2" charset="-122"/>
              </a:rPr>
              <a:t>的近似方法：</a:t>
            </a:r>
          </a:p>
        </p:txBody>
      </p:sp>
      <p:sp>
        <p:nvSpPr>
          <p:cNvPr id="15" name="文本框 14">
            <a:extLst>
              <a:ext uri="{FF2B5EF4-FFF2-40B4-BE49-F238E27FC236}">
                <a16:creationId xmlns:a16="http://schemas.microsoft.com/office/drawing/2014/main" id="{7184D7E9-D068-C803-6110-96FF7F1E0C6A}"/>
              </a:ext>
            </a:extLst>
          </p:cNvPr>
          <p:cNvSpPr txBox="1"/>
          <p:nvPr/>
        </p:nvSpPr>
        <p:spPr>
          <a:xfrm>
            <a:off x="7492570" y="1320463"/>
            <a:ext cx="2165978" cy="369332"/>
          </a:xfrm>
          <a:prstGeom prst="rect">
            <a:avLst/>
          </a:prstGeom>
          <a:noFill/>
        </p:spPr>
        <p:txBody>
          <a:bodyPr wrap="none" rtlCol="0">
            <a:spAutoFit/>
          </a:bodyPr>
          <a:lstStyle/>
          <a:p>
            <a:r>
              <a:rPr kumimoji="1" lang="en-US" altLang="zh-CN" dirty="0">
                <a:solidFill>
                  <a:schemeClr val="accent1"/>
                </a:solidFill>
                <a:latin typeface="Songti SC" panose="02010600040101010101" pitchFamily="2" charset="-122"/>
                <a:ea typeface="Songti SC" panose="02010600040101010101" pitchFamily="2" charset="-122"/>
              </a:rPr>
              <a:t>3</a:t>
            </a:r>
            <a:r>
              <a:rPr kumimoji="1" lang="zh-CN" altLang="en-US" dirty="0">
                <a:solidFill>
                  <a:schemeClr val="accent1"/>
                </a:solidFill>
                <a:latin typeface="Songti SC" panose="02010600040101010101" pitchFamily="2" charset="-122"/>
                <a:ea typeface="Songti SC" panose="02010600040101010101" pitchFamily="2" charset="-122"/>
              </a:rPr>
              <a:t>、量化翻转</a:t>
            </a:r>
            <a:r>
              <a:rPr kumimoji="1" lang="zh-CN" altLang="en-US" dirty="0">
                <a:latin typeface="Songti SC" panose="02010600040101010101" pitchFamily="2" charset="-122"/>
                <a:ea typeface="Songti SC" panose="02010600040101010101" pitchFamily="2" charset="-122"/>
              </a:rPr>
              <a:t>技术：</a:t>
            </a:r>
          </a:p>
        </p:txBody>
      </p:sp>
      <p:pic>
        <p:nvPicPr>
          <p:cNvPr id="17" name="图片 16">
            <a:extLst>
              <a:ext uri="{FF2B5EF4-FFF2-40B4-BE49-F238E27FC236}">
                <a16:creationId xmlns:a16="http://schemas.microsoft.com/office/drawing/2014/main" id="{F25F8470-66A2-AA97-3D52-C7E4E106A613}"/>
              </a:ext>
            </a:extLst>
          </p:cNvPr>
          <p:cNvPicPr>
            <a:picLocks noChangeAspect="1"/>
          </p:cNvPicPr>
          <p:nvPr/>
        </p:nvPicPr>
        <p:blipFill>
          <a:blip r:embed="rId5"/>
          <a:stretch>
            <a:fillRect/>
          </a:stretch>
        </p:blipFill>
        <p:spPr>
          <a:xfrm>
            <a:off x="7873671" y="1741458"/>
            <a:ext cx="3246124" cy="1269975"/>
          </a:xfrm>
          <a:prstGeom prst="rect">
            <a:avLst/>
          </a:prstGeom>
        </p:spPr>
      </p:pic>
      <p:sp>
        <p:nvSpPr>
          <p:cNvPr id="18" name="矩形 17">
            <a:extLst>
              <a:ext uri="{FF2B5EF4-FFF2-40B4-BE49-F238E27FC236}">
                <a16:creationId xmlns:a16="http://schemas.microsoft.com/office/drawing/2014/main" id="{9D373161-E497-74FD-ABBF-F89982AF8AA3}"/>
              </a:ext>
            </a:extLst>
          </p:cNvPr>
          <p:cNvSpPr/>
          <p:nvPr/>
        </p:nvSpPr>
        <p:spPr>
          <a:xfrm>
            <a:off x="7540218" y="3364798"/>
            <a:ext cx="3913030" cy="1477328"/>
          </a:xfrm>
          <a:prstGeom prst="rect">
            <a:avLst/>
          </a:prstGeom>
        </p:spPr>
        <p:txBody>
          <a:bodyPr wrap="square">
            <a:spAutoFit/>
          </a:bodyPr>
          <a:lstStyle/>
          <a:p>
            <a:r>
              <a:rPr lang="en-US" altLang="zh-CN" dirty="0">
                <a:solidFill>
                  <a:schemeClr val="accent1"/>
                </a:solidFill>
                <a:latin typeface="Songti SC" panose="02010600040101010101" pitchFamily="2" charset="-122"/>
                <a:ea typeface="Songti SC" panose="02010600040101010101" pitchFamily="2" charset="-122"/>
                <a:sym typeface="Wingdings" pitchFamily="2" charset="2"/>
              </a:rPr>
              <a:t>4</a:t>
            </a:r>
            <a:r>
              <a:rPr lang="zh-CN" altLang="en-US" dirty="0">
                <a:solidFill>
                  <a:schemeClr val="accent1"/>
                </a:solidFill>
                <a:latin typeface="Songti SC" panose="02010600040101010101" pitchFamily="2" charset="-122"/>
                <a:ea typeface="Songti SC" panose="02010600040101010101" pitchFamily="2" charset="-122"/>
                <a:sym typeface="Wingdings" pitchFamily="2" charset="2"/>
              </a:rPr>
              <a:t>、</a:t>
            </a:r>
            <a:r>
              <a:rPr lang="en-US" altLang="zh-CN" dirty="0">
                <a:solidFill>
                  <a:schemeClr val="accent1"/>
                </a:solidFill>
                <a:latin typeface="Songti SC" panose="02010600040101010101" pitchFamily="2" charset="-122"/>
                <a:ea typeface="Songti SC" panose="02010600040101010101" pitchFamily="2" charset="-122"/>
                <a:sym typeface="Wingdings" pitchFamily="2" charset="2"/>
              </a:rPr>
              <a:t>GPU</a:t>
            </a:r>
            <a:r>
              <a:rPr lang="zh-CN" altLang="en-US" dirty="0">
                <a:solidFill>
                  <a:schemeClr val="accent1"/>
                </a:solidFill>
                <a:latin typeface="Songti SC" panose="02010600040101010101" pitchFamily="2" charset="-122"/>
                <a:ea typeface="Songti SC" panose="02010600040101010101" pitchFamily="2" charset="-122"/>
                <a:sym typeface="Wingdings" pitchFamily="2" charset="2"/>
              </a:rPr>
              <a:t>高性能并行</a:t>
            </a:r>
            <a:r>
              <a:rPr lang="zh-CN" altLang="en-US" dirty="0">
                <a:latin typeface="Songti SC" panose="02010600040101010101" pitchFamily="2" charset="-122"/>
                <a:ea typeface="Songti SC" panose="02010600040101010101" pitchFamily="2" charset="-122"/>
                <a:sym typeface="Wingdings" pitchFamily="2" charset="2"/>
              </a:rPr>
              <a:t>加速库：</a:t>
            </a:r>
            <a:endParaRPr lang="en-US" altLang="zh-CN" dirty="0">
              <a:latin typeface="Songti SC" panose="02010600040101010101" pitchFamily="2" charset="-122"/>
              <a:ea typeface="Songti SC" panose="02010600040101010101" pitchFamily="2" charset="-122"/>
              <a:sym typeface="Wingdings" pitchFamily="2" charset="2"/>
            </a:endParaRPr>
          </a:p>
          <a:p>
            <a:r>
              <a:rPr lang="zh-CN" altLang="en-US" dirty="0">
                <a:latin typeface="Songti SC" panose="02010600040101010101" pitchFamily="2" charset="-122"/>
                <a:ea typeface="Songti SC" panose="02010600040101010101" pitchFamily="2" charset="-122"/>
                <a:sym typeface="Wingdings" pitchFamily="2" charset="2"/>
              </a:rPr>
              <a:t>渐进式迭代优化：</a:t>
            </a:r>
            <a:endParaRPr lang="en-US" altLang="zh-CN" dirty="0">
              <a:latin typeface="Songti SC" panose="02010600040101010101" pitchFamily="2" charset="-122"/>
              <a:ea typeface="Songti SC" panose="02010600040101010101" pitchFamily="2" charset="-122"/>
              <a:sym typeface="Wingdings" pitchFamily="2" charset="2"/>
            </a:endParaRPr>
          </a:p>
          <a:p>
            <a:r>
              <a:rPr lang="zh-CN" altLang="en-US" dirty="0">
                <a:latin typeface="Songti SC" panose="02010600040101010101" pitchFamily="2" charset="-122"/>
                <a:ea typeface="Songti SC" panose="02010600040101010101" pitchFamily="2" charset="-122"/>
                <a:sym typeface="Wingdings" pitchFamily="2" charset="2"/>
              </a:rPr>
              <a:t>   </a:t>
            </a:r>
            <a:r>
              <a:rPr lang="en-US" altLang="zh-CN" dirty="0">
                <a:latin typeface="Songti SC" panose="02010600040101010101" pitchFamily="2" charset="-122"/>
                <a:ea typeface="Songti SC" panose="02010600040101010101" pitchFamily="2" charset="-122"/>
              </a:rPr>
              <a:t>SQuant-E</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sym typeface="Wingdings" pitchFamily="2" charset="2"/>
              </a:rPr>
              <a:t></a:t>
            </a:r>
            <a:r>
              <a:rPr lang="zh-CN" altLang="en-US" dirty="0">
                <a:latin typeface="Songti SC" panose="02010600040101010101" pitchFamily="2" charset="-122"/>
                <a:ea typeface="Songti SC" panose="02010600040101010101" pitchFamily="2" charset="-122"/>
                <a:sym typeface="Wingdings" pitchFamily="2" charset="2"/>
              </a:rPr>
              <a:t> </a:t>
            </a:r>
            <a:r>
              <a:rPr lang="en-US" altLang="zh-CN" dirty="0">
                <a:latin typeface="Songti SC" panose="02010600040101010101" pitchFamily="2" charset="-122"/>
                <a:ea typeface="Songti SC" panose="02010600040101010101" pitchFamily="2" charset="-122"/>
                <a:sym typeface="Wingdings" pitchFamily="2" charset="2"/>
              </a:rPr>
              <a:t>SQuant-K</a:t>
            </a:r>
            <a:r>
              <a:rPr lang="zh-CN" altLang="en-US" dirty="0">
                <a:latin typeface="Songti SC" panose="02010600040101010101" pitchFamily="2" charset="-122"/>
                <a:ea typeface="Songti SC" panose="02010600040101010101" pitchFamily="2" charset="-122"/>
                <a:sym typeface="Wingdings" pitchFamily="2" charset="2"/>
              </a:rPr>
              <a:t> </a:t>
            </a:r>
            <a:r>
              <a:rPr lang="en-US" altLang="zh-CN" dirty="0">
                <a:latin typeface="Songti SC" panose="02010600040101010101" pitchFamily="2" charset="-122"/>
                <a:ea typeface="Songti SC" panose="02010600040101010101" pitchFamily="2" charset="-122"/>
                <a:sym typeface="Wingdings" pitchFamily="2" charset="2"/>
              </a:rPr>
              <a:t></a:t>
            </a:r>
            <a:r>
              <a:rPr lang="zh-CN" altLang="en-US" dirty="0">
                <a:latin typeface="Songti SC" panose="02010600040101010101" pitchFamily="2" charset="-122"/>
                <a:ea typeface="Songti SC" panose="02010600040101010101" pitchFamily="2" charset="-122"/>
                <a:sym typeface="Wingdings" pitchFamily="2" charset="2"/>
              </a:rPr>
              <a:t> </a:t>
            </a:r>
            <a:r>
              <a:rPr lang="en-US" altLang="zh-CN" dirty="0">
                <a:latin typeface="Songti SC" panose="02010600040101010101" pitchFamily="2" charset="-122"/>
                <a:ea typeface="Songti SC" panose="02010600040101010101" pitchFamily="2" charset="-122"/>
                <a:sym typeface="Wingdings" pitchFamily="2" charset="2"/>
              </a:rPr>
              <a:t>SQuant-C</a:t>
            </a:r>
          </a:p>
          <a:p>
            <a:r>
              <a:rPr lang="zh-CN" altLang="en-US" dirty="0">
                <a:latin typeface="Songti SC" panose="02010600040101010101" pitchFamily="2" charset="-122"/>
                <a:ea typeface="Songti SC" panose="02010600040101010101" pitchFamily="2" charset="-122"/>
                <a:sym typeface="Wingdings" pitchFamily="2" charset="2"/>
              </a:rPr>
              <a:t>独立子问题并行算法优化，</a:t>
            </a:r>
            <a:endParaRPr lang="en-US" altLang="zh-CN" dirty="0">
              <a:latin typeface="Songti SC" panose="02010600040101010101" pitchFamily="2" charset="-122"/>
              <a:ea typeface="Songti SC" panose="02010600040101010101" pitchFamily="2" charset="-122"/>
              <a:sym typeface="Wingdings" pitchFamily="2" charset="2"/>
            </a:endParaRPr>
          </a:p>
          <a:p>
            <a:r>
              <a:rPr lang="zh-CN" altLang="en-US" dirty="0">
                <a:latin typeface="Songti SC" panose="02010600040101010101" pitchFamily="2" charset="-122"/>
                <a:ea typeface="Songti SC" panose="02010600040101010101" pitchFamily="2" charset="-122"/>
                <a:sym typeface="Wingdings" pitchFamily="2" charset="2"/>
              </a:rPr>
              <a:t>算法复杂度降低为线性级。</a:t>
            </a:r>
            <a:endParaRPr lang="en-US" altLang="zh-CN" dirty="0">
              <a:latin typeface="Songti SC" panose="02010600040101010101" pitchFamily="2" charset="-122"/>
              <a:ea typeface="Songti SC" panose="02010600040101010101" pitchFamily="2" charset="-122"/>
              <a:sym typeface="Wingdings" pitchFamily="2" charset="2"/>
            </a:endParaRPr>
          </a:p>
        </p:txBody>
      </p:sp>
      <p:sp>
        <p:nvSpPr>
          <p:cNvPr id="21" name="文本占位符 4">
            <a:extLst>
              <a:ext uri="{FF2B5EF4-FFF2-40B4-BE49-F238E27FC236}">
                <a16:creationId xmlns:a16="http://schemas.microsoft.com/office/drawing/2014/main" id="{4D6CB1E5-6ECD-BBEA-4A85-374AF0254C45}"/>
              </a:ext>
            </a:extLst>
          </p:cNvPr>
          <p:cNvSpPr txBox="1">
            <a:spLocks/>
          </p:cNvSpPr>
          <p:nvPr/>
        </p:nvSpPr>
        <p:spPr>
          <a:xfrm>
            <a:off x="2693731" y="5007504"/>
            <a:ext cx="5615697" cy="1071354"/>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6"/>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Songti SC" panose="02010600040101010101" pitchFamily="2" charset="-122"/>
                <a:ea typeface="Songti SC" panose="02010600040101010101" pitchFamily="2" charset="-122"/>
                <a:sym typeface="Wingdings" pitchFamily="2" charset="2"/>
              </a:rPr>
              <a:t>实验验证无数据后验近似有效性高达</a:t>
            </a:r>
            <a:r>
              <a:rPr lang="en-US" altLang="zh-CN" dirty="0">
                <a:latin typeface="Songti SC" panose="02010600040101010101" pitchFamily="2" charset="-122"/>
                <a:ea typeface="Songti SC" panose="02010600040101010101" pitchFamily="2" charset="-122"/>
                <a:sym typeface="Wingdings" pitchFamily="2" charset="2"/>
              </a:rPr>
              <a:t>95%</a:t>
            </a:r>
          </a:p>
          <a:p>
            <a:r>
              <a:rPr lang="zh-CN" altLang="en-US" dirty="0">
                <a:latin typeface="Songti SC" panose="02010600040101010101" pitchFamily="2" charset="-122"/>
                <a:ea typeface="Songti SC" panose="02010600040101010101" pitchFamily="2" charset="-122"/>
                <a:sym typeface="Wingdings" pitchFamily="2" charset="2"/>
              </a:rPr>
              <a:t>满足了</a:t>
            </a:r>
            <a:r>
              <a:rPr lang="zh-CN" altLang="en-US" dirty="0">
                <a:solidFill>
                  <a:schemeClr val="accent1"/>
                </a:solidFill>
                <a:latin typeface="Songti SC" panose="02010600040101010101" pitchFamily="2" charset="-122"/>
                <a:ea typeface="Songti SC" panose="02010600040101010101" pitchFamily="2" charset="-122"/>
                <a:sym typeface="Wingdings" pitchFamily="2" charset="2"/>
              </a:rPr>
              <a:t>无数据场景下</a:t>
            </a:r>
            <a:r>
              <a:rPr lang="zh-CN" altLang="en-US" dirty="0">
                <a:latin typeface="Songti SC" panose="02010600040101010101" pitchFamily="2" charset="-122"/>
                <a:ea typeface="Songti SC" panose="02010600040101010101" pitchFamily="2" charset="-122"/>
                <a:sym typeface="Wingdings" pitchFamily="2" charset="2"/>
              </a:rPr>
              <a:t>隐私的隐私保护性。</a:t>
            </a:r>
            <a:endParaRPr lang="en-US" altLang="zh-CN" sz="1600" b="1" dirty="0">
              <a:solidFill>
                <a:srgbClr val="C00000"/>
              </a:solidFill>
              <a:latin typeface="Songti SC" panose="02010600040101010101" pitchFamily="2" charset="-122"/>
              <a:ea typeface="Songti SC" panose="02010600040101010101" pitchFamily="2" charset="-122"/>
              <a:cs typeface="Arial" panose="020B0604020202020204" pitchFamily="34" charset="0"/>
            </a:endParaRPr>
          </a:p>
        </p:txBody>
      </p:sp>
      <p:sp>
        <p:nvSpPr>
          <p:cNvPr id="2" name="灯片编号占位符 1">
            <a:extLst>
              <a:ext uri="{FF2B5EF4-FFF2-40B4-BE49-F238E27FC236}">
                <a16:creationId xmlns:a16="http://schemas.microsoft.com/office/drawing/2014/main" id="{6D74C9D2-9D07-0281-537F-848A31629227}"/>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69</a:t>
            </a:fld>
            <a:endParaRPr lang="zh-CN" altLang="en-US"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978761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dirty="0">
                <a:latin typeface="Songti SC" panose="02010600040101010101" pitchFamily="2" charset="-122"/>
                <a:ea typeface="Songti SC" panose="02010600040101010101" pitchFamily="2" charset="-122"/>
              </a:rPr>
              <a:t>硬件加速器</a:t>
            </a:r>
            <a:endParaRPr lang="en-US" altLang="zh-CN" sz="32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7</a:t>
            </a:fld>
            <a:endParaRPr lang="zh-CN" altLang="en-US" dirty="0"/>
          </a:p>
        </p:txBody>
      </p:sp>
      <p:sp>
        <p:nvSpPr>
          <p:cNvPr id="17" name="文本占位符 4">
            <a:extLst>
              <a:ext uri="{FF2B5EF4-FFF2-40B4-BE49-F238E27FC236}">
                <a16:creationId xmlns:a16="http://schemas.microsoft.com/office/drawing/2014/main" id="{3D97BC6A-07CF-C81E-E9F7-E2E4C7ED65BD}"/>
              </a:ext>
            </a:extLst>
          </p:cNvPr>
          <p:cNvSpPr txBox="1">
            <a:spLocks/>
          </p:cNvSpPr>
          <p:nvPr/>
        </p:nvSpPr>
        <p:spPr>
          <a:xfrm>
            <a:off x="1999712" y="5782630"/>
            <a:ext cx="7426036"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chemeClr val="tx1"/>
                </a:solidFill>
                <a:latin typeface="Songti SC" panose="02010600040101010101" pitchFamily="2" charset="-122"/>
                <a:ea typeface="Songti SC" panose="02010600040101010101" pitchFamily="2" charset="-122"/>
              </a:rPr>
              <a:t> 现有加速器通常为稠密计算加速器</a:t>
            </a:r>
            <a:endParaRPr kumimoji="1" lang="en-US" altLang="zh-CN" sz="2800" dirty="0">
              <a:solidFill>
                <a:srgbClr val="C00000"/>
              </a:solidFill>
              <a:latin typeface="Songti SC" panose="02010600040101010101" pitchFamily="2" charset="-122"/>
              <a:ea typeface="Songti SC" panose="02010600040101010101" pitchFamily="2" charset="-122"/>
            </a:endParaRPr>
          </a:p>
        </p:txBody>
      </p:sp>
      <p:pic>
        <p:nvPicPr>
          <p:cNvPr id="20" name="图片 19">
            <a:extLst>
              <a:ext uri="{FF2B5EF4-FFF2-40B4-BE49-F238E27FC236}">
                <a16:creationId xmlns:a16="http://schemas.microsoft.com/office/drawing/2014/main" id="{006515ED-400F-A26A-D9B6-BC4DF87F2B38}"/>
              </a:ext>
            </a:extLst>
          </p:cNvPr>
          <p:cNvPicPr>
            <a:picLocks noChangeAspect="1"/>
          </p:cNvPicPr>
          <p:nvPr/>
        </p:nvPicPr>
        <p:blipFill rotWithShape="1">
          <a:blip r:embed="rId4"/>
          <a:srcRect r="58174"/>
          <a:stretch/>
        </p:blipFill>
        <p:spPr>
          <a:xfrm>
            <a:off x="1694913" y="1304483"/>
            <a:ext cx="3170386" cy="3428155"/>
          </a:xfrm>
          <a:prstGeom prst="rect">
            <a:avLst/>
          </a:prstGeom>
        </p:spPr>
      </p:pic>
      <p:sp>
        <p:nvSpPr>
          <p:cNvPr id="23" name="文本框 22">
            <a:extLst>
              <a:ext uri="{FF2B5EF4-FFF2-40B4-BE49-F238E27FC236}">
                <a16:creationId xmlns:a16="http://schemas.microsoft.com/office/drawing/2014/main" id="{D2D1371A-EF84-3F88-E8E6-4B04EDF507EF}"/>
              </a:ext>
            </a:extLst>
          </p:cNvPr>
          <p:cNvSpPr txBox="1"/>
          <p:nvPr/>
        </p:nvSpPr>
        <p:spPr>
          <a:xfrm>
            <a:off x="2706872" y="4873924"/>
            <a:ext cx="1146468"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GPU</a:t>
            </a:r>
            <a:r>
              <a:rPr kumimoji="1" lang="zh-CN" altLang="en-US" dirty="0">
                <a:latin typeface="Songti SC" panose="02010600040101010101" pitchFamily="2" charset="-122"/>
                <a:ea typeface="Songti SC" panose="02010600040101010101" pitchFamily="2" charset="-122"/>
              </a:rPr>
              <a:t>架构</a:t>
            </a:r>
          </a:p>
        </p:txBody>
      </p:sp>
      <p:pic>
        <p:nvPicPr>
          <p:cNvPr id="24" name="图片 23">
            <a:extLst>
              <a:ext uri="{FF2B5EF4-FFF2-40B4-BE49-F238E27FC236}">
                <a16:creationId xmlns:a16="http://schemas.microsoft.com/office/drawing/2014/main" id="{083F5CAB-D8AD-3AD3-A890-7E4B6C4319A6}"/>
              </a:ext>
            </a:extLst>
          </p:cNvPr>
          <p:cNvPicPr>
            <a:picLocks noChangeAspect="1"/>
          </p:cNvPicPr>
          <p:nvPr/>
        </p:nvPicPr>
        <p:blipFill>
          <a:blip r:embed="rId5"/>
          <a:stretch>
            <a:fillRect/>
          </a:stretch>
        </p:blipFill>
        <p:spPr>
          <a:xfrm>
            <a:off x="7027654" y="1304483"/>
            <a:ext cx="3077954" cy="3376785"/>
          </a:xfrm>
          <a:prstGeom prst="rect">
            <a:avLst/>
          </a:prstGeom>
        </p:spPr>
      </p:pic>
      <p:sp>
        <p:nvSpPr>
          <p:cNvPr id="25" name="文本框 24">
            <a:extLst>
              <a:ext uri="{FF2B5EF4-FFF2-40B4-BE49-F238E27FC236}">
                <a16:creationId xmlns:a16="http://schemas.microsoft.com/office/drawing/2014/main" id="{E4D7C8EC-9480-1155-9871-C63FE35B71FB}"/>
              </a:ext>
            </a:extLst>
          </p:cNvPr>
          <p:cNvSpPr txBox="1"/>
          <p:nvPr/>
        </p:nvSpPr>
        <p:spPr>
          <a:xfrm>
            <a:off x="8150140" y="4873924"/>
            <a:ext cx="1083951" cy="369332"/>
          </a:xfrm>
          <a:prstGeom prst="rect">
            <a:avLst/>
          </a:prstGeom>
          <a:noFill/>
        </p:spPr>
        <p:txBody>
          <a:bodyPr wrap="none" rtlCol="0">
            <a:spAutoFit/>
          </a:bodyPr>
          <a:lstStyle/>
          <a:p>
            <a:r>
              <a:rPr kumimoji="1" lang="en-US" altLang="zh-CN" dirty="0">
                <a:latin typeface="Songti SC" panose="02010600040101010101" pitchFamily="2" charset="-122"/>
                <a:ea typeface="Songti SC" panose="02010600040101010101" pitchFamily="2" charset="-122"/>
              </a:rPr>
              <a:t>TPU</a:t>
            </a:r>
            <a:r>
              <a:rPr kumimoji="1" lang="zh-CN" altLang="en-US" dirty="0">
                <a:latin typeface="Songti SC" panose="02010600040101010101" pitchFamily="2" charset="-122"/>
                <a:ea typeface="Songti SC" panose="02010600040101010101" pitchFamily="2" charset="-122"/>
              </a:rPr>
              <a:t>架构</a:t>
            </a:r>
          </a:p>
        </p:txBody>
      </p:sp>
    </p:spTree>
    <p:extLst>
      <p:ext uri="{BB962C8B-B14F-4D97-AF65-F5344CB8AC3E}">
        <p14:creationId xmlns:p14="http://schemas.microsoft.com/office/powerpoint/2010/main" val="2889308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Songti SC" panose="02010600040101010101" pitchFamily="2" charset="-122"/>
                <a:ea typeface="Songti SC" panose="02010600040101010101" pitchFamily="2" charset="-122"/>
              </a:rPr>
              <a:t>SQuant</a:t>
            </a:r>
            <a:r>
              <a:rPr lang="zh-CN" altLang="en-US" dirty="0">
                <a:latin typeface="Songti SC" panose="02010600040101010101" pitchFamily="2" charset="-122"/>
                <a:ea typeface="Songti SC" panose="02010600040101010101" pitchFamily="2" charset="-122"/>
              </a:rPr>
              <a:t>效果评估</a:t>
            </a:r>
          </a:p>
        </p:txBody>
      </p:sp>
      <p:sp>
        <p:nvSpPr>
          <p:cNvPr id="72" name="文本框 71">
            <a:extLst>
              <a:ext uri="{FF2B5EF4-FFF2-40B4-BE49-F238E27FC236}">
                <a16:creationId xmlns:a16="http://schemas.microsoft.com/office/drawing/2014/main" id="{B88B8390-C696-EB4B-9565-FEDA9E5279AC}"/>
              </a:ext>
            </a:extLst>
          </p:cNvPr>
          <p:cNvSpPr txBox="1"/>
          <p:nvPr/>
        </p:nvSpPr>
        <p:spPr>
          <a:xfrm>
            <a:off x="411844" y="1572870"/>
            <a:ext cx="5322912" cy="2739211"/>
          </a:xfrm>
          <a:prstGeom prst="rect">
            <a:avLst/>
          </a:prstGeom>
          <a:noFill/>
        </p:spPr>
        <p:txBody>
          <a:bodyPr wrap="square" rtlCol="0">
            <a:spAutoFit/>
          </a:bodyPr>
          <a:lstStyle/>
          <a:p>
            <a:r>
              <a:rPr lang="zh-CN" altLang="en-US" sz="3200" dirty="0">
                <a:ln w="0"/>
                <a:solidFill>
                  <a:schemeClr val="accent1"/>
                </a:solidFill>
                <a:effectLst>
                  <a:outerShdw blurRad="38100" dist="25400" dir="5400000" algn="ctr" rotWithShape="0">
                    <a:srgbClr val="6E747A">
                      <a:alpha val="43000"/>
                    </a:srgbClr>
                  </a:outerShdw>
                </a:effectLst>
                <a:latin typeface="Songti SC" panose="02010600040101010101" pitchFamily="2" charset="-122"/>
                <a:ea typeface="Songti SC" panose="02010600040101010101" pitchFamily="2" charset="-122"/>
                <a:cs typeface="Arial" panose="020B0604020202020204" pitchFamily="34" charset="0"/>
              </a:rPr>
              <a:t>精度高：</a:t>
            </a:r>
            <a:endParaRPr lang="zh-CN" altLang="en-US" sz="3200" dirty="0">
              <a:ln w="0"/>
              <a:solidFill>
                <a:schemeClr val="accent1"/>
              </a:solidFill>
              <a:effectLst>
                <a:outerShdw blurRad="38100" dist="25400" dir="5400000" algn="ctr" rotWithShape="0">
                  <a:srgbClr val="6E747A">
                    <a:alpha val="43000"/>
                  </a:srgbClr>
                </a:outerShdw>
              </a:effectLst>
              <a:latin typeface="Songti SC" panose="02010600040101010101" pitchFamily="2" charset="-122"/>
              <a:ea typeface="Songti SC" panose="02010600040101010101" pitchFamily="2" charset="-122"/>
            </a:endParaRPr>
          </a:p>
          <a:p>
            <a:r>
              <a:rPr lang="en-US" altLang="zh-CN" sz="2000" dirty="0">
                <a:latin typeface="Songti SC" panose="02010600040101010101" pitchFamily="2" charset="-122"/>
                <a:ea typeface="Songti SC" panose="02010600040101010101" pitchFamily="2" charset="-122"/>
              </a:rPr>
              <a:t>1</a:t>
            </a:r>
            <a:r>
              <a:rPr lang="zh-CN" altLang="en-US" sz="2000" dirty="0">
                <a:latin typeface="Songti SC" panose="02010600040101010101" pitchFamily="2" charset="-122"/>
                <a:ea typeface="Songti SC" panose="02010600040101010101" pitchFamily="2" charset="-122"/>
              </a:rPr>
              <a:t>、在实验中的所有数据集和模型上最优；</a:t>
            </a:r>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r>
              <a:rPr lang="en-US" altLang="zh-CN" sz="2000" dirty="0">
                <a:latin typeface="Songti SC" panose="02010600040101010101" pitchFamily="2" charset="-122"/>
                <a:ea typeface="Songti SC" panose="02010600040101010101" pitchFamily="2" charset="-122"/>
              </a:rPr>
              <a:t>2</a:t>
            </a:r>
            <a:r>
              <a:rPr lang="zh-CN" altLang="en-US" sz="2000" dirty="0">
                <a:latin typeface="Songti SC" panose="02010600040101010101" pitchFamily="2" charset="-122"/>
                <a:ea typeface="Songti SC" panose="02010600040101010101" pitchFamily="2" charset="-122"/>
              </a:rPr>
              <a:t>、对比同类型（</a:t>
            </a:r>
            <a:r>
              <a:rPr lang="en-US" altLang="zh-CN" sz="2000" dirty="0">
                <a:latin typeface="Songti SC" panose="02010600040101010101" pitchFamily="2" charset="-122"/>
                <a:ea typeface="Songti SC" panose="02010600040101010101" pitchFamily="2" charset="-122"/>
              </a:rPr>
              <a:t>PTQ</a:t>
            </a:r>
            <a:r>
              <a:rPr lang="zh-CN" altLang="en-US" sz="2000" dirty="0">
                <a:latin typeface="Songti SC" panose="02010600040101010101" pitchFamily="2" charset="-122"/>
                <a:ea typeface="Songti SC" panose="02010600040101010101" pitchFamily="2" charset="-122"/>
              </a:rPr>
              <a:t>）的工作，</a:t>
            </a:r>
            <a:r>
              <a:rPr lang="en-US" altLang="zh-CN" sz="2000" dirty="0">
                <a:latin typeface="Songti SC" panose="02010600040101010101" pitchFamily="2" charset="-122"/>
                <a:ea typeface="Songti SC" panose="02010600040101010101" pitchFamily="2" charset="-122"/>
              </a:rPr>
              <a:t>SQuant</a:t>
            </a:r>
            <a:r>
              <a:rPr lang="en-US" altLang="zh-CN" sz="2000" dirty="0">
                <a:solidFill>
                  <a:schemeClr val="accent1"/>
                </a:solidFill>
                <a:latin typeface="Songti SC" panose="02010600040101010101" pitchFamily="2" charset="-122"/>
                <a:ea typeface="Songti SC" panose="02010600040101010101" pitchFamily="2" charset="-122"/>
              </a:rPr>
              <a:t> </a:t>
            </a:r>
            <a:r>
              <a:rPr lang="zh-CN" altLang="en-US" sz="2000" dirty="0">
                <a:latin typeface="Songti SC" panose="02010600040101010101" pitchFamily="2" charset="-122"/>
                <a:ea typeface="Songti SC" panose="02010600040101010101" pitchFamily="2" charset="-122"/>
              </a:rPr>
              <a:t>框架在 </a:t>
            </a:r>
            <a:r>
              <a:rPr lang="en-US" altLang="zh-CN" sz="2000" dirty="0">
                <a:latin typeface="Songti SC" panose="02010600040101010101" pitchFamily="2" charset="-122"/>
                <a:ea typeface="Songti SC" panose="02010600040101010101" pitchFamily="2" charset="-122"/>
              </a:rPr>
              <a:t>4-bit </a:t>
            </a:r>
            <a:r>
              <a:rPr lang="zh-CN" altLang="en-US" sz="2000" dirty="0">
                <a:latin typeface="Songti SC" panose="02010600040101010101" pitchFamily="2" charset="-122"/>
                <a:ea typeface="Songti SC" panose="02010600040101010101" pitchFamily="2" charset="-122"/>
              </a:rPr>
              <a:t>量化时精度提升了 </a:t>
            </a:r>
            <a:r>
              <a:rPr lang="en-US" altLang="zh-CN" sz="2000" dirty="0">
                <a:solidFill>
                  <a:schemeClr val="accent1"/>
                </a:solidFill>
                <a:latin typeface="Songti SC" panose="02010600040101010101" pitchFamily="2" charset="-122"/>
                <a:ea typeface="Songti SC" panose="02010600040101010101" pitchFamily="2" charset="-122"/>
              </a:rPr>
              <a:t>30%</a:t>
            </a:r>
            <a:r>
              <a:rPr lang="zh-CN" altLang="en-US" sz="2000" dirty="0">
                <a:solidFill>
                  <a:schemeClr val="accent1"/>
                </a:solidFill>
                <a:latin typeface="Songti SC" panose="02010600040101010101" pitchFamily="2" charset="-122"/>
                <a:ea typeface="Songti SC" panose="02010600040101010101" pitchFamily="2" charset="-122"/>
              </a:rPr>
              <a:t>；</a:t>
            </a:r>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r>
              <a:rPr lang="en-US" altLang="zh-CN" sz="2000" dirty="0">
                <a:latin typeface="Songti SC" panose="02010600040101010101" pitchFamily="2" charset="-122"/>
                <a:ea typeface="Songti SC" panose="02010600040101010101" pitchFamily="2" charset="-122"/>
                <a:cs typeface="Arial" panose="020B0604020202020204" pitchFamily="34" charset="0"/>
              </a:rPr>
              <a:t>3</a:t>
            </a:r>
            <a:r>
              <a:rPr lang="zh-CN" altLang="en-US" sz="2000" dirty="0">
                <a:latin typeface="Songti SC" panose="02010600040101010101" pitchFamily="2" charset="-122"/>
                <a:ea typeface="Songti SC" panose="02010600040101010101" pitchFamily="2" charset="-122"/>
                <a:cs typeface="Arial" panose="020B0604020202020204" pitchFamily="34" charset="0"/>
              </a:rPr>
              <a:t>、对比不同类型</a:t>
            </a:r>
            <a:r>
              <a:rPr lang="zh-CN" altLang="en-US" sz="2000" dirty="0">
                <a:latin typeface="Songti SC" panose="02010600040101010101" pitchFamily="2" charset="-122"/>
                <a:ea typeface="Songti SC" panose="02010600040101010101" pitchFamily="2" charset="-122"/>
              </a:rPr>
              <a:t>（</a:t>
            </a:r>
            <a:r>
              <a:rPr lang="en-US" altLang="zh-CN" sz="2000" dirty="0">
                <a:latin typeface="Songti SC" panose="02010600040101010101" pitchFamily="2" charset="-122"/>
                <a:ea typeface="Songti SC" panose="02010600040101010101" pitchFamily="2" charset="-122"/>
              </a:rPr>
              <a:t>QAT</a:t>
            </a:r>
            <a:r>
              <a:rPr lang="zh-CN" altLang="en-US" sz="2000" dirty="0">
                <a:latin typeface="Songti SC" panose="02010600040101010101" pitchFamily="2" charset="-122"/>
                <a:ea typeface="Songti SC" panose="02010600040101010101" pitchFamily="2" charset="-122"/>
              </a:rPr>
              <a:t>）</a:t>
            </a:r>
            <a:r>
              <a:rPr lang="zh-CN" altLang="en-US" sz="2000" dirty="0">
                <a:latin typeface="Songti SC" panose="02010600040101010101" pitchFamily="2" charset="-122"/>
                <a:ea typeface="Songti SC" panose="02010600040101010101" pitchFamily="2" charset="-122"/>
                <a:cs typeface="Arial" panose="020B0604020202020204" pitchFamily="34" charset="0"/>
              </a:rPr>
              <a:t>的工作，仍然有较大幅度提升（</a:t>
            </a:r>
            <a:r>
              <a:rPr lang="en-US" altLang="zh-CN" sz="2000" dirty="0">
                <a:latin typeface="Songti SC" panose="02010600040101010101" pitchFamily="2" charset="-122"/>
                <a:ea typeface="Songti SC" panose="02010600040101010101" pitchFamily="2" charset="-122"/>
                <a:cs typeface="Arial" panose="020B0604020202020204" pitchFamily="34" charset="0"/>
              </a:rPr>
              <a:t>4-bit</a:t>
            </a:r>
            <a:r>
              <a:rPr lang="zh-CN" altLang="en-US" sz="2000" dirty="0">
                <a:latin typeface="Songti SC" panose="02010600040101010101" pitchFamily="2" charset="-122"/>
                <a:ea typeface="Songti SC" panose="02010600040101010101" pitchFamily="2" charset="-122"/>
                <a:cs typeface="Arial" panose="020B0604020202020204" pitchFamily="34" charset="0"/>
              </a:rPr>
              <a:t> </a:t>
            </a:r>
            <a:r>
              <a:rPr lang="en-US" altLang="zh-CN" sz="2000" dirty="0">
                <a:latin typeface="Songti SC" panose="02010600040101010101" pitchFamily="2" charset="-122"/>
                <a:ea typeface="Songti SC" panose="02010600040101010101" pitchFamily="2" charset="-122"/>
                <a:cs typeface="Arial" panose="020B0604020202020204" pitchFamily="34" charset="0"/>
              </a:rPr>
              <a:t>ResNet-50</a:t>
            </a:r>
            <a:r>
              <a:rPr lang="zh-CN" altLang="en-US" sz="2000" dirty="0">
                <a:latin typeface="Songti SC" panose="02010600040101010101" pitchFamily="2" charset="-122"/>
                <a:ea typeface="Songti SC" panose="02010600040101010101" pitchFamily="2" charset="-122"/>
                <a:cs typeface="Arial" panose="020B0604020202020204" pitchFamily="34" charset="0"/>
              </a:rPr>
              <a:t>提升</a:t>
            </a:r>
            <a:r>
              <a:rPr lang="en-US" altLang="zh-CN" sz="2000" dirty="0">
                <a:solidFill>
                  <a:schemeClr val="accent1"/>
                </a:solidFill>
                <a:latin typeface="Songti SC" panose="02010600040101010101" pitchFamily="2" charset="-122"/>
                <a:ea typeface="Songti SC" panose="02010600040101010101" pitchFamily="2" charset="-122"/>
                <a:cs typeface="Arial" panose="020B0604020202020204" pitchFamily="34" charset="0"/>
              </a:rPr>
              <a:t>15%</a:t>
            </a:r>
            <a:r>
              <a:rPr lang="zh-CN" altLang="en-US" sz="2000" dirty="0">
                <a:latin typeface="Songti SC" panose="02010600040101010101" pitchFamily="2" charset="-122"/>
                <a:ea typeface="Songti SC" panose="02010600040101010101" pitchFamily="2" charset="-122"/>
                <a:cs typeface="Arial" panose="020B0604020202020204" pitchFamily="34" charset="0"/>
              </a:rPr>
              <a:t>） 。</a:t>
            </a:r>
          </a:p>
        </p:txBody>
      </p:sp>
      <p:sp>
        <p:nvSpPr>
          <p:cNvPr id="2" name="灯片编号占位符 1">
            <a:extLst>
              <a:ext uri="{FF2B5EF4-FFF2-40B4-BE49-F238E27FC236}">
                <a16:creationId xmlns:a16="http://schemas.microsoft.com/office/drawing/2014/main" id="{83C2F38C-F8CA-F659-7574-842A5977AC2A}"/>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70</a:t>
            </a:fld>
            <a:endParaRPr lang="zh-CN" altLang="en-US" dirty="0">
              <a:latin typeface="Songti SC" panose="02010600040101010101" pitchFamily="2" charset="-122"/>
              <a:ea typeface="Songti SC" panose="02010600040101010101" pitchFamily="2" charset="-122"/>
            </a:endParaRPr>
          </a:p>
        </p:txBody>
      </p:sp>
      <p:pic>
        <p:nvPicPr>
          <p:cNvPr id="6" name="图片 5">
            <a:extLst>
              <a:ext uri="{FF2B5EF4-FFF2-40B4-BE49-F238E27FC236}">
                <a16:creationId xmlns:a16="http://schemas.microsoft.com/office/drawing/2014/main" id="{4D237A3A-62B8-B6A2-56A7-57410117DEFE}"/>
              </a:ext>
            </a:extLst>
          </p:cNvPr>
          <p:cNvPicPr>
            <a:picLocks noChangeAspect="1"/>
          </p:cNvPicPr>
          <p:nvPr/>
        </p:nvPicPr>
        <p:blipFill>
          <a:blip r:embed="rId2"/>
          <a:stretch>
            <a:fillRect/>
          </a:stretch>
        </p:blipFill>
        <p:spPr>
          <a:xfrm>
            <a:off x="5937848" y="1107553"/>
            <a:ext cx="5390553" cy="4808618"/>
          </a:xfrm>
          <a:prstGeom prst="rect">
            <a:avLst/>
          </a:prstGeom>
        </p:spPr>
      </p:pic>
    </p:spTree>
    <p:extLst>
      <p:ext uri="{BB962C8B-B14F-4D97-AF65-F5344CB8AC3E}">
        <p14:creationId xmlns:p14="http://schemas.microsoft.com/office/powerpoint/2010/main" val="3513308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latin typeface="Songti SC" panose="02010600040101010101" pitchFamily="2" charset="-122"/>
                <a:ea typeface="Songti SC" panose="02010600040101010101" pitchFamily="2" charset="-122"/>
              </a:rPr>
              <a:t>SQuant</a:t>
            </a:r>
            <a:r>
              <a:rPr lang="zh-CN" altLang="en-US" dirty="0">
                <a:latin typeface="Songti SC" panose="02010600040101010101" pitchFamily="2" charset="-122"/>
                <a:ea typeface="Songti SC" panose="02010600040101010101" pitchFamily="2" charset="-122"/>
              </a:rPr>
              <a:t>效果评估</a:t>
            </a:r>
          </a:p>
        </p:txBody>
      </p:sp>
      <p:sp>
        <p:nvSpPr>
          <p:cNvPr id="71" name="文本框 70">
            <a:extLst>
              <a:ext uri="{FF2B5EF4-FFF2-40B4-BE49-F238E27FC236}">
                <a16:creationId xmlns:a16="http://schemas.microsoft.com/office/drawing/2014/main" id="{12EFF1CD-1EEB-B640-933A-F3131A91604D}"/>
              </a:ext>
            </a:extLst>
          </p:cNvPr>
          <p:cNvSpPr txBox="1"/>
          <p:nvPr/>
        </p:nvSpPr>
        <p:spPr>
          <a:xfrm>
            <a:off x="558800" y="1490008"/>
            <a:ext cx="5057422" cy="2123658"/>
          </a:xfrm>
          <a:prstGeom prst="rect">
            <a:avLst/>
          </a:prstGeom>
          <a:noFill/>
        </p:spPr>
        <p:txBody>
          <a:bodyPr wrap="square" rtlCol="0">
            <a:spAutoFit/>
          </a:bodyPr>
          <a:lstStyle/>
          <a:p>
            <a:r>
              <a:rPr lang="zh-CN" altLang="en-US" sz="3200" dirty="0">
                <a:ln w="0"/>
                <a:solidFill>
                  <a:schemeClr val="accent1"/>
                </a:solidFill>
                <a:effectLst>
                  <a:outerShdw blurRad="38100" dist="25400" dir="5400000" algn="ctr" rotWithShape="0">
                    <a:srgbClr val="6E747A">
                      <a:alpha val="43000"/>
                    </a:srgbClr>
                  </a:outerShdw>
                </a:effectLst>
                <a:latin typeface="Songti SC" panose="02010600040101010101" pitchFamily="2" charset="-122"/>
                <a:ea typeface="Songti SC" panose="02010600040101010101" pitchFamily="2" charset="-122"/>
                <a:cs typeface="Arial" panose="020B0604020202020204" pitchFamily="34" charset="0"/>
              </a:rPr>
              <a:t>速度快：</a:t>
            </a:r>
            <a:endParaRPr lang="zh-CN" altLang="en-US" sz="3200" dirty="0">
              <a:ln w="0"/>
              <a:solidFill>
                <a:schemeClr val="accent1"/>
              </a:solidFill>
              <a:effectLst>
                <a:outerShdw blurRad="38100" dist="25400" dir="5400000" algn="ctr" rotWithShape="0">
                  <a:srgbClr val="6E747A">
                    <a:alpha val="43000"/>
                  </a:srgbClr>
                </a:outerShdw>
              </a:effectLst>
              <a:latin typeface="Songti SC" panose="02010600040101010101" pitchFamily="2" charset="-122"/>
              <a:ea typeface="Songti SC" panose="02010600040101010101" pitchFamily="2" charset="-122"/>
            </a:endParaRPr>
          </a:p>
          <a:p>
            <a:r>
              <a:rPr lang="en-US" altLang="zh-CN" sz="2000" dirty="0">
                <a:latin typeface="Songti SC" panose="02010600040101010101" pitchFamily="2" charset="-122"/>
                <a:ea typeface="Songti SC" panose="02010600040101010101" pitchFamily="2" charset="-122"/>
                <a:cs typeface="Arial" panose="020B0604020202020204" pitchFamily="34" charset="0"/>
              </a:rPr>
              <a:t>SQuant </a:t>
            </a:r>
            <a:r>
              <a:rPr lang="zh-CN" altLang="en-US" sz="2000" dirty="0">
                <a:latin typeface="Songti SC" panose="02010600040101010101" pitchFamily="2" charset="-122"/>
                <a:ea typeface="Songti SC" panose="02010600040101010101" pitchFamily="2" charset="-122"/>
                <a:cs typeface="Arial" panose="020B0604020202020204" pitchFamily="34" charset="0"/>
              </a:rPr>
              <a:t>只需要平均 </a:t>
            </a:r>
            <a:r>
              <a:rPr lang="en-US" altLang="zh-CN" sz="2000" dirty="0">
                <a:solidFill>
                  <a:schemeClr val="accent1"/>
                </a:solidFill>
                <a:latin typeface="Songti SC" panose="02010600040101010101" pitchFamily="2" charset="-122"/>
                <a:ea typeface="Songti SC" panose="02010600040101010101" pitchFamily="2" charset="-122"/>
                <a:cs typeface="Arial" panose="020B0604020202020204" pitchFamily="34" charset="0"/>
              </a:rPr>
              <a:t>3</a:t>
            </a:r>
            <a:r>
              <a:rPr lang="zh-CN" altLang="en-US" sz="2000" dirty="0">
                <a:solidFill>
                  <a:schemeClr val="accent1"/>
                </a:solidFill>
                <a:latin typeface="Songti SC" panose="02010600040101010101" pitchFamily="2" charset="-122"/>
                <a:ea typeface="Songti SC" panose="02010600040101010101" pitchFamily="2" charset="-122"/>
                <a:cs typeface="Arial" panose="020B0604020202020204" pitchFamily="34" charset="0"/>
              </a:rPr>
              <a:t>毫秒</a:t>
            </a:r>
            <a:r>
              <a:rPr lang="en-US" altLang="zh-CN" sz="2000" dirty="0">
                <a:latin typeface="Songti SC" panose="02010600040101010101" pitchFamily="2" charset="-122"/>
                <a:ea typeface="Songti SC" panose="02010600040101010101" pitchFamily="2" charset="-122"/>
                <a:cs typeface="Arial" panose="020B0604020202020204" pitchFamily="34" charset="0"/>
              </a:rPr>
              <a:t> </a:t>
            </a:r>
            <a:r>
              <a:rPr lang="zh-CN" altLang="en-US" sz="2000" dirty="0">
                <a:latin typeface="Songti SC" panose="02010600040101010101" pitchFamily="2" charset="-122"/>
                <a:ea typeface="Songti SC" panose="02010600040101010101" pitchFamily="2" charset="-122"/>
                <a:cs typeface="Arial" panose="020B0604020202020204" pitchFamily="34" charset="0"/>
              </a:rPr>
              <a:t>量化一个卷积层，相似精度下加速</a:t>
            </a:r>
            <a:r>
              <a:rPr lang="zh-CN" altLang="en-US" sz="2000" dirty="0">
                <a:solidFill>
                  <a:srgbClr val="C00000"/>
                </a:solidFill>
                <a:latin typeface="Songti SC" panose="02010600040101010101" pitchFamily="2" charset="-122"/>
                <a:ea typeface="Songti SC" panose="02010600040101010101" pitchFamily="2" charset="-122"/>
                <a:cs typeface="Arial" panose="020B0604020202020204" pitchFamily="34" charset="0"/>
              </a:rPr>
              <a:t>数万倍；</a:t>
            </a:r>
            <a:endParaRPr lang="en-US" altLang="zh-CN" sz="2000" dirty="0">
              <a:latin typeface="Songti SC" panose="02010600040101010101" pitchFamily="2" charset="-122"/>
              <a:ea typeface="Songti SC" panose="02010600040101010101" pitchFamily="2" charset="-122"/>
              <a:cs typeface="Arial" panose="020B0604020202020204" pitchFamily="34" charset="0"/>
            </a:endParaRPr>
          </a:p>
          <a:p>
            <a:endParaRPr lang="en-US" altLang="zh-CN" sz="2000" dirty="0">
              <a:latin typeface="Songti SC" panose="02010600040101010101" pitchFamily="2" charset="-122"/>
              <a:ea typeface="Songti SC" panose="02010600040101010101" pitchFamily="2" charset="-122"/>
              <a:cs typeface="Arial" panose="020B0604020202020204" pitchFamily="34" charset="0"/>
            </a:endParaRPr>
          </a:p>
          <a:p>
            <a:r>
              <a:rPr lang="zh-CN" altLang="en-US" sz="2000" dirty="0">
                <a:latin typeface="Songti SC" panose="02010600040101010101" pitchFamily="2" charset="-122"/>
                <a:ea typeface="Songti SC" panose="02010600040101010101" pitchFamily="2" charset="-122"/>
                <a:cs typeface="Arial" panose="020B0604020202020204" pitchFamily="34" charset="0"/>
              </a:rPr>
              <a:t>无需训练，无需微调，无复杂算法，可以部署在推理设备。</a:t>
            </a:r>
          </a:p>
        </p:txBody>
      </p:sp>
      <p:sp>
        <p:nvSpPr>
          <p:cNvPr id="2" name="灯片编号占位符 1">
            <a:extLst>
              <a:ext uri="{FF2B5EF4-FFF2-40B4-BE49-F238E27FC236}">
                <a16:creationId xmlns:a16="http://schemas.microsoft.com/office/drawing/2014/main" id="{83C2F38C-F8CA-F659-7574-842A5977AC2A}"/>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71</a:t>
            </a:fld>
            <a:endParaRPr lang="zh-CN" altLang="en-US"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E2950433-BC77-D54A-2A69-C5407EC1755B}"/>
              </a:ext>
            </a:extLst>
          </p:cNvPr>
          <p:cNvPicPr>
            <a:picLocks noChangeAspect="1"/>
          </p:cNvPicPr>
          <p:nvPr/>
        </p:nvPicPr>
        <p:blipFill>
          <a:blip r:embed="rId2"/>
          <a:stretch>
            <a:fillRect/>
          </a:stretch>
        </p:blipFill>
        <p:spPr>
          <a:xfrm>
            <a:off x="1659266" y="3692322"/>
            <a:ext cx="7417002" cy="2335345"/>
          </a:xfrm>
          <a:prstGeom prst="rect">
            <a:avLst/>
          </a:prstGeom>
        </p:spPr>
      </p:pic>
      <p:sp>
        <p:nvSpPr>
          <p:cNvPr id="11" name="文本占位符 4">
            <a:extLst>
              <a:ext uri="{FF2B5EF4-FFF2-40B4-BE49-F238E27FC236}">
                <a16:creationId xmlns:a16="http://schemas.microsoft.com/office/drawing/2014/main" id="{5F66523E-BE30-DD50-0EC5-3A208D178CAB}"/>
              </a:ext>
            </a:extLst>
          </p:cNvPr>
          <p:cNvSpPr txBox="1">
            <a:spLocks/>
          </p:cNvSpPr>
          <p:nvPr/>
        </p:nvSpPr>
        <p:spPr>
          <a:xfrm>
            <a:off x="6764258" y="1828317"/>
            <a:ext cx="4624020" cy="1071354"/>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chemeClr val="tx1"/>
                </a:solidFill>
                <a:latin typeface="Songti SC" panose="02010600040101010101" pitchFamily="2" charset="-122"/>
                <a:ea typeface="Songti SC" panose="02010600040101010101" pitchFamily="2" charset="-122"/>
                <a:sym typeface="Wingdings" pitchFamily="2" charset="2"/>
              </a:rPr>
              <a:t>满足了轻量化人工智能</a:t>
            </a:r>
            <a:r>
              <a:rPr lang="zh-CN" altLang="en-US" sz="3200" dirty="0">
                <a:solidFill>
                  <a:schemeClr val="accent1"/>
                </a:solidFill>
                <a:latin typeface="Songti SC" panose="02010600040101010101" pitchFamily="2" charset="-122"/>
                <a:ea typeface="Songti SC" panose="02010600040101010101" pitchFamily="2" charset="-122"/>
                <a:sym typeface="Wingdings" pitchFamily="2" charset="2"/>
              </a:rPr>
              <a:t>本地化敏捷部署</a:t>
            </a:r>
            <a:r>
              <a:rPr lang="zh-CN" altLang="en-US" sz="3200" dirty="0">
                <a:solidFill>
                  <a:schemeClr val="tx1"/>
                </a:solidFill>
                <a:latin typeface="Songti SC" panose="02010600040101010101" pitchFamily="2" charset="-122"/>
                <a:ea typeface="Songti SC" panose="02010600040101010101" pitchFamily="2" charset="-122"/>
                <a:sym typeface="Wingdings" pitchFamily="2" charset="2"/>
              </a:rPr>
              <a:t>的要求</a:t>
            </a:r>
            <a:endParaRPr lang="en-US" altLang="zh-CN" sz="2400" b="1" dirty="0">
              <a:solidFill>
                <a:schemeClr val="tx1"/>
              </a:solidFill>
              <a:latin typeface="Songti SC" panose="02010600040101010101" pitchFamily="2" charset="-122"/>
              <a:ea typeface="Songti SC" panose="02010600040101010101" pitchFamily="2" charset="-122"/>
              <a:cs typeface="Arial" panose="020B0604020202020204" pitchFamily="34" charset="0"/>
            </a:endParaRPr>
          </a:p>
        </p:txBody>
      </p:sp>
    </p:spTree>
    <p:extLst>
      <p:ext uri="{BB962C8B-B14F-4D97-AF65-F5344CB8AC3E}">
        <p14:creationId xmlns:p14="http://schemas.microsoft.com/office/powerpoint/2010/main" val="2630550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小结</a:t>
            </a:r>
          </a:p>
        </p:txBody>
      </p:sp>
      <p:sp>
        <p:nvSpPr>
          <p:cNvPr id="3" name="文本框 2">
            <a:extLst>
              <a:ext uri="{FF2B5EF4-FFF2-40B4-BE49-F238E27FC236}">
                <a16:creationId xmlns:a16="http://schemas.microsoft.com/office/drawing/2014/main" id="{1126B569-29BD-45FA-B041-68D15E4ECCCD}"/>
              </a:ext>
            </a:extLst>
          </p:cNvPr>
          <p:cNvSpPr txBox="1"/>
          <p:nvPr/>
        </p:nvSpPr>
        <p:spPr>
          <a:xfrm>
            <a:off x="869364" y="1724044"/>
            <a:ext cx="10892050" cy="2577500"/>
          </a:xfrm>
          <a:prstGeom prst="rect">
            <a:avLst/>
          </a:prstGeom>
          <a:noFill/>
        </p:spPr>
        <p:txBody>
          <a:bodyPr wrap="square" rtlCol="0">
            <a:spAutoFit/>
          </a:bodyPr>
          <a:lstStyle/>
          <a:p>
            <a:pPr>
              <a:lnSpc>
                <a:spcPct val="130000"/>
              </a:lnSpc>
            </a:pPr>
            <a:r>
              <a:rPr lang="en-US" altLang="zh-CN" dirty="0">
                <a:solidFill>
                  <a:schemeClr val="accent1"/>
                </a:solidFill>
                <a:latin typeface="Songti SC" panose="02010600040101010101" pitchFamily="2" charset="-122"/>
                <a:ea typeface="Songti SC" panose="02010600040101010101" pitchFamily="2" charset="-122"/>
                <a:cs typeface="Times New Roman" panose="02020603050405020304" pitchFamily="18" charset="0"/>
              </a:rPr>
              <a:t>Cong Guo</a:t>
            </a:r>
            <a:r>
              <a:rPr lang="en-US" altLang="zh-CN" dirty="0">
                <a:latin typeface="Songti SC" panose="02010600040101010101" pitchFamily="2" charset="-122"/>
                <a:ea typeface="Songti SC" panose="02010600040101010101" pitchFamily="2" charset="-122"/>
                <a:cs typeface="Times New Roman" panose="02020603050405020304" pitchFamily="18" charset="0"/>
              </a:rPr>
              <a:t>,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Yuxian</a:t>
            </a:r>
            <a:r>
              <a:rPr lang="en-US" altLang="zh-CN" dirty="0">
                <a:latin typeface="Songti SC" panose="02010600040101010101" pitchFamily="2" charset="-122"/>
                <a:ea typeface="Songti SC" panose="02010600040101010101" pitchFamily="2" charset="-122"/>
                <a:cs typeface="Times New Roman" panose="02020603050405020304" pitchFamily="18" charset="0"/>
              </a:rPr>
              <a:t>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Qiu</a:t>
            </a:r>
            <a:r>
              <a:rPr lang="en-US" altLang="zh-CN" dirty="0">
                <a:latin typeface="Songti SC" panose="02010600040101010101" pitchFamily="2" charset="-122"/>
                <a:ea typeface="Songti SC" panose="02010600040101010101" pitchFamily="2" charset="-122"/>
                <a:cs typeface="Times New Roman" panose="02020603050405020304" pitchFamily="18" charset="0"/>
              </a:rPr>
              <a:t>,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Jingwen</a:t>
            </a:r>
            <a:r>
              <a:rPr lang="en-US" altLang="zh-CN" dirty="0">
                <a:latin typeface="Songti SC" panose="02010600040101010101" pitchFamily="2" charset="-122"/>
                <a:ea typeface="Songti SC" panose="02010600040101010101" pitchFamily="2" charset="-122"/>
                <a:cs typeface="Times New Roman" panose="02020603050405020304" pitchFamily="18" charset="0"/>
              </a:rPr>
              <a:t>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Leng</a:t>
            </a:r>
            <a:r>
              <a:rPr lang="en-US" altLang="zh-CN" dirty="0">
                <a:latin typeface="Songti SC" panose="02010600040101010101" pitchFamily="2" charset="-122"/>
                <a:ea typeface="Songti SC" panose="02010600040101010101" pitchFamily="2" charset="-122"/>
                <a:cs typeface="Times New Roman" panose="02020603050405020304" pitchFamily="18" charset="0"/>
              </a:rPr>
              <a:t>,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Xiaotian</a:t>
            </a:r>
            <a:r>
              <a:rPr lang="en-US" altLang="zh-CN" dirty="0">
                <a:latin typeface="Songti SC" panose="02010600040101010101" pitchFamily="2" charset="-122"/>
                <a:ea typeface="Songti SC" panose="02010600040101010101" pitchFamily="2" charset="-122"/>
                <a:cs typeface="Times New Roman" panose="02020603050405020304" pitchFamily="18" charset="0"/>
              </a:rPr>
              <a:t> Gao, Chen Zhang,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Yunxin</a:t>
            </a:r>
            <a:r>
              <a:rPr lang="en-US" altLang="zh-CN" dirty="0">
                <a:latin typeface="Songti SC" panose="02010600040101010101" pitchFamily="2" charset="-122"/>
                <a:ea typeface="Songti SC" panose="02010600040101010101" pitchFamily="2" charset="-122"/>
                <a:cs typeface="Times New Roman" panose="02020603050405020304" pitchFamily="18" charset="0"/>
              </a:rPr>
              <a:t> Liu, Fan Yang,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Yuhao</a:t>
            </a:r>
            <a:r>
              <a:rPr lang="en-US" altLang="zh-CN" dirty="0">
                <a:latin typeface="Songti SC" panose="02010600040101010101" pitchFamily="2" charset="-122"/>
                <a:ea typeface="Songti SC" panose="02010600040101010101" pitchFamily="2" charset="-122"/>
                <a:cs typeface="Times New Roman" panose="02020603050405020304" pitchFamily="18" charset="0"/>
              </a:rPr>
              <a:t> Zhu, </a:t>
            </a:r>
            <a:r>
              <a:rPr lang="en-US" altLang="zh-CN" dirty="0" err="1">
                <a:latin typeface="Songti SC" panose="02010600040101010101" pitchFamily="2" charset="-122"/>
                <a:ea typeface="Songti SC" panose="02010600040101010101" pitchFamily="2" charset="-122"/>
                <a:cs typeface="Times New Roman" panose="02020603050405020304" pitchFamily="18" charset="0"/>
              </a:rPr>
              <a:t>Minyi</a:t>
            </a:r>
            <a:r>
              <a:rPr lang="en-US" altLang="zh-CN" dirty="0">
                <a:latin typeface="Songti SC" panose="02010600040101010101" pitchFamily="2" charset="-122"/>
                <a:ea typeface="Songti SC" panose="02010600040101010101" pitchFamily="2" charset="-122"/>
                <a:cs typeface="Times New Roman" panose="02020603050405020304" pitchFamily="18" charset="0"/>
              </a:rPr>
              <a:t> Guo.</a:t>
            </a:r>
            <a:r>
              <a:rPr lang="zh-CN" altLang="en-US" dirty="0">
                <a:latin typeface="Songti SC" panose="02010600040101010101" pitchFamily="2" charset="-122"/>
                <a:ea typeface="Songti SC" panose="02010600040101010101" pitchFamily="2" charset="-122"/>
                <a:cs typeface="Times New Roman" panose="02020603050405020304" pitchFamily="18" charset="0"/>
              </a:rPr>
              <a:t> </a:t>
            </a:r>
            <a:r>
              <a:rPr lang="en-US" altLang="zh-CN" dirty="0">
                <a:latin typeface="Songti SC" panose="02010600040101010101" pitchFamily="2" charset="-122"/>
                <a:ea typeface="Songti SC" panose="02010600040101010101" pitchFamily="2" charset="-122"/>
                <a:cs typeface="Times New Roman" panose="02020603050405020304" pitchFamily="18" charset="0"/>
              </a:rPr>
              <a:t>“SQuant: On-the-Fly Data-Free Quantization via Diagonal Hessian Approximation”.</a:t>
            </a:r>
            <a:r>
              <a:rPr lang="zh-CN" altLang="en-US" dirty="0">
                <a:latin typeface="Songti SC" panose="02010600040101010101" pitchFamily="2" charset="-122"/>
                <a:ea typeface="Songti SC" panose="02010600040101010101" pitchFamily="2" charset="-122"/>
                <a:cs typeface="Times New Roman" panose="02020603050405020304" pitchFamily="18" charset="0"/>
              </a:rPr>
              <a:t>  </a:t>
            </a:r>
            <a:r>
              <a:rPr lang="en-US" altLang="zh-CN"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ICLR</a:t>
            </a:r>
            <a:r>
              <a:rPr lang="zh-CN" altLang="en-US"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 </a:t>
            </a:r>
            <a:r>
              <a:rPr lang="en-US" altLang="zh-CN"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2022.</a:t>
            </a:r>
            <a:br>
              <a:rPr lang="en-US" altLang="zh-CN" b="1" dirty="0">
                <a:solidFill>
                  <a:schemeClr val="accent1"/>
                </a:solidFill>
                <a:latin typeface="Songti SC" panose="02010600040101010101" pitchFamily="2" charset="-122"/>
                <a:ea typeface="Songti SC" panose="02010600040101010101" pitchFamily="2" charset="-122"/>
              </a:rPr>
            </a:br>
            <a:endParaRPr lang="en-US" altLang="zh-CN" dirty="0">
              <a:solidFill>
                <a:schemeClr val="tx1">
                  <a:lumMod val="75000"/>
                  <a:lumOff val="25000"/>
                </a:schemeClr>
              </a:solidFill>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zh-CN" altLang="en-US" b="1" dirty="0">
                <a:solidFill>
                  <a:schemeClr val="tx1">
                    <a:lumMod val="75000"/>
                    <a:lumOff val="25000"/>
                  </a:schemeClr>
                </a:solidFill>
                <a:latin typeface="Songti SC" panose="02010600040101010101" pitchFamily="2" charset="-122"/>
                <a:ea typeface="Songti SC" panose="02010600040101010101" pitchFamily="2" charset="-122"/>
              </a:rPr>
              <a:t>作者序：</a:t>
            </a:r>
            <a:r>
              <a:rPr lang="zh-CN" altLang="en-US" b="1" dirty="0">
                <a:solidFill>
                  <a:schemeClr val="accent1"/>
                </a:solidFill>
                <a:latin typeface="Songti SC" panose="02010600040101010101" pitchFamily="2" charset="-122"/>
                <a:ea typeface="Songti SC" panose="02010600040101010101" pitchFamily="2" charset="-122"/>
              </a:rPr>
              <a:t>第一作者</a:t>
            </a:r>
            <a:endParaRPr lang="en-US" altLang="zh-CN" b="1" dirty="0">
              <a:solidFill>
                <a:schemeClr val="accent1"/>
              </a:solidFill>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zh-CN" altLang="en-US" b="1" dirty="0">
                <a:latin typeface="Songti SC" panose="02010600040101010101" pitchFamily="2" charset="-122"/>
                <a:ea typeface="Songti SC" panose="02010600040101010101" pitchFamily="2" charset="-122"/>
              </a:rPr>
              <a:t>上海交大重要会议</a:t>
            </a:r>
            <a:r>
              <a:rPr lang="en-US" altLang="zh-CN" b="1" dirty="0">
                <a:latin typeface="Songti SC" panose="02010600040101010101" pitchFamily="2" charset="-122"/>
                <a:ea typeface="Songti SC" panose="02010600040101010101" pitchFamily="2" charset="-122"/>
              </a:rPr>
              <a:t>A</a:t>
            </a:r>
            <a:r>
              <a:rPr lang="zh-CN" altLang="en-US" b="1" dirty="0">
                <a:latin typeface="Songti SC" panose="02010600040101010101" pitchFamily="2" charset="-122"/>
                <a:ea typeface="Songti SC" panose="02010600040101010101" pitchFamily="2" charset="-122"/>
              </a:rPr>
              <a:t>类</a:t>
            </a:r>
            <a:endParaRPr lang="en-US" altLang="zh-CN" b="1" dirty="0">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en-US" altLang="zh-CN" b="1" dirty="0">
                <a:solidFill>
                  <a:schemeClr val="accent1"/>
                </a:solidFill>
                <a:latin typeface="Songti SC" panose="02010600040101010101" pitchFamily="2" charset="-122"/>
                <a:ea typeface="Songti SC" panose="02010600040101010101" pitchFamily="2" charset="-122"/>
              </a:rPr>
              <a:t>2022</a:t>
            </a:r>
            <a:r>
              <a:rPr lang="zh-CN" altLang="en-US" b="1" dirty="0">
                <a:solidFill>
                  <a:schemeClr val="accent1"/>
                </a:solidFill>
                <a:latin typeface="Songti SC" panose="02010600040101010101" pitchFamily="2" charset="-122"/>
                <a:ea typeface="Songti SC" panose="02010600040101010101" pitchFamily="2" charset="-122"/>
              </a:rPr>
              <a:t> 华为火花奖，</a:t>
            </a:r>
            <a:r>
              <a:rPr lang="zh-CN" altLang="en-US" b="1" dirty="0">
                <a:latin typeface="Songti SC" panose="02010600040101010101" pitchFamily="2" charset="-122"/>
                <a:ea typeface="Songti SC" panose="02010600040101010101" pitchFamily="2" charset="-122"/>
              </a:rPr>
              <a:t>已经落地在</a:t>
            </a:r>
            <a:r>
              <a:rPr lang="zh-CN" altLang="en-US" b="1" dirty="0">
                <a:solidFill>
                  <a:schemeClr val="accent1"/>
                </a:solidFill>
                <a:latin typeface="Songti SC" panose="02010600040101010101" pitchFamily="2" charset="-122"/>
                <a:ea typeface="Songti SC" panose="02010600040101010101" pitchFamily="2" charset="-122"/>
              </a:rPr>
              <a:t>华为官方昇腾处理器模型压缩工具</a:t>
            </a:r>
            <a:r>
              <a:rPr lang="zh-CN" altLang="en-US" b="1" dirty="0">
                <a:latin typeface="Songti SC" panose="02010600040101010101" pitchFamily="2" charset="-122"/>
                <a:ea typeface="Songti SC" panose="02010600040101010101" pitchFamily="2" charset="-122"/>
              </a:rPr>
              <a:t>中</a:t>
            </a:r>
            <a:endParaRPr lang="en-US" altLang="zh-CN" b="1" dirty="0">
              <a:latin typeface="Songti SC" panose="02010600040101010101" pitchFamily="2" charset="-122"/>
              <a:ea typeface="Songti SC" panose="02010600040101010101" pitchFamily="2" charset="-122"/>
            </a:endParaRPr>
          </a:p>
          <a:p>
            <a:pPr marL="285750" indent="-285750">
              <a:lnSpc>
                <a:spcPct val="130000"/>
              </a:lnSpc>
              <a:buFont typeface="Wingdings" pitchFamily="2" charset="2"/>
              <a:buChar char="q"/>
            </a:pPr>
            <a:r>
              <a:rPr lang="zh-CN" altLang="en-US" b="1" dirty="0">
                <a:latin typeface="Songti SC" panose="02010600040101010101" pitchFamily="2" charset="-122"/>
                <a:ea typeface="Songti SC" panose="02010600040101010101" pitchFamily="2" charset="-122"/>
              </a:rPr>
              <a:t>代码已经开源，收获</a:t>
            </a:r>
            <a:r>
              <a:rPr lang="en-US" altLang="zh-CN" b="1" dirty="0">
                <a:latin typeface="Songti SC" panose="02010600040101010101" pitchFamily="2" charset="-122"/>
                <a:ea typeface="Songti SC" panose="02010600040101010101" pitchFamily="2" charset="-122"/>
              </a:rPr>
              <a:t>100</a:t>
            </a:r>
            <a:r>
              <a:rPr lang="zh-CN" altLang="en-US" b="1" dirty="0">
                <a:latin typeface="Songti SC" panose="02010600040101010101" pitchFamily="2" charset="-122"/>
                <a:ea typeface="Songti SC" panose="02010600040101010101" pitchFamily="2" charset="-122"/>
              </a:rPr>
              <a:t>多星</a:t>
            </a:r>
            <a:endParaRPr lang="en-US" altLang="zh-CN" b="1" dirty="0">
              <a:latin typeface="Songti SC" panose="02010600040101010101" pitchFamily="2" charset="-122"/>
              <a:ea typeface="Songti SC" panose="02010600040101010101" pitchFamily="2" charset="-122"/>
            </a:endParaRPr>
          </a:p>
        </p:txBody>
      </p:sp>
      <p:sp>
        <p:nvSpPr>
          <p:cNvPr id="10" name="文本框 45">
            <a:extLst>
              <a:ext uri="{FF2B5EF4-FFF2-40B4-BE49-F238E27FC236}">
                <a16:creationId xmlns:a16="http://schemas.microsoft.com/office/drawing/2014/main" id="{EDAF6616-CE5C-C541-876A-6799C675BA3D}"/>
              </a:ext>
            </a:extLst>
          </p:cNvPr>
          <p:cNvSpPr txBox="1"/>
          <p:nvPr/>
        </p:nvSpPr>
        <p:spPr>
          <a:xfrm>
            <a:off x="451290" y="1021208"/>
            <a:ext cx="7038914" cy="584775"/>
          </a:xfrm>
          <a:prstGeom prst="rect">
            <a:avLst/>
          </a:prstGeom>
          <a:noFill/>
        </p:spPr>
        <p:txBody>
          <a:bodyPr wrap="square" rtlCol="0">
            <a:spAutoFit/>
          </a:bodyPr>
          <a:lstStyle/>
          <a:p>
            <a:r>
              <a:rPr lang="en-US" altLang="zh-CN" sz="3200" b="1" dirty="0">
                <a:solidFill>
                  <a:schemeClr val="tx1">
                    <a:lumMod val="75000"/>
                    <a:lumOff val="25000"/>
                  </a:schemeClr>
                </a:solidFill>
                <a:latin typeface="Songti SC" panose="02010600040101010101" pitchFamily="2" charset="-122"/>
                <a:ea typeface="Songti SC" panose="02010600040101010101" pitchFamily="2" charset="-122"/>
              </a:rPr>
              <a:t>ICLR</a:t>
            </a:r>
            <a:r>
              <a:rPr lang="zh-CN" altLang="en-US" sz="3200" b="1" dirty="0">
                <a:solidFill>
                  <a:schemeClr val="tx1">
                    <a:lumMod val="75000"/>
                    <a:lumOff val="25000"/>
                  </a:schemeClr>
                </a:solidFill>
                <a:latin typeface="Songti SC" panose="02010600040101010101" pitchFamily="2" charset="-122"/>
                <a:ea typeface="Songti SC" panose="02010600040101010101" pitchFamily="2" charset="-122"/>
              </a:rPr>
              <a:t> </a:t>
            </a:r>
            <a:r>
              <a:rPr lang="en-US" altLang="zh-CN" sz="3200" b="1" dirty="0">
                <a:solidFill>
                  <a:schemeClr val="tx1">
                    <a:lumMod val="75000"/>
                    <a:lumOff val="25000"/>
                  </a:schemeClr>
                </a:solidFill>
                <a:latin typeface="Songti SC" panose="02010600040101010101" pitchFamily="2" charset="-122"/>
                <a:ea typeface="Songti SC" panose="02010600040101010101" pitchFamily="2" charset="-122"/>
              </a:rPr>
              <a:t>2022 </a:t>
            </a:r>
            <a:endParaRPr lang="zh-CN" altLang="en-US" sz="3200" b="1" dirty="0">
              <a:solidFill>
                <a:schemeClr val="tx1">
                  <a:lumMod val="75000"/>
                  <a:lumOff val="25000"/>
                </a:schemeClr>
              </a:solidFill>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7E8C9660-DB25-302D-84E7-F90F92E45017}"/>
              </a:ext>
            </a:extLst>
          </p:cNvPr>
          <p:cNvPicPr>
            <a:picLocks noChangeAspect="1"/>
          </p:cNvPicPr>
          <p:nvPr/>
        </p:nvPicPr>
        <p:blipFill>
          <a:blip r:embed="rId3"/>
          <a:stretch>
            <a:fillRect/>
          </a:stretch>
        </p:blipFill>
        <p:spPr>
          <a:xfrm>
            <a:off x="1075351" y="4700653"/>
            <a:ext cx="2972723" cy="857768"/>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39F144AB-C561-6F79-FD96-6109CCBAF40D}"/>
              </a:ext>
            </a:extLst>
          </p:cNvPr>
          <p:cNvPicPr>
            <a:picLocks noChangeAspect="1"/>
          </p:cNvPicPr>
          <p:nvPr/>
        </p:nvPicPr>
        <p:blipFill>
          <a:blip r:embed="rId4"/>
          <a:stretch>
            <a:fillRect/>
          </a:stretch>
        </p:blipFill>
        <p:spPr>
          <a:xfrm>
            <a:off x="4701797" y="4419605"/>
            <a:ext cx="2400667" cy="1576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AE119928-944F-46E2-BAF6-8907734555D4}"/>
              </a:ext>
            </a:extLst>
          </p:cNvPr>
          <p:cNvPicPr>
            <a:picLocks noChangeAspect="1"/>
          </p:cNvPicPr>
          <p:nvPr/>
        </p:nvPicPr>
        <p:blipFill>
          <a:blip r:embed="rId5"/>
          <a:stretch>
            <a:fillRect/>
          </a:stretch>
        </p:blipFill>
        <p:spPr>
          <a:xfrm>
            <a:off x="7490204" y="4419605"/>
            <a:ext cx="2677633" cy="1576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灯片编号占位符 6">
            <a:extLst>
              <a:ext uri="{FF2B5EF4-FFF2-40B4-BE49-F238E27FC236}">
                <a16:creationId xmlns:a16="http://schemas.microsoft.com/office/drawing/2014/main" id="{3901AB82-AE65-9E39-7F74-08E4266A70C3}"/>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72</a:t>
            </a:fld>
            <a:endParaRPr lang="zh-CN" altLang="en-US"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8040125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olidFill>
                  <a:srgbClr val="C9151E"/>
                </a:solidFill>
                <a:latin typeface="Songti SC" panose="02010600040101010101" pitchFamily="2" charset="-122"/>
                <a:ea typeface="Songti SC" panose="02010600040101010101" pitchFamily="2" charset="-122"/>
              </a:rPr>
              <a:t>目录 </a:t>
            </a:r>
            <a:r>
              <a:rPr lang="en-US" altLang="zh-CN" sz="2800" dirty="0">
                <a:solidFill>
                  <a:srgbClr val="C9151E"/>
                </a:solidFill>
                <a:latin typeface="Songti SC" panose="02010600040101010101" pitchFamily="2" charset="-122"/>
                <a:ea typeface="Songti SC" panose="02010600040101010101" pitchFamily="2" charset="-122"/>
              </a:rPr>
              <a:t>Contents</a:t>
            </a:r>
            <a:endParaRPr lang="zh-CN" altLang="en-US" sz="2800" dirty="0">
              <a:solidFill>
                <a:srgbClr val="C9151E"/>
              </a:solidFill>
              <a:latin typeface="Songti SC" panose="02010600040101010101" pitchFamily="2" charset="-122"/>
              <a:ea typeface="Songti SC" panose="02010600040101010101" pitchFamily="2" charset="-122"/>
            </a:endParaRPr>
          </a:p>
        </p:txBody>
      </p:sp>
      <p:grpSp>
        <p:nvGrpSpPr>
          <p:cNvPr id="6" name="组合 5">
            <a:extLst>
              <a:ext uri="{FF2B5EF4-FFF2-40B4-BE49-F238E27FC236}">
                <a16:creationId xmlns:a16="http://schemas.microsoft.com/office/drawing/2014/main" id="{F3E49BE1-99E8-FE5D-D2FC-BF2C5E9D06AF}"/>
              </a:ext>
            </a:extLst>
          </p:cNvPr>
          <p:cNvGrpSpPr/>
          <p:nvPr/>
        </p:nvGrpSpPr>
        <p:grpSpPr>
          <a:xfrm>
            <a:off x="3174870" y="1754333"/>
            <a:ext cx="5555083" cy="520983"/>
            <a:chOff x="3174870" y="1645473"/>
            <a:chExt cx="5555083" cy="520983"/>
          </a:xfrm>
        </p:grpSpPr>
        <p:grpSp>
          <p:nvGrpSpPr>
            <p:cNvPr id="3" name="组合 2"/>
            <p:cNvGrpSpPr/>
            <p:nvPr/>
          </p:nvGrpSpPr>
          <p:grpSpPr>
            <a:xfrm>
              <a:off x="3174870" y="1677276"/>
              <a:ext cx="902323" cy="489180"/>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accent6"/>
                  </a:solidFill>
                  <a:latin typeface="Songti SC" panose="02010600040101010101" pitchFamily="2" charset="-122"/>
                  <a:ea typeface="Songti SC" panose="02010600040101010101" pitchFamily="2"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1</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cxnSp>
          <p:nvCxnSpPr>
            <p:cNvPr id="7" name="直接连接符 6"/>
            <p:cNvCxnSpPr>
              <a:stCxn id="4" idx="6"/>
            </p:cNvCxnSpPr>
            <p:nvPr/>
          </p:nvCxnSpPr>
          <p:spPr>
            <a:xfrm>
              <a:off x="3915723" y="2127208"/>
              <a:ext cx="481423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437909" y="1645473"/>
              <a:ext cx="1769858" cy="461665"/>
            </a:xfrm>
            <a:prstGeom prst="rect">
              <a:avLst/>
            </a:prstGeom>
            <a:noFill/>
          </p:spPr>
          <p:txBody>
            <a:bodyPr wrap="square" rtlCol="0">
              <a:spAutoFit/>
            </a:bodyPr>
            <a:lstStyle/>
            <a:p>
              <a:r>
                <a:rPr lang="zh-CN" altLang="en-US" sz="2400" dirty="0">
                  <a:latin typeface="Songti SC" panose="02010600040101010101" pitchFamily="2" charset="-122"/>
                  <a:ea typeface="Songti SC" panose="02010600040101010101" pitchFamily="2" charset="-122"/>
                </a:rPr>
                <a:t>背景和挑战</a:t>
              </a:r>
            </a:p>
          </p:txBody>
        </p:sp>
      </p:grpSp>
      <p:grpSp>
        <p:nvGrpSpPr>
          <p:cNvPr id="9" name="组合 8">
            <a:extLst>
              <a:ext uri="{FF2B5EF4-FFF2-40B4-BE49-F238E27FC236}">
                <a16:creationId xmlns:a16="http://schemas.microsoft.com/office/drawing/2014/main" id="{9EE338FC-FC1B-862F-35A9-B86D3230DEEE}"/>
              </a:ext>
            </a:extLst>
          </p:cNvPr>
          <p:cNvGrpSpPr/>
          <p:nvPr/>
        </p:nvGrpSpPr>
        <p:grpSpPr>
          <a:xfrm>
            <a:off x="3171736" y="3038791"/>
            <a:ext cx="5558217" cy="547711"/>
            <a:chOff x="3171736" y="3649459"/>
            <a:chExt cx="5558217" cy="547711"/>
          </a:xfrm>
        </p:grpSpPr>
        <p:grpSp>
          <p:nvGrpSpPr>
            <p:cNvPr id="17" name="组合 16"/>
            <p:cNvGrpSpPr/>
            <p:nvPr/>
          </p:nvGrpSpPr>
          <p:grpSpPr>
            <a:xfrm>
              <a:off x="3174870" y="3707990"/>
              <a:ext cx="902323" cy="489180"/>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3</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cxnSp>
          <p:nvCxnSpPr>
            <p:cNvPr id="20" name="直接连接符 19"/>
            <p:cNvCxnSpPr>
              <a:stCxn id="18" idx="6"/>
            </p:cNvCxnSpPr>
            <p:nvPr/>
          </p:nvCxnSpPr>
          <p:spPr>
            <a:xfrm>
              <a:off x="3915723" y="4157922"/>
              <a:ext cx="481423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437909" y="3649459"/>
              <a:ext cx="1894549" cy="461665"/>
            </a:xfrm>
            <a:prstGeom prst="rect">
              <a:avLst/>
            </a:prstGeom>
            <a:noFill/>
          </p:spPr>
          <p:txBody>
            <a:bodyPr wrap="square" rtlCol="0">
              <a:spAutoFit/>
            </a:bodyPr>
            <a:lstStyle/>
            <a:p>
              <a:r>
                <a:rPr lang="zh-CN" altLang="en-US" sz="2400" dirty="0">
                  <a:latin typeface="Songti SC" panose="02010600040101010101" pitchFamily="2" charset="-122"/>
                  <a:ea typeface="Songti SC" panose="02010600040101010101" pitchFamily="2" charset="-122"/>
                </a:rPr>
                <a:t>工作和成果</a:t>
              </a:r>
            </a:p>
          </p:txBody>
        </p:sp>
        <p:grpSp>
          <p:nvGrpSpPr>
            <p:cNvPr id="30" name="组合 29">
              <a:extLst>
                <a:ext uri="{FF2B5EF4-FFF2-40B4-BE49-F238E27FC236}">
                  <a16:creationId xmlns:a16="http://schemas.microsoft.com/office/drawing/2014/main" id="{402EB449-56C5-B815-C02F-6AEBA9541FE3}"/>
                </a:ext>
              </a:extLst>
            </p:cNvPr>
            <p:cNvGrpSpPr/>
            <p:nvPr/>
          </p:nvGrpSpPr>
          <p:grpSpPr>
            <a:xfrm>
              <a:off x="3171736" y="3707071"/>
              <a:ext cx="902323" cy="489180"/>
              <a:chOff x="666810" y="2586037"/>
              <a:chExt cx="468000" cy="245937"/>
            </a:xfrm>
            <a:solidFill>
              <a:schemeClr val="bg2"/>
            </a:solidFill>
          </p:grpSpPr>
          <p:sp>
            <p:nvSpPr>
              <p:cNvPr id="31" name="Freeform 10">
                <a:extLst>
                  <a:ext uri="{FF2B5EF4-FFF2-40B4-BE49-F238E27FC236}">
                    <a16:creationId xmlns:a16="http://schemas.microsoft.com/office/drawing/2014/main" id="{03A25922-D419-883D-CE3C-50E00BCAA66C}"/>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85000"/>
                </a:schemeClr>
              </a:solidFill>
              <a:ln>
                <a:solidFill>
                  <a:schemeClr val="bg1">
                    <a:lumMod val="85000"/>
                  </a:schemeClr>
                </a:solid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accent6"/>
                  </a:solidFill>
                  <a:latin typeface="Songti SC" panose="02010600040101010101" pitchFamily="2" charset="-122"/>
                  <a:ea typeface="Songti SC" panose="02010600040101010101" pitchFamily="2" charset="-122"/>
                </a:endParaRPr>
              </a:p>
            </p:txBody>
          </p:sp>
          <p:sp>
            <p:nvSpPr>
              <p:cNvPr id="32" name="文本框 31">
                <a:extLst>
                  <a:ext uri="{FF2B5EF4-FFF2-40B4-BE49-F238E27FC236}">
                    <a16:creationId xmlns:a16="http://schemas.microsoft.com/office/drawing/2014/main" id="{93D3B2E0-5C8E-E21E-B190-BD3C3B17DC93}"/>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2</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grpSp>
      <p:grpSp>
        <p:nvGrpSpPr>
          <p:cNvPr id="10" name="组合 9">
            <a:extLst>
              <a:ext uri="{FF2B5EF4-FFF2-40B4-BE49-F238E27FC236}">
                <a16:creationId xmlns:a16="http://schemas.microsoft.com/office/drawing/2014/main" id="{9E41E2ED-8288-7225-16DF-ECEABEBB0A9A}"/>
              </a:ext>
            </a:extLst>
          </p:cNvPr>
          <p:cNvGrpSpPr/>
          <p:nvPr/>
        </p:nvGrpSpPr>
        <p:grpSpPr>
          <a:xfrm>
            <a:off x="3174866" y="4440307"/>
            <a:ext cx="5555087" cy="489184"/>
            <a:chOff x="3174866" y="4723343"/>
            <a:chExt cx="5555087" cy="489184"/>
          </a:xfrm>
        </p:grpSpPr>
        <p:grpSp>
          <p:nvGrpSpPr>
            <p:cNvPr id="22" name="组合 21"/>
            <p:cNvGrpSpPr/>
            <p:nvPr/>
          </p:nvGrpSpPr>
          <p:grpSpPr>
            <a:xfrm>
              <a:off x="3174870" y="4723347"/>
              <a:ext cx="902323" cy="489180"/>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4</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cxnSp>
          <p:nvCxnSpPr>
            <p:cNvPr id="25" name="直接连接符 24"/>
            <p:cNvCxnSpPr>
              <a:stCxn id="23" idx="6"/>
            </p:cNvCxnSpPr>
            <p:nvPr/>
          </p:nvCxnSpPr>
          <p:spPr>
            <a:xfrm>
              <a:off x="3915723" y="5173279"/>
              <a:ext cx="481423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437909" y="4723343"/>
              <a:ext cx="1927800" cy="461665"/>
            </a:xfrm>
            <a:prstGeom prst="rect">
              <a:avLst/>
            </a:prstGeom>
            <a:noFill/>
          </p:spPr>
          <p:txBody>
            <a:bodyPr wrap="square" rtlCol="0">
              <a:spAutoFit/>
            </a:bodyPr>
            <a:lstStyle/>
            <a:p>
              <a:r>
                <a:rPr lang="zh-CN" altLang="en-US" sz="2400" dirty="0">
                  <a:latin typeface="Songti SC" panose="02010600040101010101" pitchFamily="2" charset="-122"/>
                  <a:ea typeface="Songti SC" panose="02010600040101010101" pitchFamily="2" charset="-122"/>
                </a:rPr>
                <a:t>总结和致谢</a:t>
              </a:r>
            </a:p>
          </p:txBody>
        </p:sp>
        <p:grpSp>
          <p:nvGrpSpPr>
            <p:cNvPr id="36" name="组合 35">
              <a:extLst>
                <a:ext uri="{FF2B5EF4-FFF2-40B4-BE49-F238E27FC236}">
                  <a16:creationId xmlns:a16="http://schemas.microsoft.com/office/drawing/2014/main" id="{42FE6C17-2B18-DEC9-70E3-3F8495E73DBE}"/>
                </a:ext>
              </a:extLst>
            </p:cNvPr>
            <p:cNvGrpSpPr/>
            <p:nvPr/>
          </p:nvGrpSpPr>
          <p:grpSpPr>
            <a:xfrm>
              <a:off x="3174866" y="4723343"/>
              <a:ext cx="902323" cy="489180"/>
              <a:chOff x="666810" y="2586037"/>
              <a:chExt cx="468000" cy="245937"/>
            </a:xfrm>
            <a:solidFill>
              <a:schemeClr val="bg2"/>
            </a:solidFill>
          </p:grpSpPr>
          <p:sp>
            <p:nvSpPr>
              <p:cNvPr id="37" name="Freeform 10">
                <a:extLst>
                  <a:ext uri="{FF2B5EF4-FFF2-40B4-BE49-F238E27FC236}">
                    <a16:creationId xmlns:a16="http://schemas.microsoft.com/office/drawing/2014/main" id="{039DEAFF-A37B-7674-8EAB-5FBA829662E7}"/>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Songti SC" panose="02010600040101010101" pitchFamily="2" charset="-122"/>
                  <a:ea typeface="Songti SC" panose="02010600040101010101" pitchFamily="2" charset="-122"/>
                </a:endParaRPr>
              </a:p>
            </p:txBody>
          </p:sp>
          <p:sp>
            <p:nvSpPr>
              <p:cNvPr id="38" name="文本框 37">
                <a:extLst>
                  <a:ext uri="{FF2B5EF4-FFF2-40B4-BE49-F238E27FC236}">
                    <a16:creationId xmlns:a16="http://schemas.microsoft.com/office/drawing/2014/main" id="{74D2345C-8A4D-EB0E-3157-384E90AAB3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sz="2400" b="1" dirty="0">
                    <a:solidFill>
                      <a:schemeClr val="bg1"/>
                    </a:solidFill>
                    <a:latin typeface="Songti SC" panose="02010600040101010101" pitchFamily="2" charset="-122"/>
                    <a:ea typeface="Songti SC" panose="02010600040101010101" pitchFamily="2" charset="-122"/>
                  </a:rPr>
                  <a:t>3</a:t>
                </a:r>
                <a:endParaRPr lang="zh-CN" altLang="en-US" sz="2400" b="1" dirty="0">
                  <a:solidFill>
                    <a:schemeClr val="bg1"/>
                  </a:solidFill>
                  <a:latin typeface="Songti SC" panose="02010600040101010101" pitchFamily="2" charset="-122"/>
                  <a:ea typeface="Songti SC" panose="02010600040101010101" pitchFamily="2" charset="-122"/>
                </a:endParaRPr>
              </a:p>
            </p:txBody>
          </p:sp>
        </p:grpSp>
      </p:grpSp>
    </p:spTree>
    <p:extLst>
      <p:ext uri="{BB962C8B-B14F-4D97-AF65-F5344CB8AC3E}">
        <p14:creationId xmlns:p14="http://schemas.microsoft.com/office/powerpoint/2010/main" val="3198382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面向轻量化人工智能的软硬件协同优化和研究</a:t>
            </a:r>
            <a:endParaRPr lang="en-US" altLang="zh-CN" sz="32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74</a:t>
            </a:fld>
            <a:endParaRPr lang="zh-CN" altLang="en-US" dirty="0"/>
          </a:p>
        </p:txBody>
      </p:sp>
      <p:sp>
        <p:nvSpPr>
          <p:cNvPr id="6" name="文本框 5">
            <a:extLst>
              <a:ext uri="{FF2B5EF4-FFF2-40B4-BE49-F238E27FC236}">
                <a16:creationId xmlns:a16="http://schemas.microsoft.com/office/drawing/2014/main" id="{3F37740E-2968-6600-551C-EDC187831A68}"/>
              </a:ext>
            </a:extLst>
          </p:cNvPr>
          <p:cNvSpPr txBox="1"/>
          <p:nvPr/>
        </p:nvSpPr>
        <p:spPr>
          <a:xfrm>
            <a:off x="6568788" y="2084628"/>
            <a:ext cx="4731816"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一：</a:t>
            </a:r>
            <a:r>
              <a:rPr kumimoji="1" lang="zh-CN" altLang="en-US" dirty="0">
                <a:solidFill>
                  <a:schemeClr val="accent1"/>
                </a:solidFill>
                <a:latin typeface="Songti SC" panose="02010600040101010101" pitchFamily="2" charset="-122"/>
                <a:ea typeface="Songti SC" panose="02010600040101010101" pitchFamily="2" charset="-122"/>
              </a:rPr>
              <a:t>模型稀疏</a:t>
            </a:r>
            <a:endParaRPr lang="zh-CN" altLang="en-US" dirty="0">
              <a:solidFill>
                <a:schemeClr val="accent1"/>
              </a:solidFill>
            </a:endParaRPr>
          </a:p>
        </p:txBody>
      </p:sp>
      <p:sp>
        <p:nvSpPr>
          <p:cNvPr id="7" name="文本框 6">
            <a:extLst>
              <a:ext uri="{FF2B5EF4-FFF2-40B4-BE49-F238E27FC236}">
                <a16:creationId xmlns:a16="http://schemas.microsoft.com/office/drawing/2014/main" id="{EF9FC0DE-08B8-AED9-E557-B0D35DEA3E6C}"/>
              </a:ext>
            </a:extLst>
          </p:cNvPr>
          <p:cNvSpPr txBox="1"/>
          <p:nvPr/>
        </p:nvSpPr>
        <p:spPr>
          <a:xfrm>
            <a:off x="6568788" y="2990656"/>
            <a:ext cx="4662804"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二：</a:t>
            </a:r>
            <a:r>
              <a:rPr kumimoji="1" lang="zh-CN" altLang="en-US" dirty="0">
                <a:solidFill>
                  <a:srgbClr val="00B0F0"/>
                </a:solidFill>
                <a:latin typeface="Songti SC" panose="02010600040101010101" pitchFamily="2" charset="-122"/>
                <a:ea typeface="Songti SC" panose="02010600040101010101" pitchFamily="2" charset="-122"/>
              </a:rPr>
              <a:t>模型量化</a:t>
            </a:r>
            <a:endParaRPr lang="zh-CN" altLang="en-US" dirty="0">
              <a:solidFill>
                <a:srgbClr val="00B0F0"/>
              </a:solidFill>
            </a:endParaRPr>
          </a:p>
        </p:txBody>
      </p:sp>
      <p:sp>
        <p:nvSpPr>
          <p:cNvPr id="8" name="文本框 7">
            <a:extLst>
              <a:ext uri="{FF2B5EF4-FFF2-40B4-BE49-F238E27FC236}">
                <a16:creationId xmlns:a16="http://schemas.microsoft.com/office/drawing/2014/main" id="{6BACEF80-CB8E-2EC0-EF1D-468E30576162}"/>
              </a:ext>
            </a:extLst>
          </p:cNvPr>
          <p:cNvSpPr txBox="1"/>
          <p:nvPr/>
        </p:nvSpPr>
        <p:spPr>
          <a:xfrm>
            <a:off x="6568787" y="3896685"/>
            <a:ext cx="4582291"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三：</a:t>
            </a:r>
            <a:r>
              <a:rPr kumimoji="1" lang="zh-CN" altLang="en-US" dirty="0">
                <a:solidFill>
                  <a:schemeClr val="accent1"/>
                </a:solidFill>
                <a:latin typeface="Songti SC" panose="02010600040101010101" pitchFamily="2" charset="-122"/>
                <a:ea typeface="Songti SC" panose="02010600040101010101" pitchFamily="2" charset="-122"/>
              </a:rPr>
              <a:t>模型稀疏 </a:t>
            </a:r>
            <a:r>
              <a:rPr kumimoji="1" lang="en-US" altLang="zh-CN" dirty="0">
                <a:latin typeface="Songti SC" panose="02010600040101010101" pitchFamily="2" charset="-122"/>
                <a:ea typeface="Songti SC" panose="02010600040101010101" pitchFamily="2" charset="-122"/>
              </a:rPr>
              <a:t>+</a:t>
            </a:r>
            <a:r>
              <a:rPr kumimoji="1" lang="zh-CN" altLang="en-US" dirty="0">
                <a:solidFill>
                  <a:schemeClr val="accent1"/>
                </a:solidFill>
                <a:latin typeface="Songti SC" panose="02010600040101010101" pitchFamily="2" charset="-122"/>
                <a:ea typeface="Songti SC" panose="02010600040101010101" pitchFamily="2" charset="-122"/>
              </a:rPr>
              <a:t> </a:t>
            </a:r>
            <a:r>
              <a:rPr kumimoji="1" lang="zh-CN" altLang="en-US" dirty="0">
                <a:solidFill>
                  <a:srgbClr val="00B0F0"/>
                </a:solidFill>
                <a:latin typeface="Songti SC" panose="02010600040101010101" pitchFamily="2" charset="-122"/>
                <a:ea typeface="Songti SC" panose="02010600040101010101" pitchFamily="2" charset="-122"/>
              </a:rPr>
              <a:t>模型量化 </a:t>
            </a:r>
            <a:r>
              <a:rPr kumimoji="1" lang="zh-CN" altLang="en-US" dirty="0">
                <a:latin typeface="Songti SC" panose="02010600040101010101" pitchFamily="2" charset="-122"/>
                <a:ea typeface="Songti SC" panose="02010600040101010101" pitchFamily="2" charset="-122"/>
              </a:rPr>
              <a:t>融合</a:t>
            </a:r>
            <a:endParaRPr lang="zh-CN" altLang="en-US" dirty="0"/>
          </a:p>
        </p:txBody>
      </p:sp>
      <p:sp>
        <p:nvSpPr>
          <p:cNvPr id="9" name="文本框 8">
            <a:extLst>
              <a:ext uri="{FF2B5EF4-FFF2-40B4-BE49-F238E27FC236}">
                <a16:creationId xmlns:a16="http://schemas.microsoft.com/office/drawing/2014/main" id="{0801E6EF-9219-3AA1-57C6-5D94E88C98A3}"/>
              </a:ext>
            </a:extLst>
          </p:cNvPr>
          <p:cNvSpPr txBox="1"/>
          <p:nvPr/>
        </p:nvSpPr>
        <p:spPr>
          <a:xfrm>
            <a:off x="6568787" y="4810469"/>
            <a:ext cx="4898593"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四：</a:t>
            </a:r>
            <a:r>
              <a:rPr kumimoji="1" lang="zh-CN" altLang="en-US" dirty="0">
                <a:solidFill>
                  <a:schemeClr val="accent1"/>
                </a:solidFill>
                <a:latin typeface="Songti SC" panose="02010600040101010101" pitchFamily="2" charset="-122"/>
                <a:ea typeface="Songti SC" panose="02010600040101010101" pitchFamily="2" charset="-122"/>
              </a:rPr>
              <a:t>技术支撑</a:t>
            </a:r>
            <a:endParaRPr lang="zh-CN" altLang="en-US" dirty="0">
              <a:solidFill>
                <a:schemeClr val="accent1"/>
              </a:solidFill>
            </a:endParaRPr>
          </a:p>
        </p:txBody>
      </p:sp>
      <p:pic>
        <p:nvPicPr>
          <p:cNvPr id="11" name="图片 10">
            <a:extLst>
              <a:ext uri="{FF2B5EF4-FFF2-40B4-BE49-F238E27FC236}">
                <a16:creationId xmlns:a16="http://schemas.microsoft.com/office/drawing/2014/main" id="{8D7952EC-B6BB-06D7-5558-210A9B7EDD5D}"/>
              </a:ext>
            </a:extLst>
          </p:cNvPr>
          <p:cNvPicPr>
            <a:picLocks noChangeAspect="1"/>
          </p:cNvPicPr>
          <p:nvPr/>
        </p:nvPicPr>
        <p:blipFill>
          <a:blip r:embed="rId3"/>
          <a:stretch>
            <a:fillRect/>
          </a:stretch>
        </p:blipFill>
        <p:spPr>
          <a:xfrm>
            <a:off x="2264555" y="1599242"/>
            <a:ext cx="731687" cy="737448"/>
          </a:xfrm>
          <a:prstGeom prst="rect">
            <a:avLst/>
          </a:prstGeom>
        </p:spPr>
      </p:pic>
      <p:pic>
        <p:nvPicPr>
          <p:cNvPr id="12" name="图片 11">
            <a:extLst>
              <a:ext uri="{FF2B5EF4-FFF2-40B4-BE49-F238E27FC236}">
                <a16:creationId xmlns:a16="http://schemas.microsoft.com/office/drawing/2014/main" id="{980B4C77-BF89-2E6C-3B68-2B70515EA032}"/>
              </a:ext>
            </a:extLst>
          </p:cNvPr>
          <p:cNvPicPr>
            <a:picLocks noChangeAspect="1"/>
          </p:cNvPicPr>
          <p:nvPr/>
        </p:nvPicPr>
        <p:blipFill>
          <a:blip r:embed="rId4"/>
          <a:stretch>
            <a:fillRect/>
          </a:stretch>
        </p:blipFill>
        <p:spPr>
          <a:xfrm>
            <a:off x="2213256" y="4658273"/>
            <a:ext cx="736978" cy="742736"/>
          </a:xfrm>
          <a:prstGeom prst="rect">
            <a:avLst/>
          </a:prstGeom>
        </p:spPr>
      </p:pic>
      <p:pic>
        <p:nvPicPr>
          <p:cNvPr id="13" name="图片 12">
            <a:extLst>
              <a:ext uri="{FF2B5EF4-FFF2-40B4-BE49-F238E27FC236}">
                <a16:creationId xmlns:a16="http://schemas.microsoft.com/office/drawing/2014/main" id="{641D14DB-9B3B-3DD3-FDCA-60AFD57EDDEE}"/>
              </a:ext>
            </a:extLst>
          </p:cNvPr>
          <p:cNvPicPr>
            <a:picLocks noChangeAspect="1"/>
          </p:cNvPicPr>
          <p:nvPr/>
        </p:nvPicPr>
        <p:blipFill>
          <a:blip r:embed="rId5"/>
          <a:stretch>
            <a:fillRect/>
          </a:stretch>
        </p:blipFill>
        <p:spPr>
          <a:xfrm>
            <a:off x="3767853" y="2351156"/>
            <a:ext cx="731731" cy="737448"/>
          </a:xfrm>
          <a:prstGeom prst="rect">
            <a:avLst/>
          </a:prstGeom>
        </p:spPr>
      </p:pic>
      <p:pic>
        <p:nvPicPr>
          <p:cNvPr id="4" name="图片 3">
            <a:extLst>
              <a:ext uri="{FF2B5EF4-FFF2-40B4-BE49-F238E27FC236}">
                <a16:creationId xmlns:a16="http://schemas.microsoft.com/office/drawing/2014/main" id="{53A02C18-0CEB-DB32-B05D-9B32E3E77683}"/>
              </a:ext>
            </a:extLst>
          </p:cNvPr>
          <p:cNvPicPr>
            <a:picLocks noChangeAspect="1"/>
          </p:cNvPicPr>
          <p:nvPr/>
        </p:nvPicPr>
        <p:blipFill>
          <a:blip r:embed="rId3"/>
          <a:stretch>
            <a:fillRect/>
          </a:stretch>
        </p:blipFill>
        <p:spPr>
          <a:xfrm>
            <a:off x="9240450" y="2011873"/>
            <a:ext cx="545219" cy="549512"/>
          </a:xfrm>
          <a:prstGeom prst="rect">
            <a:avLst/>
          </a:prstGeom>
        </p:spPr>
      </p:pic>
      <p:pic>
        <p:nvPicPr>
          <p:cNvPr id="5" name="图片 4">
            <a:extLst>
              <a:ext uri="{FF2B5EF4-FFF2-40B4-BE49-F238E27FC236}">
                <a16:creationId xmlns:a16="http://schemas.microsoft.com/office/drawing/2014/main" id="{747B9E84-8403-E878-A183-9E0E7D26D3FF}"/>
              </a:ext>
            </a:extLst>
          </p:cNvPr>
          <p:cNvPicPr>
            <a:picLocks noChangeAspect="1"/>
          </p:cNvPicPr>
          <p:nvPr/>
        </p:nvPicPr>
        <p:blipFill>
          <a:blip r:embed="rId4"/>
          <a:stretch>
            <a:fillRect/>
          </a:stretch>
        </p:blipFill>
        <p:spPr>
          <a:xfrm>
            <a:off x="9240450" y="2941078"/>
            <a:ext cx="571449" cy="575914"/>
          </a:xfrm>
          <a:prstGeom prst="rect">
            <a:avLst/>
          </a:prstGeom>
        </p:spPr>
      </p:pic>
      <p:pic>
        <p:nvPicPr>
          <p:cNvPr id="14" name="图片 13">
            <a:extLst>
              <a:ext uri="{FF2B5EF4-FFF2-40B4-BE49-F238E27FC236}">
                <a16:creationId xmlns:a16="http://schemas.microsoft.com/office/drawing/2014/main" id="{4B56726F-FFE0-07A4-C127-27BEDF5ACA00}"/>
              </a:ext>
            </a:extLst>
          </p:cNvPr>
          <p:cNvPicPr>
            <a:picLocks noChangeAspect="1"/>
          </p:cNvPicPr>
          <p:nvPr/>
        </p:nvPicPr>
        <p:blipFill>
          <a:blip r:embed="rId5"/>
          <a:stretch>
            <a:fillRect/>
          </a:stretch>
        </p:blipFill>
        <p:spPr>
          <a:xfrm>
            <a:off x="10660887" y="3758384"/>
            <a:ext cx="639717" cy="644715"/>
          </a:xfrm>
          <a:prstGeom prst="rect">
            <a:avLst/>
          </a:prstGeom>
        </p:spPr>
      </p:pic>
      <p:pic>
        <p:nvPicPr>
          <p:cNvPr id="15" name="图片 14">
            <a:extLst>
              <a:ext uri="{FF2B5EF4-FFF2-40B4-BE49-F238E27FC236}">
                <a16:creationId xmlns:a16="http://schemas.microsoft.com/office/drawing/2014/main" id="{87A0357E-B62F-133F-A911-8EEA91DB6E61}"/>
              </a:ext>
            </a:extLst>
          </p:cNvPr>
          <p:cNvPicPr>
            <a:picLocks noChangeAspect="1"/>
          </p:cNvPicPr>
          <p:nvPr/>
        </p:nvPicPr>
        <p:blipFill>
          <a:blip r:embed="rId6"/>
          <a:stretch>
            <a:fillRect/>
          </a:stretch>
        </p:blipFill>
        <p:spPr>
          <a:xfrm>
            <a:off x="1232140" y="2481255"/>
            <a:ext cx="4747157" cy="2132470"/>
          </a:xfrm>
          <a:prstGeom prst="rect">
            <a:avLst/>
          </a:prstGeom>
        </p:spPr>
      </p:pic>
    </p:spTree>
    <p:extLst>
      <p:ext uri="{BB962C8B-B14F-4D97-AF65-F5344CB8AC3E}">
        <p14:creationId xmlns:p14="http://schemas.microsoft.com/office/powerpoint/2010/main" val="3334026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面向轻量化人工智能的软硬件协同优化和研究</a:t>
            </a:r>
            <a:endParaRPr lang="en-US" altLang="zh-CN" sz="32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75</a:t>
            </a:fld>
            <a:endParaRPr lang="zh-CN" altLang="en-US" dirty="0"/>
          </a:p>
        </p:txBody>
      </p:sp>
      <p:sp>
        <p:nvSpPr>
          <p:cNvPr id="6" name="文本框 5">
            <a:extLst>
              <a:ext uri="{FF2B5EF4-FFF2-40B4-BE49-F238E27FC236}">
                <a16:creationId xmlns:a16="http://schemas.microsoft.com/office/drawing/2014/main" id="{3F37740E-2968-6600-551C-EDC187831A68}"/>
              </a:ext>
            </a:extLst>
          </p:cNvPr>
          <p:cNvSpPr txBox="1"/>
          <p:nvPr/>
        </p:nvSpPr>
        <p:spPr>
          <a:xfrm>
            <a:off x="8058282" y="2119134"/>
            <a:ext cx="3264295"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研究内容一：发表在</a:t>
            </a:r>
            <a:r>
              <a:rPr kumimoji="1" lang="en-US" altLang="zh-CN" dirty="0">
                <a:solidFill>
                  <a:schemeClr val="accent1"/>
                </a:solidFill>
                <a:latin typeface="Songti SC" panose="02010600040101010101" pitchFamily="2" charset="-122"/>
                <a:ea typeface="Songti SC" panose="02010600040101010101" pitchFamily="2" charset="-122"/>
              </a:rPr>
              <a:t>SC-20</a:t>
            </a:r>
            <a:r>
              <a:rPr kumimoji="1" lang="zh-CN" altLang="en-US" dirty="0">
                <a:latin typeface="Songti SC" panose="02010600040101010101" pitchFamily="2" charset="-122"/>
                <a:ea typeface="Songti SC" panose="02010600040101010101" pitchFamily="2" charset="-122"/>
              </a:rPr>
              <a:t>会议</a:t>
            </a:r>
            <a:endParaRPr lang="zh-CN" altLang="en-US" dirty="0"/>
          </a:p>
        </p:txBody>
      </p:sp>
      <p:sp>
        <p:nvSpPr>
          <p:cNvPr id="7" name="文本框 6">
            <a:extLst>
              <a:ext uri="{FF2B5EF4-FFF2-40B4-BE49-F238E27FC236}">
                <a16:creationId xmlns:a16="http://schemas.microsoft.com/office/drawing/2014/main" id="{EF9FC0DE-08B8-AED9-E557-B0D35DEA3E6C}"/>
              </a:ext>
            </a:extLst>
          </p:cNvPr>
          <p:cNvSpPr txBox="1"/>
          <p:nvPr/>
        </p:nvSpPr>
        <p:spPr>
          <a:xfrm>
            <a:off x="8058282" y="3025162"/>
            <a:ext cx="3643450"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研究内容二：发表在</a:t>
            </a:r>
            <a:r>
              <a:rPr kumimoji="1" lang="en-US" altLang="zh-CN" dirty="0">
                <a:solidFill>
                  <a:schemeClr val="accent1"/>
                </a:solidFill>
                <a:latin typeface="Songti SC" panose="02010600040101010101" pitchFamily="2" charset="-122"/>
                <a:ea typeface="Songti SC" panose="02010600040101010101" pitchFamily="2" charset="-122"/>
              </a:rPr>
              <a:t>Micro-22</a:t>
            </a:r>
            <a:r>
              <a:rPr kumimoji="1" lang="zh-CN" altLang="en-US" dirty="0">
                <a:latin typeface="Songti SC" panose="02010600040101010101" pitchFamily="2" charset="-122"/>
                <a:ea typeface="Songti SC" panose="02010600040101010101" pitchFamily="2" charset="-122"/>
              </a:rPr>
              <a:t>会议</a:t>
            </a:r>
            <a:endParaRPr lang="zh-CN" altLang="en-US" dirty="0"/>
          </a:p>
        </p:txBody>
      </p:sp>
      <p:sp>
        <p:nvSpPr>
          <p:cNvPr id="8" name="文本框 7">
            <a:extLst>
              <a:ext uri="{FF2B5EF4-FFF2-40B4-BE49-F238E27FC236}">
                <a16:creationId xmlns:a16="http://schemas.microsoft.com/office/drawing/2014/main" id="{6BACEF80-CB8E-2EC0-EF1D-468E30576162}"/>
              </a:ext>
            </a:extLst>
          </p:cNvPr>
          <p:cNvSpPr txBox="1"/>
          <p:nvPr/>
        </p:nvSpPr>
        <p:spPr>
          <a:xfrm>
            <a:off x="8058282" y="3931191"/>
            <a:ext cx="3524526"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研究内容三：发表在</a:t>
            </a:r>
            <a:r>
              <a:rPr kumimoji="1" lang="en-US" altLang="zh-CN" dirty="0">
                <a:solidFill>
                  <a:schemeClr val="accent1"/>
                </a:solidFill>
                <a:latin typeface="Songti SC" panose="02010600040101010101" pitchFamily="2" charset="-122"/>
                <a:ea typeface="Songti SC" panose="02010600040101010101" pitchFamily="2" charset="-122"/>
              </a:rPr>
              <a:t>ISCA-23</a:t>
            </a:r>
            <a:r>
              <a:rPr kumimoji="1" lang="zh-CN" altLang="en-US" dirty="0">
                <a:latin typeface="Songti SC" panose="02010600040101010101" pitchFamily="2" charset="-122"/>
                <a:ea typeface="Songti SC" panose="02010600040101010101" pitchFamily="2" charset="-122"/>
              </a:rPr>
              <a:t>会议</a:t>
            </a:r>
            <a:endParaRPr lang="zh-CN" altLang="en-US" dirty="0"/>
          </a:p>
        </p:txBody>
      </p:sp>
      <p:sp>
        <p:nvSpPr>
          <p:cNvPr id="9" name="文本框 8">
            <a:extLst>
              <a:ext uri="{FF2B5EF4-FFF2-40B4-BE49-F238E27FC236}">
                <a16:creationId xmlns:a16="http://schemas.microsoft.com/office/drawing/2014/main" id="{0801E6EF-9219-3AA1-57C6-5D94E88C98A3}"/>
              </a:ext>
            </a:extLst>
          </p:cNvPr>
          <p:cNvSpPr txBox="1"/>
          <p:nvPr/>
        </p:nvSpPr>
        <p:spPr>
          <a:xfrm>
            <a:off x="8058282" y="4844975"/>
            <a:ext cx="3524526"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研究内容四：发表在</a:t>
            </a:r>
            <a:r>
              <a:rPr kumimoji="1" lang="en-US" altLang="zh-CN" dirty="0">
                <a:solidFill>
                  <a:schemeClr val="accent1"/>
                </a:solidFill>
                <a:latin typeface="Songti SC" panose="02010600040101010101" pitchFamily="2" charset="-122"/>
                <a:ea typeface="Songti SC" panose="02010600040101010101" pitchFamily="2" charset="-122"/>
              </a:rPr>
              <a:t>ICLR-22</a:t>
            </a:r>
            <a:r>
              <a:rPr kumimoji="1" lang="zh-CN" altLang="en-US" dirty="0">
                <a:latin typeface="Songti SC" panose="02010600040101010101" pitchFamily="2" charset="-122"/>
                <a:ea typeface="Songti SC" panose="02010600040101010101" pitchFamily="2" charset="-122"/>
              </a:rPr>
              <a:t>会议</a:t>
            </a:r>
            <a:endParaRPr lang="zh-CN" altLang="en-US" dirty="0">
              <a:latin typeface="Songti SC" panose="02010600040101010101" pitchFamily="2" charset="-122"/>
              <a:ea typeface="Songti SC" panose="02010600040101010101" pitchFamily="2" charset="-122"/>
            </a:endParaRPr>
          </a:p>
        </p:txBody>
      </p:sp>
      <p:pic>
        <p:nvPicPr>
          <p:cNvPr id="5" name="图片 4">
            <a:extLst>
              <a:ext uri="{FF2B5EF4-FFF2-40B4-BE49-F238E27FC236}">
                <a16:creationId xmlns:a16="http://schemas.microsoft.com/office/drawing/2014/main" id="{10FB4F8E-229A-30B9-AE66-00A5CE9F0229}"/>
              </a:ext>
            </a:extLst>
          </p:cNvPr>
          <p:cNvPicPr>
            <a:picLocks noChangeAspect="1"/>
          </p:cNvPicPr>
          <p:nvPr/>
        </p:nvPicPr>
        <p:blipFill>
          <a:blip r:embed="rId3"/>
          <a:stretch>
            <a:fillRect/>
          </a:stretch>
        </p:blipFill>
        <p:spPr>
          <a:xfrm>
            <a:off x="672944" y="1199075"/>
            <a:ext cx="6985959" cy="4624011"/>
          </a:xfrm>
          <a:prstGeom prst="rect">
            <a:avLst/>
          </a:prstGeom>
        </p:spPr>
      </p:pic>
    </p:spTree>
    <p:extLst>
      <p:ext uri="{BB962C8B-B14F-4D97-AF65-F5344CB8AC3E}">
        <p14:creationId xmlns:p14="http://schemas.microsoft.com/office/powerpoint/2010/main" val="769745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科研成果总结</a:t>
            </a:r>
          </a:p>
        </p:txBody>
      </p:sp>
      <p:graphicFrame>
        <p:nvGraphicFramePr>
          <p:cNvPr id="2" name="Table 3">
            <a:extLst>
              <a:ext uri="{FF2B5EF4-FFF2-40B4-BE49-F238E27FC236}">
                <a16:creationId xmlns:a16="http://schemas.microsoft.com/office/drawing/2014/main" id="{AB7F6118-C72E-D743-A404-39E27E04854F}"/>
              </a:ext>
            </a:extLst>
          </p:cNvPr>
          <p:cNvGraphicFramePr>
            <a:graphicFrameLocks noGrp="1"/>
          </p:cNvGraphicFramePr>
          <p:nvPr/>
        </p:nvGraphicFramePr>
        <p:xfrm>
          <a:off x="517897" y="1549893"/>
          <a:ext cx="11016689" cy="3845560"/>
        </p:xfrm>
        <a:graphic>
          <a:graphicData uri="http://schemas.openxmlformats.org/drawingml/2006/table">
            <a:tbl>
              <a:tblPr firstRow="1" bandRow="1">
                <a:tableStyleId>{3B4B98B0-60AC-42C2-AFA5-B58CD77FA1E5}</a:tableStyleId>
              </a:tblPr>
              <a:tblGrid>
                <a:gridCol w="910583">
                  <a:extLst>
                    <a:ext uri="{9D8B030D-6E8A-4147-A177-3AD203B41FA5}">
                      <a16:colId xmlns:a16="http://schemas.microsoft.com/office/drawing/2014/main" val="2895748075"/>
                    </a:ext>
                  </a:extLst>
                </a:gridCol>
                <a:gridCol w="1189655">
                  <a:extLst>
                    <a:ext uri="{9D8B030D-6E8A-4147-A177-3AD203B41FA5}">
                      <a16:colId xmlns:a16="http://schemas.microsoft.com/office/drawing/2014/main" val="2162922076"/>
                    </a:ext>
                  </a:extLst>
                </a:gridCol>
                <a:gridCol w="4953467">
                  <a:extLst>
                    <a:ext uri="{9D8B030D-6E8A-4147-A177-3AD203B41FA5}">
                      <a16:colId xmlns:a16="http://schemas.microsoft.com/office/drawing/2014/main" val="600680870"/>
                    </a:ext>
                  </a:extLst>
                </a:gridCol>
                <a:gridCol w="1286297">
                  <a:extLst>
                    <a:ext uri="{9D8B030D-6E8A-4147-A177-3AD203B41FA5}">
                      <a16:colId xmlns:a16="http://schemas.microsoft.com/office/drawing/2014/main" val="2159006126"/>
                    </a:ext>
                  </a:extLst>
                </a:gridCol>
                <a:gridCol w="2676687">
                  <a:extLst>
                    <a:ext uri="{9D8B030D-6E8A-4147-A177-3AD203B41FA5}">
                      <a16:colId xmlns:a16="http://schemas.microsoft.com/office/drawing/2014/main" val="1647568570"/>
                    </a:ext>
                  </a:extLst>
                </a:gridCol>
              </a:tblGrid>
              <a:tr h="370840">
                <a:tc>
                  <a:txBody>
                    <a:bodyPr/>
                    <a:lstStyle/>
                    <a:p>
                      <a:pPr algn="ctr"/>
                      <a:r>
                        <a:rPr lang="en-CN">
                          <a:latin typeface="Songti SC" panose="02010600040101010101" pitchFamily="2" charset="-122"/>
                          <a:ea typeface="Songti SC" panose="02010600040101010101" pitchFamily="2" charset="-122"/>
                        </a:rPr>
                        <a:t>会议</a:t>
                      </a:r>
                    </a:p>
                  </a:txBody>
                  <a:tcPr/>
                </a:tc>
                <a:tc>
                  <a:txBody>
                    <a:bodyPr/>
                    <a:lstStyle/>
                    <a:p>
                      <a:pPr algn="ctr"/>
                      <a:r>
                        <a:rPr lang="zh-CN" altLang="en-US" dirty="0">
                          <a:latin typeface="Songti SC" panose="02010600040101010101" pitchFamily="2" charset="-122"/>
                          <a:ea typeface="Songti SC" panose="02010600040101010101" pitchFamily="2" charset="-122"/>
                        </a:rPr>
                        <a:t>发表时间</a:t>
                      </a:r>
                      <a:endParaRPr lang="en-CN">
                        <a:latin typeface="Songti SC" panose="02010600040101010101" pitchFamily="2" charset="-122"/>
                        <a:ea typeface="Songti SC" panose="02010600040101010101" pitchFamily="2" charset="-122"/>
                      </a:endParaRPr>
                    </a:p>
                  </a:txBody>
                  <a:tcPr/>
                </a:tc>
                <a:tc>
                  <a:txBody>
                    <a:bodyPr/>
                    <a:lstStyle/>
                    <a:p>
                      <a:pPr algn="ctr"/>
                      <a:r>
                        <a:rPr lang="en-CN">
                          <a:latin typeface="Songti SC" panose="02010600040101010101" pitchFamily="2" charset="-122"/>
                          <a:ea typeface="Songti SC" panose="02010600040101010101" pitchFamily="2" charset="-122"/>
                        </a:rPr>
                        <a:t>论文题目</a:t>
                      </a:r>
                    </a:p>
                  </a:txBody>
                  <a:tcPr/>
                </a:tc>
                <a:tc>
                  <a:txBody>
                    <a:bodyPr/>
                    <a:lstStyle/>
                    <a:p>
                      <a:pPr algn="ctr"/>
                      <a:r>
                        <a:rPr lang="en-CN">
                          <a:latin typeface="Songti SC" panose="02010600040101010101" pitchFamily="2" charset="-122"/>
                          <a:ea typeface="Songti SC" panose="02010600040101010101" pitchFamily="2" charset="-122"/>
                        </a:rPr>
                        <a:t>作者</a:t>
                      </a:r>
                      <a:r>
                        <a:rPr lang="zh-CN" altLang="en-US" dirty="0">
                          <a:latin typeface="Songti SC" panose="02010600040101010101" pitchFamily="2" charset="-122"/>
                          <a:ea typeface="Songti SC" panose="02010600040101010101" pitchFamily="2" charset="-122"/>
                        </a:rPr>
                        <a:t>次</a:t>
                      </a:r>
                      <a:r>
                        <a:rPr lang="en-CN">
                          <a:latin typeface="Songti SC" panose="02010600040101010101" pitchFamily="2" charset="-122"/>
                          <a:ea typeface="Songti SC" panose="02010600040101010101" pitchFamily="2" charset="-122"/>
                        </a:rPr>
                        <a:t>序</a:t>
                      </a:r>
                    </a:p>
                  </a:txBody>
                  <a:tcPr/>
                </a:tc>
                <a:tc>
                  <a:txBody>
                    <a:bodyPr/>
                    <a:lstStyle/>
                    <a:p>
                      <a:pPr algn="ctr"/>
                      <a:r>
                        <a:rPr lang="en-CN">
                          <a:latin typeface="Songti SC" panose="02010600040101010101" pitchFamily="2" charset="-122"/>
                          <a:ea typeface="Songti SC" panose="02010600040101010101" pitchFamily="2" charset="-122"/>
                        </a:rPr>
                        <a:t>等级</a:t>
                      </a:r>
                    </a:p>
                  </a:txBody>
                  <a:tcPr/>
                </a:tc>
                <a:extLst>
                  <a:ext uri="{0D108BD9-81ED-4DB2-BD59-A6C34878D82A}">
                    <a16:rowId xmlns:a16="http://schemas.microsoft.com/office/drawing/2014/main" val="2422382833"/>
                  </a:ext>
                </a:extLst>
              </a:tr>
              <a:tr h="370840">
                <a:tc>
                  <a:txBody>
                    <a:bodyPr/>
                    <a:lstStyle/>
                    <a:p>
                      <a:pPr algn="ctr"/>
                      <a:r>
                        <a:rPr lang="en-US" altLang="zh-CN" sz="1600" i="0" dirty="0">
                          <a:solidFill>
                            <a:schemeClr val="tx1"/>
                          </a:solidFill>
                          <a:latin typeface="Songti SC" panose="02010600040101010101" pitchFamily="2" charset="-122"/>
                          <a:ea typeface="Songti SC" panose="02010600040101010101" pitchFamily="2" charset="-122"/>
                        </a:rPr>
                        <a:t>DAC</a:t>
                      </a:r>
                      <a:endParaRPr lang="en-CN" sz="1600" i="0">
                        <a:solidFill>
                          <a:schemeClr val="tx1"/>
                        </a:solidFill>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2020</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年</a:t>
                      </a: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10</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月</a:t>
                      </a:r>
                      <a:endParaRPr lang="en-CN" sz="1600"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600" i="0" dirty="0">
                          <a:latin typeface="Songti SC" panose="02010600040101010101" pitchFamily="2" charset="-122"/>
                          <a:ea typeface="Songti SC" panose="02010600040101010101" pitchFamily="2" charset="-122"/>
                        </a:rPr>
                        <a:t>Balancing efficiency and flexibility for DNN Acceleration via temporal GPU-systolic array integration</a:t>
                      </a:r>
                      <a:endParaRPr lang="en-CN" sz="1600"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US" altLang="zh-CN" sz="2000" b="1" i="0" dirty="0">
                          <a:latin typeface="Songti SC" panose="02010600040101010101" pitchFamily="2" charset="-122"/>
                          <a:ea typeface="Songti SC" panose="02010600040101010101" pitchFamily="2" charset="-122"/>
                        </a:rPr>
                        <a:t>1</a:t>
                      </a:r>
                      <a:endParaRPr lang="en-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CN" sz="2000" b="1" i="0">
                          <a:latin typeface="Songti SC" panose="02010600040101010101" pitchFamily="2" charset="-122"/>
                          <a:ea typeface="Songti SC" panose="02010600040101010101" pitchFamily="2" charset="-122"/>
                        </a:rPr>
                        <a:t>CCF</a:t>
                      </a:r>
                      <a:r>
                        <a:rPr lang="en-US" altLang="zh-CN" sz="2000" b="1" i="0" dirty="0">
                          <a:latin typeface="Songti SC" panose="02010600040101010101" pitchFamily="2" charset="-122"/>
                          <a:ea typeface="Songti SC" panose="02010600040101010101" pitchFamily="2" charset="-122"/>
                        </a:rPr>
                        <a:t>-A</a:t>
                      </a:r>
                      <a:endParaRPr lang="en-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3534492466"/>
                  </a:ext>
                </a:extLst>
              </a:tr>
              <a:tr h="370840">
                <a:tc>
                  <a:txBody>
                    <a:bodyPr/>
                    <a:lstStyle/>
                    <a:p>
                      <a:pPr algn="ctr"/>
                      <a:r>
                        <a:rPr lang="en-US" altLang="zh-CN" sz="1600" i="0" dirty="0">
                          <a:solidFill>
                            <a:schemeClr val="accent1"/>
                          </a:solidFill>
                          <a:latin typeface="Songti SC" panose="02010600040101010101" pitchFamily="2" charset="-122"/>
                          <a:ea typeface="Songti SC" panose="02010600040101010101" pitchFamily="2" charset="-122"/>
                        </a:rPr>
                        <a:t>SC</a:t>
                      </a:r>
                      <a:endParaRPr lang="en-CN" sz="1600" i="0">
                        <a:solidFill>
                          <a:schemeClr val="accent1"/>
                        </a:solidFill>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2020</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年</a:t>
                      </a: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11</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月</a:t>
                      </a:r>
                      <a:endParaRPr lang="en-CN" sz="1600"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600" b="1" i="0" dirty="0">
                          <a:latin typeface="Songti SC" panose="02010600040101010101" pitchFamily="2" charset="-122"/>
                          <a:ea typeface="Songti SC" panose="02010600040101010101" pitchFamily="2" charset="-122"/>
                        </a:rPr>
                        <a:t>Accelerating sparse DNN models without hardware-support via tile-wise sparsity</a:t>
                      </a:r>
                      <a:endParaRPr lang="en-CN" sz="16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US" altLang="zh-CN" sz="2000" b="1" i="0" dirty="0">
                          <a:latin typeface="Songti SC" panose="02010600040101010101" pitchFamily="2" charset="-122"/>
                          <a:ea typeface="Songti SC" panose="02010600040101010101" pitchFamily="2" charset="-122"/>
                        </a:rPr>
                        <a:t>1</a:t>
                      </a:r>
                      <a:endParaRPr lang="en-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CN" sz="2000" b="1" i="0">
                          <a:latin typeface="Songti SC" panose="02010600040101010101" pitchFamily="2" charset="-122"/>
                          <a:ea typeface="Songti SC" panose="02010600040101010101" pitchFamily="2" charset="-122"/>
                        </a:rPr>
                        <a:t>CCF</a:t>
                      </a:r>
                      <a:r>
                        <a:rPr lang="en-US" altLang="zh-CN" sz="2000" b="1" i="0" dirty="0">
                          <a:latin typeface="Songti SC" panose="02010600040101010101" pitchFamily="2" charset="-122"/>
                          <a:ea typeface="Songti SC" panose="02010600040101010101" pitchFamily="2" charset="-122"/>
                        </a:rPr>
                        <a:t>-A</a:t>
                      </a:r>
                      <a:endParaRPr lang="en-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2984136636"/>
                  </a:ext>
                </a:extLst>
              </a:tr>
              <a:tr h="370840">
                <a:tc>
                  <a:txBody>
                    <a:bodyPr/>
                    <a:lstStyle/>
                    <a:p>
                      <a:pPr algn="ctr"/>
                      <a:r>
                        <a:rPr lang="en-US" altLang="zh-CN" sz="1600" i="0" dirty="0">
                          <a:solidFill>
                            <a:schemeClr val="accent1"/>
                          </a:solidFill>
                          <a:latin typeface="Songti SC" panose="02010600040101010101" pitchFamily="2" charset="-122"/>
                          <a:ea typeface="Songti SC" panose="02010600040101010101" pitchFamily="2" charset="-122"/>
                        </a:rPr>
                        <a:t>ICLR</a:t>
                      </a:r>
                      <a:endParaRPr lang="en-CN" sz="1600" i="0">
                        <a:solidFill>
                          <a:schemeClr val="accent1"/>
                        </a:solidFill>
                        <a:latin typeface="Songti SC" panose="02010600040101010101" pitchFamily="2" charset="-122"/>
                        <a:ea typeface="Songti SC" panose="02010600040101010101" pitchFamily="2" charset="-122"/>
                      </a:endParaRPr>
                    </a:p>
                  </a:txBody>
                  <a:tcPr anchor="ctr"/>
                </a:tc>
                <a:tc>
                  <a:txBody>
                    <a:bodyPr/>
                    <a:lstStyle/>
                    <a:p>
                      <a:pPr algn="l"/>
                      <a:r>
                        <a:rPr lang="en-CN" altLang="zh-CN" sz="1600" i="0">
                          <a:solidFill>
                            <a:schemeClr val="tx1"/>
                          </a:solidFill>
                          <a:latin typeface="Songti SC" panose="02010600040101010101" pitchFamily="2" charset="-122"/>
                          <a:ea typeface="Songti SC" panose="02010600040101010101" pitchFamily="2" charset="-122"/>
                        </a:rPr>
                        <a:t>202</a:t>
                      </a:r>
                      <a:r>
                        <a:rPr lang="en-US" altLang="zh-CN" sz="1600" i="0" dirty="0">
                          <a:solidFill>
                            <a:schemeClr val="tx1"/>
                          </a:solidFill>
                          <a:latin typeface="Songti SC" panose="02010600040101010101" pitchFamily="2" charset="-122"/>
                          <a:ea typeface="Songti SC" panose="02010600040101010101" pitchFamily="2" charset="-122"/>
                        </a:rPr>
                        <a:t>2</a:t>
                      </a:r>
                      <a:r>
                        <a:rPr lang="zh-CN" altLang="en-US" sz="1600" i="0" dirty="0">
                          <a:solidFill>
                            <a:schemeClr val="tx1"/>
                          </a:solidFill>
                          <a:latin typeface="Songti SC" panose="02010600040101010101" pitchFamily="2" charset="-122"/>
                          <a:ea typeface="Songti SC" panose="02010600040101010101" pitchFamily="2" charset="-122"/>
                        </a:rPr>
                        <a:t>年</a:t>
                      </a:r>
                      <a:r>
                        <a:rPr lang="en-US" altLang="zh-CN" sz="1600" i="0" dirty="0">
                          <a:solidFill>
                            <a:schemeClr val="tx1"/>
                          </a:solidFill>
                          <a:latin typeface="Songti SC" panose="02010600040101010101" pitchFamily="2" charset="-122"/>
                          <a:ea typeface="Songti SC" panose="02010600040101010101" pitchFamily="2" charset="-122"/>
                        </a:rPr>
                        <a:t>5</a:t>
                      </a:r>
                      <a:r>
                        <a:rPr lang="zh-CN" altLang="en-US" sz="1600" i="0" dirty="0">
                          <a:solidFill>
                            <a:schemeClr val="tx1"/>
                          </a:solidFill>
                          <a:latin typeface="Songti SC" panose="02010600040101010101" pitchFamily="2" charset="-122"/>
                          <a:ea typeface="Songti SC" panose="02010600040101010101" pitchFamily="2" charset="-122"/>
                        </a:rPr>
                        <a:t>月</a:t>
                      </a:r>
                      <a:endParaRPr lang="en-US" sz="1600" i="0" dirty="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algn="l"/>
                      <a:r>
                        <a:rPr lang="en-US" sz="1600" b="1" i="0" dirty="0">
                          <a:latin typeface="Songti SC" panose="02010600040101010101" pitchFamily="2" charset="-122"/>
                          <a:ea typeface="Songti SC" panose="02010600040101010101" pitchFamily="2" charset="-122"/>
                        </a:rPr>
                        <a:t>SQuant: On-the-Fly Data-Free Quantization via Diagonal Hessian Approximation</a:t>
                      </a:r>
                      <a:endParaRPr lang="en-US" sz="1600" b="1" i="0" dirty="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US" altLang="zh-CN" sz="2000" b="1" i="0" dirty="0">
                          <a:latin typeface="Songti SC" panose="02010600040101010101" pitchFamily="2" charset="-122"/>
                          <a:ea typeface="Songti SC" panose="02010600040101010101" pitchFamily="2" charset="-122"/>
                        </a:rPr>
                        <a:t>1</a:t>
                      </a:r>
                      <a:endParaRPr lang="en-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US" sz="2000" b="1" i="0" dirty="0" err="1">
                          <a:latin typeface="Songti SC" panose="02010600040101010101" pitchFamily="2" charset="-122"/>
                          <a:ea typeface="Songti SC" panose="02010600040101010101" pitchFamily="2" charset="-122"/>
                        </a:rPr>
                        <a:t>交大重要会议</a:t>
                      </a:r>
                      <a:r>
                        <a:rPr lang="zh-CN" altLang="en-US" sz="2000" b="1" i="0" dirty="0">
                          <a:latin typeface="Songti SC" panose="02010600040101010101" pitchFamily="2" charset="-122"/>
                          <a:ea typeface="Songti SC" panose="02010600040101010101" pitchFamily="2" charset="-122"/>
                        </a:rPr>
                        <a:t> </a:t>
                      </a:r>
                      <a:r>
                        <a:rPr lang="en-US" sz="2000" b="1" i="0" dirty="0" err="1">
                          <a:latin typeface="Songti SC" panose="02010600040101010101" pitchFamily="2" charset="-122"/>
                          <a:ea typeface="Songti SC" panose="02010600040101010101" pitchFamily="2" charset="-122"/>
                        </a:rPr>
                        <a:t>A类</a:t>
                      </a:r>
                      <a:endParaRPr lang="en-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1725039722"/>
                  </a:ext>
                </a:extLst>
              </a:tr>
              <a:tr h="370840">
                <a:tc>
                  <a:txBody>
                    <a:bodyPr/>
                    <a:lstStyle/>
                    <a:p>
                      <a:pPr algn="ctr"/>
                      <a:r>
                        <a:rPr lang="en-US" altLang="zh-CN" sz="1600" i="0" dirty="0">
                          <a:solidFill>
                            <a:schemeClr val="accent1"/>
                          </a:solidFill>
                          <a:latin typeface="Songti SC" panose="02010600040101010101" pitchFamily="2" charset="-122"/>
                          <a:ea typeface="Songti SC" panose="02010600040101010101" pitchFamily="2" charset="-122"/>
                        </a:rPr>
                        <a:t>Micro</a:t>
                      </a:r>
                      <a:endParaRPr lang="en-CN" altLang="zh-CN" sz="1600" i="0">
                        <a:solidFill>
                          <a:schemeClr val="accent1"/>
                        </a:solidFill>
                        <a:latin typeface="Songti SC" panose="02010600040101010101" pitchFamily="2" charset="-122"/>
                        <a:ea typeface="Songti SC" panose="02010600040101010101" pitchFamily="2"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2022</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年</a:t>
                      </a: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10</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月</a:t>
                      </a:r>
                      <a:endParaRPr lang="en-US" sz="1600" i="0" dirty="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Songti SC" panose="02010600040101010101" pitchFamily="2" charset="-122"/>
                          <a:ea typeface="Songti SC" panose="02010600040101010101" pitchFamily="2" charset="-122"/>
                        </a:rPr>
                        <a:t>ANT: Exploiting Adaptive Numerical Data Type for Low-bit Deep Neural Network Quantization</a:t>
                      </a:r>
                      <a:endParaRPr lang="en-US" sz="1600" b="1" i="0" dirty="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US" altLang="zh-CN" sz="2000" b="1" i="0" dirty="0">
                          <a:latin typeface="Songti SC" panose="02010600040101010101" pitchFamily="2" charset="-122"/>
                          <a:ea typeface="Songti SC" panose="02010600040101010101" pitchFamily="2" charset="-122"/>
                        </a:rPr>
                        <a:t>1</a:t>
                      </a:r>
                      <a:endParaRPr lang="en-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CN" altLang="zh-CN" sz="2000" b="1" i="0">
                          <a:latin typeface="Songti SC" panose="02010600040101010101" pitchFamily="2" charset="-122"/>
                          <a:ea typeface="Songti SC" panose="02010600040101010101" pitchFamily="2" charset="-122"/>
                        </a:rPr>
                        <a:t>CCF</a:t>
                      </a:r>
                      <a:r>
                        <a:rPr lang="en-US" altLang="zh-CN" sz="2000" b="1" i="0" dirty="0">
                          <a:latin typeface="Songti SC" panose="02010600040101010101" pitchFamily="2" charset="-122"/>
                          <a:ea typeface="Songti SC" panose="02010600040101010101" pitchFamily="2" charset="-122"/>
                        </a:rPr>
                        <a:t>-A</a:t>
                      </a:r>
                      <a:endParaRPr lang="en-CN" altLang="zh-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3005389775"/>
                  </a:ext>
                </a:extLst>
              </a:tr>
              <a:tr h="370840">
                <a:tc>
                  <a:txBody>
                    <a:bodyPr/>
                    <a:lstStyle/>
                    <a:p>
                      <a:pPr algn="ctr"/>
                      <a:r>
                        <a:rPr lang="en-US" altLang="zh-CN" sz="1600" i="0" dirty="0">
                          <a:solidFill>
                            <a:schemeClr val="tx1"/>
                          </a:solidFill>
                          <a:latin typeface="Songti SC" panose="02010600040101010101" pitchFamily="2" charset="-122"/>
                          <a:ea typeface="Songti SC" panose="02010600040101010101" pitchFamily="2" charset="-122"/>
                        </a:rPr>
                        <a:t>ICCD</a:t>
                      </a:r>
                      <a:endParaRPr lang="en-CN" altLang="zh-CN" sz="1600" i="0">
                        <a:solidFill>
                          <a:schemeClr val="tx1"/>
                        </a:solidFill>
                        <a:latin typeface="Songti SC" panose="02010600040101010101" pitchFamily="2" charset="-122"/>
                        <a:ea typeface="Songti SC" panose="02010600040101010101" pitchFamily="2"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2022</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年</a:t>
                      </a: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12</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月</a:t>
                      </a:r>
                      <a:endParaRPr lang="en-US" sz="1600" i="0" dirty="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i="0" dirty="0">
                          <a:latin typeface="Songti SC" panose="02010600040101010101" pitchFamily="2" charset="-122"/>
                          <a:ea typeface="Songti SC" panose="02010600040101010101" pitchFamily="2" charset="-122"/>
                        </a:rPr>
                        <a:t>Nesting Forward Automatic Differentiation for Memory-Efficient Deep Neural Network Training</a:t>
                      </a:r>
                      <a:endParaRPr lang="en-US" sz="1600" i="0" dirty="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US" altLang="zh-CN" sz="2000" b="1" i="0" dirty="0">
                          <a:latin typeface="Songti SC" panose="02010600040101010101" pitchFamily="2" charset="-122"/>
                          <a:ea typeface="Songti SC" panose="02010600040101010101" pitchFamily="2" charset="-122"/>
                        </a:rPr>
                        <a:t>1</a:t>
                      </a:r>
                      <a:endParaRPr lang="en-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CN" altLang="zh-CN" sz="2000" b="1" i="0">
                          <a:latin typeface="Songti SC" panose="02010600040101010101" pitchFamily="2" charset="-122"/>
                          <a:ea typeface="Songti SC" panose="02010600040101010101" pitchFamily="2" charset="-122"/>
                        </a:rPr>
                        <a:t>CCF</a:t>
                      </a:r>
                      <a:r>
                        <a:rPr lang="en-US" altLang="zh-CN" sz="2000" b="1" i="0" dirty="0">
                          <a:latin typeface="Songti SC" panose="02010600040101010101" pitchFamily="2" charset="-122"/>
                          <a:ea typeface="Songti SC" panose="02010600040101010101" pitchFamily="2" charset="-122"/>
                        </a:rPr>
                        <a:t>-B</a:t>
                      </a:r>
                      <a:endParaRPr lang="en-CN" altLang="zh-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2385395935"/>
                  </a:ext>
                </a:extLst>
              </a:tr>
              <a:tr h="370840">
                <a:tc>
                  <a:txBody>
                    <a:bodyPr/>
                    <a:lstStyle/>
                    <a:p>
                      <a:pPr algn="ctr"/>
                      <a:r>
                        <a:rPr lang="en-US" altLang="zh-CN" sz="1600" i="0" dirty="0">
                          <a:solidFill>
                            <a:schemeClr val="accent1"/>
                          </a:solidFill>
                          <a:latin typeface="Songti SC" panose="02010600040101010101" pitchFamily="2" charset="-122"/>
                          <a:ea typeface="Songti SC" panose="02010600040101010101" pitchFamily="2" charset="-122"/>
                          <a:cs typeface="Times New Roman" panose="02020603050405020304" pitchFamily="18" charset="0"/>
                        </a:rPr>
                        <a:t>ISCA</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2023</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年</a:t>
                      </a:r>
                      <a:r>
                        <a:rPr lang="en-US" altLang="zh-CN" sz="1600" i="0" dirty="0">
                          <a:latin typeface="Songti SC" panose="02010600040101010101" pitchFamily="2" charset="-122"/>
                          <a:ea typeface="Songti SC" panose="02010600040101010101" pitchFamily="2" charset="-122"/>
                          <a:cs typeface="Times New Roman" panose="02020603050405020304" pitchFamily="18" charset="0"/>
                        </a:rPr>
                        <a:t>6</a:t>
                      </a:r>
                      <a:r>
                        <a:rPr lang="zh-CN" altLang="en-US" sz="1600" i="0" dirty="0">
                          <a:latin typeface="Songti SC" panose="02010600040101010101" pitchFamily="2" charset="-122"/>
                          <a:ea typeface="Songti SC" panose="02010600040101010101" pitchFamily="2" charset="-122"/>
                          <a:cs typeface="Times New Roman" panose="02020603050405020304" pitchFamily="18" charset="0"/>
                        </a:rPr>
                        <a:t>月</a:t>
                      </a:r>
                      <a:endParaRPr lang="en-US" sz="1600" i="0" dirty="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err="1">
                          <a:latin typeface="Songti SC" panose="02010600040101010101" pitchFamily="2" charset="-122"/>
                          <a:ea typeface="Songti SC" panose="02010600040101010101" pitchFamily="2" charset="-122"/>
                          <a:cs typeface="Times New Roman" panose="02020603050405020304" pitchFamily="18" charset="0"/>
                        </a:rPr>
                        <a:t>OliVe</a:t>
                      </a:r>
                      <a:r>
                        <a:rPr lang="en-US" sz="1600" b="1" i="0" dirty="0">
                          <a:latin typeface="Songti SC" panose="02010600040101010101" pitchFamily="2" charset="-122"/>
                          <a:ea typeface="Songti SC" panose="02010600040101010101" pitchFamily="2" charset="-122"/>
                          <a:cs typeface="Times New Roman" panose="02020603050405020304" pitchFamily="18" charset="0"/>
                        </a:rPr>
                        <a:t>: Accelerating Large Language Models via Hardware-friendly Outlier-Victim Pair Quantization</a:t>
                      </a: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US" altLang="zh-CN" sz="2000" b="1" i="0" dirty="0">
                          <a:latin typeface="Songti SC" panose="02010600040101010101" pitchFamily="2" charset="-122"/>
                          <a:ea typeface="Songti SC" panose="02010600040101010101" pitchFamily="2" charset="-122"/>
                          <a:cs typeface="Times New Roman" panose="02020603050405020304" pitchFamily="18" charset="0"/>
                        </a:rPr>
                        <a:t>1</a:t>
                      </a:r>
                      <a:endParaRPr lang="en-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tc>
                  <a:txBody>
                    <a:bodyPr/>
                    <a:lstStyle/>
                    <a:p>
                      <a:pPr marL="0" marR="0" lvl="0" indent="0" algn="ctr" defTabSz="914354" rtl="0" eaLnBrk="1" fontAlgn="auto" latinLnBrk="0" hangingPunct="1">
                        <a:lnSpc>
                          <a:spcPct val="150000"/>
                        </a:lnSpc>
                        <a:spcBef>
                          <a:spcPts val="0"/>
                        </a:spcBef>
                        <a:spcAft>
                          <a:spcPts val="0"/>
                        </a:spcAft>
                        <a:buClrTx/>
                        <a:buSzTx/>
                        <a:buFontTx/>
                        <a:buNone/>
                        <a:tabLst/>
                        <a:defRPr/>
                      </a:pPr>
                      <a:r>
                        <a:rPr lang="en-CN" altLang="zh-CN" sz="2000" b="1" i="0">
                          <a:latin typeface="Songti SC" panose="02010600040101010101" pitchFamily="2" charset="-122"/>
                          <a:ea typeface="Songti SC" panose="02010600040101010101" pitchFamily="2" charset="-122"/>
                        </a:rPr>
                        <a:t>CCF</a:t>
                      </a:r>
                      <a:r>
                        <a:rPr lang="en-US" altLang="zh-CN" sz="2000" b="1" i="0" dirty="0">
                          <a:latin typeface="Songti SC" panose="02010600040101010101" pitchFamily="2" charset="-122"/>
                          <a:ea typeface="Songti SC" panose="02010600040101010101" pitchFamily="2" charset="-122"/>
                        </a:rPr>
                        <a:t>-A</a:t>
                      </a:r>
                      <a:endParaRPr lang="en-CN" altLang="zh-CN" sz="2000" b="1" i="0">
                        <a:latin typeface="Songti SC" panose="02010600040101010101" pitchFamily="2" charset="-122"/>
                        <a:ea typeface="Songti SC"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2109685234"/>
                  </a:ext>
                </a:extLst>
              </a:tr>
            </a:tbl>
          </a:graphicData>
        </a:graphic>
      </p:graphicFrame>
      <p:sp>
        <p:nvSpPr>
          <p:cNvPr id="10" name="文本框 9">
            <a:extLst>
              <a:ext uri="{FF2B5EF4-FFF2-40B4-BE49-F238E27FC236}">
                <a16:creationId xmlns:a16="http://schemas.microsoft.com/office/drawing/2014/main" id="{973C8A74-FD93-044F-8636-5408A9E7FF08}"/>
              </a:ext>
            </a:extLst>
          </p:cNvPr>
          <p:cNvSpPr txBox="1"/>
          <p:nvPr/>
        </p:nvSpPr>
        <p:spPr>
          <a:xfrm>
            <a:off x="566737" y="5625446"/>
            <a:ext cx="10919011" cy="429669"/>
          </a:xfrm>
          <a:prstGeom prst="rect">
            <a:avLst/>
          </a:prstGeom>
          <a:noFill/>
        </p:spPr>
        <p:txBody>
          <a:bodyPr wrap="square">
            <a:spAutoFit/>
          </a:bodyPr>
          <a:lstStyle/>
          <a:p>
            <a:pPr marL="285750" indent="-285750">
              <a:lnSpc>
                <a:spcPct val="130000"/>
              </a:lnSpc>
              <a:buFont typeface="Wingdings" pitchFamily="2" charset="2"/>
              <a:buChar char="q"/>
            </a:pPr>
            <a:r>
              <a:rPr lang="zh-CN" altLang="en-US" dirty="0">
                <a:latin typeface="Songti SC" panose="02010600040101010101" pitchFamily="2" charset="-122"/>
                <a:ea typeface="Songti SC" panose="02010600040101010101" pitchFamily="2" charset="-122"/>
                <a:cs typeface="Times New Roman" panose="02020603050405020304" pitchFamily="18" charset="0"/>
              </a:rPr>
              <a:t>专利：</a:t>
            </a:r>
            <a:r>
              <a:rPr lang="en-US" altLang="zh-CN" dirty="0">
                <a:latin typeface="Songti SC" panose="02010600040101010101" pitchFamily="2" charset="-122"/>
                <a:ea typeface="Songti SC" panose="02010600040101010101" pitchFamily="2" charset="-122"/>
                <a:cs typeface="Times New Roman" panose="02020603050405020304" pitchFamily="18" charset="0"/>
              </a:rPr>
              <a:t>《</a:t>
            </a:r>
            <a:r>
              <a:rPr lang="zh-CN" altLang="en-US" dirty="0">
                <a:latin typeface="Songti SC" panose="02010600040101010101" pitchFamily="2" charset="-122"/>
                <a:ea typeface="Songti SC" panose="02010600040101010101" pitchFamily="2" charset="-122"/>
                <a:cs typeface="Times New Roman" panose="02020603050405020304" pitchFamily="18" charset="0"/>
              </a:rPr>
              <a:t>可重构的单指令多数据脉动阵列结构、处理器及电子终端</a:t>
            </a:r>
            <a:r>
              <a:rPr lang="en-US" altLang="zh-CN" dirty="0">
                <a:latin typeface="Songti SC" panose="02010600040101010101" pitchFamily="2" charset="-122"/>
                <a:ea typeface="Songti SC" panose="02010600040101010101" pitchFamily="2" charset="-122"/>
                <a:cs typeface="Times New Roman" panose="02020603050405020304" pitchFamily="18" charset="0"/>
              </a:rPr>
              <a:t>》</a:t>
            </a:r>
            <a:r>
              <a:rPr lang="zh-CN" altLang="en-US" dirty="0">
                <a:latin typeface="Songti SC" panose="02010600040101010101" pitchFamily="2" charset="-122"/>
                <a:ea typeface="Songti SC" panose="02010600040101010101" pitchFamily="2" charset="-122"/>
                <a:cs typeface="Times New Roman" panose="02020603050405020304" pitchFamily="18" charset="0"/>
              </a:rPr>
              <a:t>，</a:t>
            </a:r>
            <a:r>
              <a:rPr lang="en-US" altLang="zh-CN" dirty="0">
                <a:latin typeface="Songti SC" panose="02010600040101010101" pitchFamily="2" charset="-122"/>
                <a:ea typeface="Songti SC" panose="02010600040101010101" pitchFamily="2" charset="-122"/>
                <a:cs typeface="Times New Roman" panose="02020603050405020304" pitchFamily="18" charset="0"/>
              </a:rPr>
              <a:t>2021</a:t>
            </a:r>
            <a:r>
              <a:rPr lang="zh-CN" altLang="en-US" dirty="0">
                <a:latin typeface="Songti SC" panose="02010600040101010101" pitchFamily="2" charset="-122"/>
                <a:ea typeface="Songti SC" panose="02010600040101010101" pitchFamily="2" charset="-122"/>
                <a:cs typeface="Times New Roman" panose="02020603050405020304" pitchFamily="18" charset="0"/>
              </a:rPr>
              <a:t>年</a:t>
            </a:r>
            <a:r>
              <a:rPr lang="en-US" altLang="zh-CN" dirty="0">
                <a:latin typeface="Songti SC" panose="02010600040101010101" pitchFamily="2" charset="-122"/>
                <a:ea typeface="Songti SC" panose="02010600040101010101" pitchFamily="2" charset="-122"/>
                <a:cs typeface="Times New Roman" panose="02020603050405020304" pitchFamily="18" charset="0"/>
              </a:rPr>
              <a:t>9</a:t>
            </a:r>
            <a:r>
              <a:rPr lang="zh-CN" altLang="en-US" dirty="0">
                <a:latin typeface="Songti SC" panose="02010600040101010101" pitchFamily="2" charset="-122"/>
                <a:ea typeface="Songti SC" panose="02010600040101010101" pitchFamily="2" charset="-122"/>
                <a:cs typeface="Times New Roman" panose="02020603050405020304" pitchFamily="18" charset="0"/>
              </a:rPr>
              <a:t>月</a:t>
            </a:r>
            <a:r>
              <a:rPr lang="zh-CN" altLang="en-US" dirty="0">
                <a:solidFill>
                  <a:schemeClr val="accent1"/>
                </a:solidFill>
                <a:latin typeface="Songti SC" panose="02010600040101010101" pitchFamily="2" charset="-122"/>
                <a:ea typeface="Songti SC" panose="02010600040101010101" pitchFamily="2" charset="-122"/>
                <a:cs typeface="Times New Roman" panose="02020603050405020304" pitchFamily="18" charset="0"/>
              </a:rPr>
              <a:t>已授权，第一作者</a:t>
            </a:r>
            <a:r>
              <a:rPr lang="zh-CN" altLang="en-US" dirty="0">
                <a:latin typeface="Songti SC" panose="02010600040101010101" pitchFamily="2" charset="-122"/>
                <a:ea typeface="Songti SC" panose="02010600040101010101" pitchFamily="2" charset="-122"/>
                <a:cs typeface="Times New Roman" panose="02020603050405020304" pitchFamily="18" charset="0"/>
              </a:rPr>
              <a:t>。</a:t>
            </a:r>
            <a:endParaRPr lang="en-US" altLang="zh-CN" b="1" dirty="0">
              <a:solidFill>
                <a:schemeClr val="accent1"/>
              </a:solidFill>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ACF5DA2F-8174-DDFC-FB01-34E5B2165406}"/>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76</a:t>
            </a:fld>
            <a:endParaRPr lang="zh-CN" altLang="en-US" dirty="0">
              <a:latin typeface="Songti SC" panose="02010600040101010101" pitchFamily="2" charset="-122"/>
              <a:ea typeface="Songti SC" panose="02010600040101010101" pitchFamily="2" charset="-122"/>
            </a:endParaRPr>
          </a:p>
        </p:txBody>
      </p:sp>
      <p:sp>
        <p:nvSpPr>
          <p:cNvPr id="7" name="文本框 6">
            <a:extLst>
              <a:ext uri="{FF2B5EF4-FFF2-40B4-BE49-F238E27FC236}">
                <a16:creationId xmlns:a16="http://schemas.microsoft.com/office/drawing/2014/main" id="{6B5E1B2F-32B5-6E81-ADF1-9D936A9B5261}"/>
              </a:ext>
            </a:extLst>
          </p:cNvPr>
          <p:cNvSpPr txBox="1"/>
          <p:nvPr/>
        </p:nvSpPr>
        <p:spPr>
          <a:xfrm>
            <a:off x="517896" y="946962"/>
            <a:ext cx="8091266" cy="369332"/>
          </a:xfrm>
          <a:prstGeom prst="rect">
            <a:avLst/>
          </a:prstGeom>
          <a:noFill/>
        </p:spPr>
        <p:txBody>
          <a:bodyPr wrap="square">
            <a:spAutoFit/>
          </a:bodyPr>
          <a:lstStyle/>
          <a:p>
            <a:r>
              <a:rPr kumimoji="1" lang="zh-CN" altLang="en-US" dirty="0">
                <a:latin typeface="Songti SC" panose="02010600040101010101" pitchFamily="2" charset="-122"/>
                <a:ea typeface="Songti SC" panose="02010600040101010101" pitchFamily="2" charset="-122"/>
              </a:rPr>
              <a:t>六篇可用于毕业的</a:t>
            </a:r>
            <a:r>
              <a:rPr kumimoji="1" lang="zh-CN" altLang="en-US" dirty="0">
                <a:solidFill>
                  <a:schemeClr val="accent1"/>
                </a:solidFill>
                <a:latin typeface="Songti SC" panose="02010600040101010101" pitchFamily="2" charset="-122"/>
                <a:ea typeface="Songti SC" panose="02010600040101010101" pitchFamily="2" charset="-122"/>
              </a:rPr>
              <a:t>第一作者</a:t>
            </a:r>
            <a:r>
              <a:rPr kumimoji="1" lang="zh-CN" altLang="en-US" dirty="0">
                <a:latin typeface="Songti SC" panose="02010600040101010101" pitchFamily="2" charset="-122"/>
                <a:ea typeface="Songti SC" panose="02010600040101010101" pitchFamily="2" charset="-122"/>
              </a:rPr>
              <a:t>文章，其中四篇是博士学位论文的工作基础。</a:t>
            </a: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5703231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latin typeface="Songti SC" panose="02010600040101010101" pitchFamily="2" charset="-122"/>
                <a:ea typeface="Songti SC" panose="02010600040101010101" pitchFamily="2" charset="-122"/>
              </a:rPr>
              <a:t>荣誉奖励</a:t>
            </a:r>
          </a:p>
        </p:txBody>
      </p:sp>
      <p:sp>
        <p:nvSpPr>
          <p:cNvPr id="3" name="灯片编号占位符 2">
            <a:extLst>
              <a:ext uri="{FF2B5EF4-FFF2-40B4-BE49-F238E27FC236}">
                <a16:creationId xmlns:a16="http://schemas.microsoft.com/office/drawing/2014/main" id="{ACF5DA2F-8174-DDFC-FB01-34E5B2165406}"/>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77</a:t>
            </a:fld>
            <a:endParaRPr lang="zh-CN" altLang="en-US" dirty="0">
              <a:latin typeface="Songti SC" panose="02010600040101010101" pitchFamily="2" charset="-122"/>
              <a:ea typeface="Songti SC" panose="02010600040101010101" pitchFamily="2" charset="-122"/>
            </a:endParaRPr>
          </a:p>
        </p:txBody>
      </p:sp>
      <p:sp>
        <p:nvSpPr>
          <p:cNvPr id="4" name="文本占位符 4">
            <a:extLst>
              <a:ext uri="{FF2B5EF4-FFF2-40B4-BE49-F238E27FC236}">
                <a16:creationId xmlns:a16="http://schemas.microsoft.com/office/drawing/2014/main" id="{59AB887D-637F-D282-8E1C-A281A83089A4}"/>
              </a:ext>
            </a:extLst>
          </p:cNvPr>
          <p:cNvSpPr txBox="1">
            <a:spLocks/>
          </p:cNvSpPr>
          <p:nvPr/>
        </p:nvSpPr>
        <p:spPr>
          <a:xfrm>
            <a:off x="943034" y="1671725"/>
            <a:ext cx="9794740" cy="3662550"/>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Songti SC" panose="02010600040101010101" pitchFamily="2" charset="-122"/>
                <a:ea typeface="Songti SC" panose="02010600040101010101" pitchFamily="2" charset="-122"/>
              </a:rPr>
              <a:t>2020</a:t>
            </a:r>
            <a:r>
              <a:rPr kumimoji="1" lang="zh-CN" altLang="en-US" dirty="0">
                <a:latin typeface="Songti SC" panose="02010600040101010101" pitchFamily="2" charset="-122"/>
                <a:ea typeface="Songti SC" panose="02010600040101010101" pitchFamily="2" charset="-122"/>
              </a:rPr>
              <a:t>年</a:t>
            </a:r>
            <a:r>
              <a:rPr kumimoji="1" lang="en-US" altLang="zh-CN" dirty="0">
                <a:latin typeface="Songti SC" panose="02010600040101010101" pitchFamily="2" charset="-122"/>
                <a:ea typeface="Songti SC" panose="02010600040101010101" pitchFamily="2" charset="-122"/>
              </a:rPr>
              <a:t>9</a:t>
            </a:r>
            <a:r>
              <a:rPr kumimoji="1" lang="zh-CN" altLang="en-US" dirty="0">
                <a:latin typeface="Songti SC" panose="02010600040101010101" pitchFamily="2" charset="-122"/>
                <a:ea typeface="Songti SC" panose="02010600040101010101" pitchFamily="2" charset="-122"/>
              </a:rPr>
              <a:t>月 获得</a:t>
            </a:r>
            <a:r>
              <a:rPr kumimoji="1" lang="zh-CN" altLang="en-US" dirty="0">
                <a:solidFill>
                  <a:schemeClr val="accent1"/>
                </a:solidFill>
                <a:latin typeface="Songti SC" panose="02010600040101010101" pitchFamily="2" charset="-122"/>
                <a:ea typeface="Songti SC" panose="02010600040101010101" pitchFamily="2" charset="-122"/>
              </a:rPr>
              <a:t>博士研究生国家奖学金</a:t>
            </a:r>
            <a:endParaRPr kumimoji="1" lang="en-US" altLang="zh-CN" dirty="0">
              <a:solidFill>
                <a:schemeClr val="accent1"/>
              </a:solidFill>
              <a:latin typeface="Songti SC" panose="02010600040101010101" pitchFamily="2" charset="-122"/>
              <a:ea typeface="Songti SC" panose="02010600040101010101" pitchFamily="2" charset="-122"/>
            </a:endParaRPr>
          </a:p>
          <a:p>
            <a:endParaRPr kumimoji="1" lang="en-US" altLang="zh-CN" sz="1600"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2022</a:t>
            </a:r>
            <a:r>
              <a:rPr kumimoji="1" lang="zh-CN" altLang="en-US" dirty="0">
                <a:latin typeface="Songti SC" panose="02010600040101010101" pitchFamily="2" charset="-122"/>
                <a:ea typeface="Songti SC" panose="02010600040101010101" pitchFamily="2" charset="-122"/>
              </a:rPr>
              <a:t>年</a:t>
            </a:r>
            <a:r>
              <a:rPr kumimoji="1" lang="en-US" altLang="zh-CN" dirty="0">
                <a:latin typeface="Songti SC" panose="02010600040101010101" pitchFamily="2" charset="-122"/>
                <a:ea typeface="Songti SC" panose="02010600040101010101" pitchFamily="2" charset="-122"/>
              </a:rPr>
              <a:t>8</a:t>
            </a:r>
            <a:r>
              <a:rPr kumimoji="1" lang="zh-CN" altLang="en-US" dirty="0">
                <a:latin typeface="Songti SC" panose="02010600040101010101" pitchFamily="2" charset="-122"/>
                <a:ea typeface="Songti SC" panose="02010600040101010101" pitchFamily="2" charset="-122"/>
              </a:rPr>
              <a:t>月 获得</a:t>
            </a:r>
            <a:r>
              <a:rPr lang="en-US" altLang="zh-CN" dirty="0">
                <a:solidFill>
                  <a:schemeClr val="accent1"/>
                </a:solidFill>
                <a:latin typeface="Songti SC" panose="02010600040101010101" pitchFamily="2" charset="-122"/>
                <a:ea typeface="Songti SC" panose="02010600040101010101" pitchFamily="2" charset="-122"/>
              </a:rPr>
              <a:t>85 </a:t>
            </a:r>
            <a:r>
              <a:rPr lang="zh-CN" altLang="en-US" dirty="0">
                <a:solidFill>
                  <a:schemeClr val="accent1"/>
                </a:solidFill>
                <a:latin typeface="Songti SC" panose="02010600040101010101" pitchFamily="2" charset="-122"/>
                <a:ea typeface="Songti SC" panose="02010600040101010101" pitchFamily="2" charset="-122"/>
              </a:rPr>
              <a:t>届计算机系教育发展基金暨杨元庆教育基金优秀博士奖学金</a:t>
            </a:r>
            <a:endParaRPr lang="en-US" altLang="zh-CN" dirty="0">
              <a:solidFill>
                <a:schemeClr val="accent1"/>
              </a:solidFill>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2022</a:t>
            </a:r>
            <a:r>
              <a:rPr kumimoji="1" lang="zh-CN" altLang="en-US" dirty="0">
                <a:latin typeface="Songti SC" panose="02010600040101010101" pitchFamily="2" charset="-122"/>
                <a:ea typeface="Songti SC" panose="02010600040101010101" pitchFamily="2" charset="-122"/>
              </a:rPr>
              <a:t>年</a:t>
            </a:r>
            <a:r>
              <a:rPr kumimoji="1" lang="en-US" altLang="zh-CN" dirty="0">
                <a:latin typeface="Songti SC" panose="02010600040101010101" pitchFamily="2" charset="-122"/>
                <a:ea typeface="Songti SC" panose="02010600040101010101" pitchFamily="2" charset="-122"/>
              </a:rPr>
              <a:t>7</a:t>
            </a:r>
            <a:r>
              <a:rPr kumimoji="1" lang="zh-CN" altLang="en-US" dirty="0">
                <a:latin typeface="Songti SC" panose="02010600040101010101" pitchFamily="2" charset="-122"/>
                <a:ea typeface="Songti SC" panose="02010600040101010101" pitchFamily="2" charset="-122"/>
              </a:rPr>
              <a:t>月 获得</a:t>
            </a:r>
            <a:r>
              <a:rPr kumimoji="1" lang="zh-CN" altLang="en-US" dirty="0">
                <a:solidFill>
                  <a:schemeClr val="accent1"/>
                </a:solidFill>
                <a:latin typeface="Songti SC" panose="02010600040101010101" pitchFamily="2" charset="-122"/>
                <a:ea typeface="Songti SC" panose="02010600040101010101" pitchFamily="2" charset="-122"/>
              </a:rPr>
              <a:t>华为火花奖</a:t>
            </a:r>
            <a:endParaRPr kumimoji="1" lang="en-US" altLang="zh-CN" dirty="0">
              <a:solidFill>
                <a:schemeClr val="accent1"/>
              </a:solidFill>
              <a:latin typeface="Songti SC" panose="02010600040101010101" pitchFamily="2" charset="-122"/>
              <a:ea typeface="Songti SC" panose="02010600040101010101" pitchFamily="2" charset="-122"/>
            </a:endParaRPr>
          </a:p>
          <a:p>
            <a:endParaRPr kumimoji="1" lang="en-US" altLang="zh-CN" dirty="0">
              <a:solidFill>
                <a:schemeClr val="accent1"/>
              </a:solidFill>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2023</a:t>
            </a:r>
            <a:r>
              <a:rPr kumimoji="1" lang="zh-CN" altLang="en-US" dirty="0">
                <a:latin typeface="Songti SC" panose="02010600040101010101" pitchFamily="2" charset="-122"/>
                <a:ea typeface="Songti SC" panose="02010600040101010101" pitchFamily="2" charset="-122"/>
              </a:rPr>
              <a:t>年</a:t>
            </a:r>
            <a:r>
              <a:rPr kumimoji="1" lang="en-US" altLang="zh-CN" dirty="0">
                <a:latin typeface="Songti SC" panose="02010600040101010101" pitchFamily="2" charset="-122"/>
                <a:ea typeface="Songti SC" panose="02010600040101010101" pitchFamily="2" charset="-122"/>
              </a:rPr>
              <a:t>1</a:t>
            </a:r>
            <a:r>
              <a:rPr kumimoji="1" lang="zh-CN" altLang="en-US" dirty="0">
                <a:latin typeface="Songti SC" panose="02010600040101010101" pitchFamily="2" charset="-122"/>
                <a:ea typeface="Songti SC" panose="02010600040101010101" pitchFamily="2" charset="-122"/>
              </a:rPr>
              <a:t>月 获得</a:t>
            </a:r>
            <a:r>
              <a:rPr kumimoji="1" lang="en-US" altLang="zh-CN" dirty="0">
                <a:solidFill>
                  <a:schemeClr val="accent1"/>
                </a:solidFill>
                <a:latin typeface="Songti SC" panose="02010600040101010101" pitchFamily="2" charset="-122"/>
                <a:ea typeface="Songti SC" panose="02010600040101010101" pitchFamily="2" charset="-122"/>
              </a:rPr>
              <a:t>IEEE Micro Top Picks</a:t>
            </a:r>
            <a:r>
              <a:rPr kumimoji="1" lang="zh-CN" altLang="en-US" dirty="0">
                <a:solidFill>
                  <a:schemeClr val="accent1"/>
                </a:solidFill>
                <a:latin typeface="Songti SC" panose="02010600040101010101" pitchFamily="2" charset="-122"/>
                <a:ea typeface="Songti SC" panose="02010600040101010101" pitchFamily="2" charset="-122"/>
              </a:rPr>
              <a:t> 提名奖</a:t>
            </a:r>
            <a:endParaRPr kumimoji="1" lang="en-US" altLang="zh-CN" dirty="0">
              <a:solidFill>
                <a:schemeClr val="accent1"/>
              </a:solidFill>
              <a:latin typeface="Songti SC" panose="02010600040101010101" pitchFamily="2" charset="-122"/>
              <a:ea typeface="Songti SC" panose="02010600040101010101" pitchFamily="2" charset="-122"/>
            </a:endParaRPr>
          </a:p>
          <a:p>
            <a:pPr marL="0" indent="0">
              <a:buFontTx/>
              <a:buNone/>
            </a:pPr>
            <a:endParaRPr kumimoji="1" lang="en-US" altLang="zh-CN" dirty="0">
              <a:latin typeface="Songti SC" panose="02010600040101010101" pitchFamily="2" charset="-122"/>
              <a:ea typeface="Songti SC" panose="02010600040101010101" pitchFamily="2" charset="-122"/>
            </a:endParaRPr>
          </a:p>
          <a:p>
            <a:endParaRPr kumimoji="1" lang="zh-CN" altLang="en-US"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568119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p:txBody>
          <a:bodyPr/>
          <a:lstStyle/>
          <a:p>
            <a:r>
              <a:rPr kumimoji="1" lang="zh-CN" altLang="en-US" dirty="0">
                <a:latin typeface="Songti SC" panose="02010600040101010101" pitchFamily="2" charset="-122"/>
                <a:ea typeface="Songti SC" panose="02010600040101010101" pitchFamily="2" charset="-122"/>
              </a:rPr>
              <a:t>课程培养完成情况</a:t>
            </a:r>
            <a:endParaRPr lang="zh-CN" altLang="en-US" dirty="0">
              <a:latin typeface="Songti SC" panose="02010600040101010101" pitchFamily="2" charset="-122"/>
              <a:ea typeface="Songti SC" panose="02010600040101010101" pitchFamily="2" charset="-122"/>
            </a:endParaRPr>
          </a:p>
        </p:txBody>
      </p:sp>
      <p:sp>
        <p:nvSpPr>
          <p:cNvPr id="5" name="文本占位符 4">
            <a:extLst>
              <a:ext uri="{FF2B5EF4-FFF2-40B4-BE49-F238E27FC236}">
                <a16:creationId xmlns:a16="http://schemas.microsoft.com/office/drawing/2014/main" id="{8ACA5301-2132-32E6-1120-56AED986BC69}"/>
              </a:ext>
            </a:extLst>
          </p:cNvPr>
          <p:cNvSpPr>
            <a:spLocks noGrp="1"/>
          </p:cNvSpPr>
          <p:nvPr>
            <p:ph type="body" sz="quarter" idx="14"/>
          </p:nvPr>
        </p:nvSpPr>
        <p:spPr>
          <a:xfrm>
            <a:off x="881326" y="1357576"/>
            <a:ext cx="9794740" cy="4532071"/>
          </a:xfrm>
          <a:solidFill>
            <a:schemeClr val="bg1"/>
          </a:solidFill>
        </p:spPr>
        <p:txBody>
          <a:bodyPr/>
          <a:lstStyle/>
          <a:p>
            <a:r>
              <a:rPr kumimoji="1" lang="en-US" altLang="zh-CN" dirty="0">
                <a:latin typeface="Songti SC" panose="02010600040101010101" pitchFamily="2" charset="-122"/>
                <a:ea typeface="Songti SC" panose="02010600040101010101" pitchFamily="2" charset="-122"/>
              </a:rPr>
              <a:t>1</a:t>
            </a:r>
            <a:r>
              <a:rPr kumimoji="1" lang="zh-CN" altLang="en-US" dirty="0">
                <a:latin typeface="Songti SC" panose="02010600040101010101" pitchFamily="2" charset="-122"/>
                <a:ea typeface="Songti SC" panose="02010600040101010101" pitchFamily="2" charset="-122"/>
              </a:rPr>
              <a:t>、课程学习</a:t>
            </a:r>
            <a:r>
              <a:rPr kumimoji="1" lang="zh-CN" altLang="en-US" dirty="0">
                <a:solidFill>
                  <a:schemeClr val="accent1"/>
                </a:solidFill>
                <a:latin typeface="Songti SC" panose="02010600040101010101" pitchFamily="2" charset="-122"/>
                <a:ea typeface="Songti SC" panose="02010600040101010101" pitchFamily="2" charset="-122"/>
              </a:rPr>
              <a:t>满足毕业要求</a:t>
            </a:r>
            <a:endParaRPr kumimoji="1" lang="en-US" altLang="zh-CN" dirty="0">
              <a:solidFill>
                <a:schemeClr val="accent1"/>
              </a:solidFill>
              <a:latin typeface="Songti SC" panose="02010600040101010101" pitchFamily="2" charset="-122"/>
              <a:ea typeface="Songti SC" panose="02010600040101010101" pitchFamily="2" charset="-122"/>
            </a:endParaRPr>
          </a:p>
          <a:p>
            <a:pPr lvl="1"/>
            <a:r>
              <a:rPr kumimoji="1" lang="zh-CN" altLang="en-US" sz="1600" dirty="0">
                <a:latin typeface="Songti SC" panose="02010600040101010101" pitchFamily="2" charset="-122"/>
                <a:ea typeface="Songti SC" panose="02010600040101010101" pitchFamily="2" charset="-122"/>
              </a:rPr>
              <a:t>培养方案要求</a:t>
            </a:r>
            <a:r>
              <a:rPr kumimoji="1" lang="en-US" altLang="zh-CN" sz="1600" b="1" dirty="0">
                <a:solidFill>
                  <a:schemeClr val="accent1"/>
                </a:solidFill>
                <a:latin typeface="Songti SC" panose="02010600040101010101" pitchFamily="2" charset="-122"/>
                <a:ea typeface="Songti SC" panose="02010600040101010101" pitchFamily="2" charset="-122"/>
              </a:rPr>
              <a:t>15</a:t>
            </a:r>
            <a:r>
              <a:rPr kumimoji="1" lang="zh-CN" altLang="en-US" sz="1600" dirty="0">
                <a:latin typeface="Songti SC" panose="02010600040101010101" pitchFamily="2" charset="-122"/>
                <a:ea typeface="Songti SC" panose="02010600040101010101" pitchFamily="2" charset="-122"/>
              </a:rPr>
              <a:t>分，</a:t>
            </a:r>
            <a:r>
              <a:rPr kumimoji="1" lang="zh-CN" altLang="en-US" sz="1600" b="1" dirty="0">
                <a:latin typeface="Songti SC" panose="02010600040101010101" pitchFamily="2" charset="-122"/>
                <a:ea typeface="Songti SC" panose="02010600040101010101" pitchFamily="2" charset="-122"/>
              </a:rPr>
              <a:t>已修完成学分</a:t>
            </a:r>
            <a:r>
              <a:rPr kumimoji="1" lang="en-US" altLang="zh-CN" sz="1600" b="1" dirty="0">
                <a:solidFill>
                  <a:schemeClr val="accent1"/>
                </a:solidFill>
                <a:latin typeface="Songti SC" panose="02010600040101010101" pitchFamily="2" charset="-122"/>
                <a:ea typeface="Songti SC" panose="02010600040101010101" pitchFamily="2" charset="-122"/>
              </a:rPr>
              <a:t>18</a:t>
            </a:r>
            <a:r>
              <a:rPr kumimoji="1" lang="zh-CN" altLang="en-US" sz="1600" dirty="0">
                <a:latin typeface="Songti SC" panose="02010600040101010101" pitchFamily="2" charset="-122"/>
                <a:ea typeface="Songti SC" panose="02010600040101010101" pitchFamily="2" charset="-122"/>
              </a:rPr>
              <a:t>分。</a:t>
            </a:r>
            <a:endParaRPr kumimoji="1" lang="en-US" altLang="zh-CN" sz="1600"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2</a:t>
            </a:r>
            <a:r>
              <a:rPr kumimoji="1" lang="zh-CN" altLang="en-US" dirty="0">
                <a:latin typeface="Songti SC" panose="02010600040101010101" pitchFamily="2" charset="-122"/>
                <a:ea typeface="Songti SC" panose="02010600040101010101" pitchFamily="2" charset="-122"/>
              </a:rPr>
              <a:t>、</a:t>
            </a:r>
            <a:r>
              <a:rPr kumimoji="1" lang="en-US" altLang="zh-CN" dirty="0">
                <a:latin typeface="Songti SC" panose="02010600040101010101" pitchFamily="2" charset="-122"/>
                <a:ea typeface="Songti SC" panose="02010600040101010101" pitchFamily="2" charset="-122"/>
              </a:rPr>
              <a:t>2021</a:t>
            </a:r>
            <a:r>
              <a:rPr kumimoji="1" lang="zh-CN" altLang="en-US" dirty="0">
                <a:latin typeface="Songti SC" panose="02010600040101010101" pitchFamily="2" charset="-122"/>
                <a:ea typeface="Songti SC" panose="02010600040101010101" pitchFamily="2" charset="-122"/>
              </a:rPr>
              <a:t>年</a:t>
            </a:r>
            <a:r>
              <a:rPr kumimoji="1" lang="en-US" altLang="zh-CN" dirty="0">
                <a:latin typeface="Songti SC" panose="02010600040101010101" pitchFamily="2" charset="-122"/>
                <a:ea typeface="Songti SC" panose="02010600040101010101" pitchFamily="2" charset="-122"/>
              </a:rPr>
              <a:t>10</a:t>
            </a:r>
            <a:r>
              <a:rPr kumimoji="1" lang="zh-CN" altLang="en-US" dirty="0">
                <a:latin typeface="Songti SC" panose="02010600040101010101" pitchFamily="2" charset="-122"/>
                <a:ea typeface="Songti SC" panose="02010600040101010101" pitchFamily="2" charset="-122"/>
              </a:rPr>
              <a:t>月通过</a:t>
            </a:r>
            <a:r>
              <a:rPr lang="zh-CN" altLang="en-US" b="0" i="0" dirty="0">
                <a:solidFill>
                  <a:schemeClr val="accent1"/>
                </a:solidFill>
                <a:effectLst/>
                <a:latin typeface="Songti SC" panose="02010600040101010101" pitchFamily="2" charset="-122"/>
                <a:ea typeface="Songti SC" panose="02010600040101010101" pitchFamily="2" charset="-122"/>
              </a:rPr>
              <a:t>博士研究生资格考试</a:t>
            </a:r>
            <a:endParaRPr kumimoji="1" lang="en-US" altLang="zh-CN"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3</a:t>
            </a:r>
            <a:r>
              <a:rPr kumimoji="1" lang="zh-CN" altLang="en-US" dirty="0">
                <a:latin typeface="Songti SC" panose="02010600040101010101" pitchFamily="2" charset="-122"/>
                <a:ea typeface="Songti SC" panose="02010600040101010101" pitchFamily="2" charset="-122"/>
              </a:rPr>
              <a:t>、</a:t>
            </a:r>
            <a:r>
              <a:rPr kumimoji="1" lang="en-US" altLang="zh-CN" dirty="0">
                <a:latin typeface="Songti SC" panose="02010600040101010101" pitchFamily="2" charset="-122"/>
                <a:ea typeface="Songti SC" panose="02010600040101010101" pitchFamily="2" charset="-122"/>
              </a:rPr>
              <a:t>2022</a:t>
            </a:r>
            <a:r>
              <a:rPr kumimoji="1" lang="zh-CN" altLang="en-US" dirty="0">
                <a:latin typeface="Songti SC" panose="02010600040101010101" pitchFamily="2" charset="-122"/>
                <a:ea typeface="Songti SC" panose="02010600040101010101" pitchFamily="2" charset="-122"/>
              </a:rPr>
              <a:t>年</a:t>
            </a:r>
            <a:r>
              <a:rPr kumimoji="1" lang="en-US" altLang="zh-CN" dirty="0">
                <a:latin typeface="Songti SC" panose="02010600040101010101" pitchFamily="2" charset="-122"/>
                <a:ea typeface="Songti SC" panose="02010600040101010101" pitchFamily="2" charset="-122"/>
              </a:rPr>
              <a:t>12</a:t>
            </a:r>
            <a:r>
              <a:rPr kumimoji="1" lang="zh-CN" altLang="en-US" dirty="0">
                <a:latin typeface="Songti SC" panose="02010600040101010101" pitchFamily="2" charset="-122"/>
                <a:ea typeface="Songti SC" panose="02010600040101010101" pitchFamily="2" charset="-122"/>
              </a:rPr>
              <a:t>月通过</a:t>
            </a:r>
            <a:r>
              <a:rPr kumimoji="1" lang="zh-CN" altLang="en-US" dirty="0">
                <a:solidFill>
                  <a:schemeClr val="accent1"/>
                </a:solidFill>
                <a:latin typeface="Songti SC" panose="02010600040101010101" pitchFamily="2" charset="-122"/>
                <a:ea typeface="Songti SC" panose="02010600040101010101" pitchFamily="2" charset="-122"/>
              </a:rPr>
              <a:t>博士研究生论文开题</a:t>
            </a:r>
            <a:endParaRPr kumimoji="1" lang="en-US" altLang="zh-CN"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4</a:t>
            </a:r>
            <a:r>
              <a:rPr kumimoji="1" lang="zh-CN" altLang="en-US" dirty="0">
                <a:latin typeface="Songti SC" panose="02010600040101010101" pitchFamily="2" charset="-122"/>
                <a:ea typeface="Songti SC" panose="02010600040101010101" pitchFamily="2" charset="-122"/>
              </a:rPr>
              <a:t>、</a:t>
            </a:r>
            <a:r>
              <a:rPr kumimoji="1" lang="en-US" altLang="zh-CN" dirty="0">
                <a:latin typeface="Songti SC" panose="02010600040101010101" pitchFamily="2" charset="-122"/>
                <a:ea typeface="Songti SC" panose="02010600040101010101" pitchFamily="2" charset="-122"/>
              </a:rPr>
              <a:t>2023</a:t>
            </a:r>
            <a:r>
              <a:rPr kumimoji="1" lang="zh-CN" altLang="en-US" dirty="0">
                <a:latin typeface="Songti SC" panose="02010600040101010101" pitchFamily="2" charset="-122"/>
                <a:ea typeface="Songti SC" panose="02010600040101010101" pitchFamily="2" charset="-122"/>
              </a:rPr>
              <a:t>年</a:t>
            </a:r>
            <a:r>
              <a:rPr kumimoji="1" lang="en-US" altLang="zh-CN" dirty="0">
                <a:latin typeface="Songti SC" panose="02010600040101010101" pitchFamily="2" charset="-122"/>
                <a:ea typeface="Songti SC" panose="02010600040101010101" pitchFamily="2" charset="-122"/>
              </a:rPr>
              <a:t>4</a:t>
            </a:r>
            <a:r>
              <a:rPr kumimoji="1" lang="zh-CN" altLang="en-US" dirty="0">
                <a:latin typeface="Songti SC" panose="02010600040101010101" pitchFamily="2" charset="-122"/>
                <a:ea typeface="Songti SC" panose="02010600040101010101" pitchFamily="2" charset="-122"/>
              </a:rPr>
              <a:t>月通过</a:t>
            </a:r>
            <a:r>
              <a:rPr kumimoji="1" lang="zh-CN" altLang="en-US" dirty="0">
                <a:solidFill>
                  <a:schemeClr val="accent1"/>
                </a:solidFill>
                <a:latin typeface="Songti SC" panose="02010600040101010101" pitchFamily="2" charset="-122"/>
                <a:ea typeface="Songti SC" panose="02010600040101010101" pitchFamily="2" charset="-122"/>
              </a:rPr>
              <a:t>博士研究生年度考核</a:t>
            </a:r>
            <a:endParaRPr kumimoji="1" lang="en-US" altLang="zh-CN"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5</a:t>
            </a:r>
            <a:r>
              <a:rPr kumimoji="1" lang="zh-CN" altLang="en-US" dirty="0">
                <a:latin typeface="Songti SC" panose="02010600040101010101" pitchFamily="2" charset="-122"/>
                <a:ea typeface="Songti SC" panose="02010600040101010101" pitchFamily="2" charset="-122"/>
              </a:rPr>
              <a:t>、</a:t>
            </a:r>
            <a:r>
              <a:rPr kumimoji="1" lang="en-US" altLang="zh-CN" dirty="0">
                <a:latin typeface="Songti SC" panose="02010600040101010101" pitchFamily="2" charset="-122"/>
                <a:ea typeface="Songti SC" panose="02010600040101010101" pitchFamily="2" charset="-122"/>
              </a:rPr>
              <a:t>2023</a:t>
            </a:r>
            <a:r>
              <a:rPr kumimoji="1" lang="zh-CN" altLang="en-US" dirty="0">
                <a:latin typeface="Songti SC" panose="02010600040101010101" pitchFamily="2" charset="-122"/>
                <a:ea typeface="Songti SC" panose="02010600040101010101" pitchFamily="2" charset="-122"/>
              </a:rPr>
              <a:t>年</a:t>
            </a:r>
            <a:r>
              <a:rPr kumimoji="1" lang="en-US" altLang="zh-CN" dirty="0">
                <a:latin typeface="Songti SC" panose="02010600040101010101" pitchFamily="2" charset="-122"/>
                <a:ea typeface="Songti SC" panose="02010600040101010101" pitchFamily="2" charset="-122"/>
              </a:rPr>
              <a:t>4</a:t>
            </a:r>
            <a:r>
              <a:rPr kumimoji="1" lang="zh-CN" altLang="en-US" dirty="0">
                <a:latin typeface="Songti SC" panose="02010600040101010101" pitchFamily="2" charset="-122"/>
                <a:ea typeface="Songti SC" panose="02010600040101010101" pitchFamily="2" charset="-122"/>
              </a:rPr>
              <a:t>月通过</a:t>
            </a:r>
            <a:r>
              <a:rPr kumimoji="1" lang="zh-CN" altLang="en-US" dirty="0">
                <a:solidFill>
                  <a:schemeClr val="accent1"/>
                </a:solidFill>
                <a:latin typeface="Songti SC" panose="02010600040101010101" pitchFamily="2" charset="-122"/>
                <a:ea typeface="Songti SC" panose="02010600040101010101" pitchFamily="2" charset="-122"/>
              </a:rPr>
              <a:t>博士研究生毕业预答辩</a:t>
            </a:r>
            <a:endParaRPr kumimoji="1" lang="en-US" altLang="zh-CN"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6</a:t>
            </a:r>
            <a:r>
              <a:rPr kumimoji="1" lang="zh-CN" altLang="en-US" dirty="0">
                <a:latin typeface="Songti SC" panose="02010600040101010101" pitchFamily="2" charset="-122"/>
                <a:ea typeface="Songti SC" panose="02010600040101010101" pitchFamily="2" charset="-122"/>
              </a:rPr>
              <a:t>、</a:t>
            </a:r>
            <a:r>
              <a:rPr kumimoji="1" lang="en-US" altLang="zh-CN" dirty="0">
                <a:latin typeface="Songti SC" panose="02010600040101010101" pitchFamily="2" charset="-122"/>
                <a:ea typeface="Songti SC" panose="02010600040101010101" pitchFamily="2" charset="-122"/>
              </a:rPr>
              <a:t>2023</a:t>
            </a:r>
            <a:r>
              <a:rPr kumimoji="1" lang="zh-CN" altLang="en-US" dirty="0">
                <a:latin typeface="Songti SC" panose="02010600040101010101" pitchFamily="2" charset="-122"/>
                <a:ea typeface="Songti SC" panose="02010600040101010101" pitchFamily="2" charset="-122"/>
              </a:rPr>
              <a:t>年</a:t>
            </a:r>
            <a:r>
              <a:rPr kumimoji="1" lang="en-US" altLang="zh-CN" dirty="0">
                <a:latin typeface="Songti SC" panose="02010600040101010101" pitchFamily="2" charset="-122"/>
                <a:ea typeface="Songti SC" panose="02010600040101010101" pitchFamily="2" charset="-122"/>
              </a:rPr>
              <a:t>8</a:t>
            </a:r>
            <a:r>
              <a:rPr kumimoji="1" lang="zh-CN" altLang="en-US" dirty="0">
                <a:latin typeface="Songti SC" panose="02010600040101010101" pitchFamily="2" charset="-122"/>
                <a:ea typeface="Songti SC" panose="02010600040101010101" pitchFamily="2" charset="-122"/>
              </a:rPr>
              <a:t>月通过</a:t>
            </a:r>
            <a:r>
              <a:rPr kumimoji="1" lang="zh-CN" altLang="en-US" dirty="0">
                <a:solidFill>
                  <a:schemeClr val="accent1"/>
                </a:solidFill>
                <a:latin typeface="Songti SC" panose="02010600040101010101" pitchFamily="2" charset="-122"/>
                <a:ea typeface="Songti SC" panose="02010600040101010101" pitchFamily="2" charset="-122"/>
              </a:rPr>
              <a:t>博士论文明审和盲审</a:t>
            </a:r>
            <a:endParaRPr kumimoji="1" lang="en-US" altLang="zh-CN" dirty="0">
              <a:solidFill>
                <a:schemeClr val="accent1"/>
              </a:solidFill>
              <a:latin typeface="Songti SC" panose="02010600040101010101" pitchFamily="2" charset="-122"/>
              <a:ea typeface="Songti SC" panose="02010600040101010101" pitchFamily="2" charset="-122"/>
            </a:endParaRPr>
          </a:p>
          <a:p>
            <a:pPr marL="0" indent="0">
              <a:buNone/>
            </a:pPr>
            <a:endParaRPr kumimoji="1" lang="en-US" altLang="zh-CN" dirty="0">
              <a:latin typeface="Songti SC" panose="02010600040101010101" pitchFamily="2" charset="-122"/>
              <a:ea typeface="Songti SC" panose="02010600040101010101" pitchFamily="2" charset="-122"/>
            </a:endParaRPr>
          </a:p>
          <a:p>
            <a:endParaRPr kumimoji="1" lang="zh-CN" altLang="en-US"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2DD85351-0F8B-2E32-1D3A-BCC3A9748919}"/>
              </a:ext>
            </a:extLst>
          </p:cNvPr>
          <p:cNvSpPr>
            <a:spLocks noGrp="1"/>
          </p:cNvSpPr>
          <p:nvPr>
            <p:ph type="sldNum" sz="quarter" idx="10"/>
          </p:nvPr>
        </p:nvSpPr>
        <p:spPr/>
        <p:txBody>
          <a:bodyPr/>
          <a:lstStyle/>
          <a:p>
            <a:fld id="{6C53781C-E1F6-4315-A39D-61273F2E0596}" type="slidenum">
              <a:rPr lang="zh-CN" altLang="en-US" smtClean="0">
                <a:latin typeface="Songti SC" panose="02010600040101010101" pitchFamily="2" charset="-122"/>
                <a:ea typeface="Songti SC" panose="02010600040101010101" pitchFamily="2" charset="-122"/>
              </a:rPr>
              <a:pPr/>
              <a:t>78</a:t>
            </a:fld>
            <a:endParaRPr lang="zh-CN" altLang="en-US"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795199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52903"/>
            <a:ext cx="8010159" cy="598488"/>
          </a:xfrm>
        </p:spPr>
        <p:txBody>
          <a:bodyPr/>
          <a:lstStyle/>
          <a:p>
            <a:r>
              <a:rPr lang="zh-CN" altLang="en-US" dirty="0">
                <a:ea typeface="Songti SC" panose="02010600040101010101" pitchFamily="2" charset="-122"/>
              </a:rPr>
              <a:t>致谢</a:t>
            </a:r>
          </a:p>
        </p:txBody>
      </p:sp>
      <p:sp>
        <p:nvSpPr>
          <p:cNvPr id="6" name="灯片编号占位符 5">
            <a:extLst>
              <a:ext uri="{FF2B5EF4-FFF2-40B4-BE49-F238E27FC236}">
                <a16:creationId xmlns:a16="http://schemas.microsoft.com/office/drawing/2014/main" id="{C508CB75-2BED-5110-6A43-0F0ECB8492F4}"/>
              </a:ext>
            </a:extLst>
          </p:cNvPr>
          <p:cNvSpPr>
            <a:spLocks noGrp="1"/>
          </p:cNvSpPr>
          <p:nvPr>
            <p:ph type="sldNum" sz="quarter" idx="10"/>
          </p:nvPr>
        </p:nvSpPr>
        <p:spPr/>
        <p:txBody>
          <a:bodyPr/>
          <a:lstStyle/>
          <a:p>
            <a:fld id="{6C53781C-E1F6-4315-A39D-61273F2E0596}" type="slidenum">
              <a:rPr lang="zh-CN" altLang="en-US" smtClean="0">
                <a:ea typeface="Songti SC" panose="02010600040101010101" pitchFamily="2" charset="-122"/>
              </a:rPr>
              <a:pPr/>
              <a:t>79</a:t>
            </a:fld>
            <a:endParaRPr lang="zh-CN" altLang="en-US" dirty="0">
              <a:ea typeface="Songti SC" panose="02010600040101010101" pitchFamily="2" charset="-122"/>
            </a:endParaRPr>
          </a:p>
        </p:txBody>
      </p:sp>
      <p:sp>
        <p:nvSpPr>
          <p:cNvPr id="7" name="文本框 6">
            <a:extLst>
              <a:ext uri="{FF2B5EF4-FFF2-40B4-BE49-F238E27FC236}">
                <a16:creationId xmlns:a16="http://schemas.microsoft.com/office/drawing/2014/main" id="{0791B2A0-06DD-1C99-3602-BA3ED7B2DCB7}"/>
              </a:ext>
            </a:extLst>
          </p:cNvPr>
          <p:cNvSpPr txBox="1"/>
          <p:nvPr/>
        </p:nvSpPr>
        <p:spPr>
          <a:xfrm>
            <a:off x="2577884" y="3267135"/>
            <a:ext cx="1640525" cy="369332"/>
          </a:xfrm>
          <a:prstGeom prst="rect">
            <a:avLst/>
          </a:prstGeom>
          <a:noFill/>
        </p:spPr>
        <p:txBody>
          <a:bodyPr wrap="square">
            <a:spAutoFit/>
          </a:bodyPr>
          <a:lstStyle/>
          <a:p>
            <a:r>
              <a:rPr lang="zh-CN" altLang="en-US" dirty="0">
                <a:latin typeface="+mj-lt"/>
                <a:ea typeface="Songti SC" panose="02010600040101010101" pitchFamily="2" charset="-122"/>
              </a:rPr>
              <a:t>上海交通大学</a:t>
            </a:r>
            <a:endParaRPr lang="zh-CN" altLang="en-US" dirty="0"/>
          </a:p>
        </p:txBody>
      </p:sp>
      <p:pic>
        <p:nvPicPr>
          <p:cNvPr id="10" name="Picture 4" descr="个人主页头像">
            <a:extLst>
              <a:ext uri="{FF2B5EF4-FFF2-40B4-BE49-F238E27FC236}">
                <a16:creationId xmlns:a16="http://schemas.microsoft.com/office/drawing/2014/main" id="{48D37FBB-FE34-2AF1-EBB7-EC189CE3C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398" y="928155"/>
            <a:ext cx="1533498" cy="185474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1B1D53FD-0BE7-418D-F1F0-94722FCA320B}"/>
              </a:ext>
            </a:extLst>
          </p:cNvPr>
          <p:cNvSpPr txBox="1"/>
          <p:nvPr/>
        </p:nvSpPr>
        <p:spPr>
          <a:xfrm>
            <a:off x="2428659" y="2855072"/>
            <a:ext cx="1917154" cy="369332"/>
          </a:xfrm>
          <a:prstGeom prst="rect">
            <a:avLst/>
          </a:prstGeom>
          <a:noFill/>
        </p:spPr>
        <p:txBody>
          <a:bodyPr wrap="square">
            <a:spAutoFit/>
          </a:bodyPr>
          <a:lstStyle/>
          <a:p>
            <a:pPr algn="ctr"/>
            <a:r>
              <a:rPr lang="zh-CN" altLang="en-US" sz="1800" b="0" dirty="0">
                <a:latin typeface="+mj-lt"/>
                <a:ea typeface="Songti SC" panose="02010600040101010101" pitchFamily="2" charset="-122"/>
              </a:rPr>
              <a:t>冷静文教授</a:t>
            </a:r>
            <a:endParaRPr lang="zh-CN" altLang="en-US" dirty="0"/>
          </a:p>
        </p:txBody>
      </p:sp>
      <p:pic>
        <p:nvPicPr>
          <p:cNvPr id="1030" name="Picture 6" descr="alt text">
            <a:extLst>
              <a:ext uri="{FF2B5EF4-FFF2-40B4-BE49-F238E27FC236}">
                <a16:creationId xmlns:a16="http://schemas.microsoft.com/office/drawing/2014/main" id="{E4DFBA19-B945-779F-FE85-FF8563468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660" y="928155"/>
            <a:ext cx="1325698" cy="175783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E9AAA0D0-9832-F779-D1F1-4D1656C731B6}"/>
              </a:ext>
            </a:extLst>
          </p:cNvPr>
          <p:cNvSpPr txBox="1"/>
          <p:nvPr/>
        </p:nvSpPr>
        <p:spPr>
          <a:xfrm>
            <a:off x="4741932" y="2794758"/>
            <a:ext cx="1917154" cy="369332"/>
          </a:xfrm>
          <a:prstGeom prst="rect">
            <a:avLst/>
          </a:prstGeom>
          <a:noFill/>
        </p:spPr>
        <p:txBody>
          <a:bodyPr wrap="square">
            <a:spAutoFit/>
          </a:bodyPr>
          <a:lstStyle/>
          <a:p>
            <a:pPr algn="ctr"/>
            <a:r>
              <a:rPr lang="zh-CN" altLang="en-US" sz="1800" b="0" dirty="0">
                <a:latin typeface="+mj-lt"/>
                <a:ea typeface="Songti SC" panose="02010600040101010101" pitchFamily="2" charset="-122"/>
              </a:rPr>
              <a:t>张宸助理教授</a:t>
            </a:r>
            <a:endParaRPr lang="zh-CN" altLang="en-US" dirty="0"/>
          </a:p>
        </p:txBody>
      </p:sp>
      <p:sp>
        <p:nvSpPr>
          <p:cNvPr id="16" name="文本框 15">
            <a:extLst>
              <a:ext uri="{FF2B5EF4-FFF2-40B4-BE49-F238E27FC236}">
                <a16:creationId xmlns:a16="http://schemas.microsoft.com/office/drawing/2014/main" id="{75FD4EEA-09FC-C58A-FAC0-BCEB898B3A57}"/>
              </a:ext>
            </a:extLst>
          </p:cNvPr>
          <p:cNvSpPr txBox="1"/>
          <p:nvPr/>
        </p:nvSpPr>
        <p:spPr>
          <a:xfrm>
            <a:off x="291877" y="2854469"/>
            <a:ext cx="1917154" cy="369332"/>
          </a:xfrm>
          <a:prstGeom prst="rect">
            <a:avLst/>
          </a:prstGeom>
          <a:noFill/>
        </p:spPr>
        <p:txBody>
          <a:bodyPr wrap="square">
            <a:spAutoFit/>
          </a:bodyPr>
          <a:lstStyle/>
          <a:p>
            <a:pPr algn="ctr"/>
            <a:r>
              <a:rPr lang="zh-CN" altLang="en-US" sz="1800" b="0" dirty="0">
                <a:latin typeface="+mj-lt"/>
                <a:ea typeface="Songti SC" panose="02010600040101010101" pitchFamily="2" charset="-122"/>
              </a:rPr>
              <a:t>过敏意教授</a:t>
            </a:r>
            <a:endParaRPr lang="zh-CN" altLang="en-US" dirty="0"/>
          </a:p>
        </p:txBody>
      </p:sp>
      <p:pic>
        <p:nvPicPr>
          <p:cNvPr id="1032" name="Picture 8">
            <a:extLst>
              <a:ext uri="{FF2B5EF4-FFF2-40B4-BE49-F238E27FC236}">
                <a16:creationId xmlns:a16="http://schemas.microsoft.com/office/drawing/2014/main" id="{1B79BFD0-6E95-E53C-6213-BF5F9E5F56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50" y="998278"/>
            <a:ext cx="1143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ortrait of Fan Yang">
            <a:extLst>
              <a:ext uri="{FF2B5EF4-FFF2-40B4-BE49-F238E27FC236}">
                <a16:creationId xmlns:a16="http://schemas.microsoft.com/office/drawing/2014/main" id="{FD8A8E7A-56E9-C9BA-6BFF-F33D896C1D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94" y="4012332"/>
            <a:ext cx="1283244" cy="12832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856AA6E-702A-42A4-CE77-5DA747EAE5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5389" y="3831990"/>
            <a:ext cx="1445258" cy="1659626"/>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E3BEB3D1-A5EC-9AAA-2814-77408264D75B}"/>
              </a:ext>
            </a:extLst>
          </p:cNvPr>
          <p:cNvSpPr txBox="1"/>
          <p:nvPr/>
        </p:nvSpPr>
        <p:spPr>
          <a:xfrm>
            <a:off x="2508814" y="5588744"/>
            <a:ext cx="1714388" cy="646331"/>
          </a:xfrm>
          <a:prstGeom prst="rect">
            <a:avLst/>
          </a:prstGeom>
          <a:noFill/>
        </p:spPr>
        <p:txBody>
          <a:bodyPr wrap="square">
            <a:spAutoFit/>
          </a:bodyPr>
          <a:lstStyle/>
          <a:p>
            <a:pPr algn="ctr"/>
            <a:r>
              <a:rPr lang="zh-CN" altLang="en-US" sz="1800" b="0" dirty="0">
                <a:latin typeface="+mj-lt"/>
                <a:ea typeface="Songti SC" panose="02010600040101010101" pitchFamily="2" charset="-122"/>
              </a:rPr>
              <a:t>刘云新教授</a:t>
            </a:r>
            <a:endParaRPr lang="en-US" altLang="zh-CN" sz="1800" b="0" dirty="0">
              <a:latin typeface="+mj-lt"/>
              <a:ea typeface="Songti SC" panose="02010600040101010101" pitchFamily="2" charset="-122"/>
            </a:endParaRPr>
          </a:p>
          <a:p>
            <a:pPr algn="ctr"/>
            <a:r>
              <a:rPr lang="zh-CN" altLang="en-US" dirty="0">
                <a:latin typeface="+mj-lt"/>
                <a:ea typeface="Songti SC" panose="02010600040101010101" pitchFamily="2" charset="-122"/>
              </a:rPr>
              <a:t>清华大学</a:t>
            </a:r>
            <a:endParaRPr lang="zh-CN" altLang="en-US" dirty="0"/>
          </a:p>
        </p:txBody>
      </p:sp>
      <p:sp>
        <p:nvSpPr>
          <p:cNvPr id="23" name="文本框 22">
            <a:extLst>
              <a:ext uri="{FF2B5EF4-FFF2-40B4-BE49-F238E27FC236}">
                <a16:creationId xmlns:a16="http://schemas.microsoft.com/office/drawing/2014/main" id="{A5E69A5A-1EFF-4BBD-9B37-53553B465444}"/>
              </a:ext>
            </a:extLst>
          </p:cNvPr>
          <p:cNvSpPr txBox="1"/>
          <p:nvPr/>
        </p:nvSpPr>
        <p:spPr>
          <a:xfrm>
            <a:off x="0" y="5464690"/>
            <a:ext cx="2428659" cy="646331"/>
          </a:xfrm>
          <a:prstGeom prst="rect">
            <a:avLst/>
          </a:prstGeom>
          <a:noFill/>
        </p:spPr>
        <p:txBody>
          <a:bodyPr wrap="square">
            <a:spAutoFit/>
          </a:bodyPr>
          <a:lstStyle/>
          <a:p>
            <a:pPr algn="ctr"/>
            <a:r>
              <a:rPr lang="zh-CN" altLang="en-US" dirty="0">
                <a:latin typeface="+mj-lt"/>
                <a:ea typeface="Songti SC" panose="02010600040101010101" pitchFamily="2" charset="-122"/>
              </a:rPr>
              <a:t>杨凡老师</a:t>
            </a:r>
            <a:endParaRPr lang="en-US" altLang="zh-CN" sz="1800" b="0" dirty="0">
              <a:latin typeface="+mj-lt"/>
              <a:ea typeface="Songti SC" panose="02010600040101010101" pitchFamily="2" charset="-122"/>
            </a:endParaRPr>
          </a:p>
          <a:p>
            <a:pPr algn="ctr"/>
            <a:r>
              <a:rPr lang="en-US" altLang="zh-CN" dirty="0">
                <a:latin typeface="+mj-lt"/>
                <a:ea typeface="Songti SC" panose="02010600040101010101" pitchFamily="2" charset="-122"/>
              </a:rPr>
              <a:t>Microsoft</a:t>
            </a:r>
            <a:r>
              <a:rPr lang="zh-CN" altLang="en-US" dirty="0">
                <a:latin typeface="+mj-lt"/>
                <a:ea typeface="Songti SC" panose="02010600040101010101" pitchFamily="2" charset="-122"/>
              </a:rPr>
              <a:t> </a:t>
            </a:r>
            <a:r>
              <a:rPr lang="en-US" altLang="zh-CN" dirty="0">
                <a:latin typeface="+mj-lt"/>
                <a:ea typeface="Songti SC" panose="02010600040101010101" pitchFamily="2" charset="-122"/>
              </a:rPr>
              <a:t>Research</a:t>
            </a:r>
            <a:endParaRPr lang="zh-CN" altLang="en-US" dirty="0"/>
          </a:p>
        </p:txBody>
      </p:sp>
      <p:pic>
        <p:nvPicPr>
          <p:cNvPr id="24" name="图片 23">
            <a:extLst>
              <a:ext uri="{FF2B5EF4-FFF2-40B4-BE49-F238E27FC236}">
                <a16:creationId xmlns:a16="http://schemas.microsoft.com/office/drawing/2014/main" id="{67CB9AA5-820E-78F1-E4F7-776263B2904B}"/>
              </a:ext>
            </a:extLst>
          </p:cNvPr>
          <p:cNvPicPr>
            <a:picLocks noChangeAspect="1"/>
          </p:cNvPicPr>
          <p:nvPr/>
        </p:nvPicPr>
        <p:blipFill>
          <a:blip r:embed="rId8"/>
          <a:stretch>
            <a:fillRect/>
          </a:stretch>
        </p:blipFill>
        <p:spPr>
          <a:xfrm>
            <a:off x="4961034" y="3846040"/>
            <a:ext cx="1698052" cy="1667865"/>
          </a:xfrm>
          <a:prstGeom prst="rect">
            <a:avLst/>
          </a:prstGeom>
        </p:spPr>
      </p:pic>
      <p:sp>
        <p:nvSpPr>
          <p:cNvPr id="25" name="文本框 24">
            <a:extLst>
              <a:ext uri="{FF2B5EF4-FFF2-40B4-BE49-F238E27FC236}">
                <a16:creationId xmlns:a16="http://schemas.microsoft.com/office/drawing/2014/main" id="{2C80A793-7076-95DC-0708-A49DDD32D62E}"/>
              </a:ext>
            </a:extLst>
          </p:cNvPr>
          <p:cNvSpPr txBox="1"/>
          <p:nvPr/>
        </p:nvSpPr>
        <p:spPr>
          <a:xfrm>
            <a:off x="4337819" y="5591694"/>
            <a:ext cx="2737221" cy="646331"/>
          </a:xfrm>
          <a:prstGeom prst="rect">
            <a:avLst/>
          </a:prstGeom>
          <a:noFill/>
        </p:spPr>
        <p:txBody>
          <a:bodyPr wrap="square">
            <a:spAutoFit/>
          </a:bodyPr>
          <a:lstStyle/>
          <a:p>
            <a:pPr algn="ctr"/>
            <a:r>
              <a:rPr lang="en-US" altLang="zh-CN" sz="1800" b="0" dirty="0" err="1">
                <a:latin typeface="+mj-lt"/>
                <a:ea typeface="Songti SC" panose="02010600040101010101" pitchFamily="2" charset="-122"/>
              </a:rPr>
              <a:t>Yuhao</a:t>
            </a:r>
            <a:r>
              <a:rPr lang="zh-CN" altLang="en-US" sz="1800" b="0" dirty="0">
                <a:latin typeface="+mj-lt"/>
                <a:ea typeface="Songti SC" panose="02010600040101010101" pitchFamily="2" charset="-122"/>
              </a:rPr>
              <a:t> </a:t>
            </a:r>
            <a:r>
              <a:rPr lang="en-US" altLang="zh-CN" sz="1800" b="0" dirty="0">
                <a:latin typeface="+mj-lt"/>
                <a:ea typeface="Songti SC" panose="02010600040101010101" pitchFamily="2" charset="-122"/>
              </a:rPr>
              <a:t>Zhu</a:t>
            </a:r>
          </a:p>
          <a:p>
            <a:pPr algn="ctr"/>
            <a:r>
              <a:rPr lang="en-US" altLang="zh-CN" dirty="0">
                <a:latin typeface="+mj-lt"/>
                <a:ea typeface="Songti SC" panose="02010600040101010101" pitchFamily="2" charset="-122"/>
              </a:rPr>
              <a:t>University</a:t>
            </a:r>
            <a:r>
              <a:rPr lang="zh-CN" altLang="en-US" dirty="0">
                <a:latin typeface="+mj-lt"/>
                <a:ea typeface="Songti SC" panose="02010600040101010101" pitchFamily="2" charset="-122"/>
              </a:rPr>
              <a:t> </a:t>
            </a:r>
            <a:r>
              <a:rPr lang="en-US" altLang="zh-CN" dirty="0">
                <a:latin typeface="+mj-lt"/>
                <a:ea typeface="Songti SC" panose="02010600040101010101" pitchFamily="2" charset="-122"/>
              </a:rPr>
              <a:t>of</a:t>
            </a:r>
            <a:r>
              <a:rPr lang="zh-CN" altLang="en-US" dirty="0">
                <a:latin typeface="+mj-lt"/>
                <a:ea typeface="Songti SC" panose="02010600040101010101" pitchFamily="2" charset="-122"/>
              </a:rPr>
              <a:t> </a:t>
            </a:r>
            <a:r>
              <a:rPr lang="en-US" altLang="zh-CN" dirty="0">
                <a:latin typeface="+mj-lt"/>
                <a:ea typeface="Songti SC" panose="02010600040101010101" pitchFamily="2" charset="-122"/>
              </a:rPr>
              <a:t>Rochester</a:t>
            </a:r>
            <a:endParaRPr lang="zh-CN" altLang="en-US" dirty="0"/>
          </a:p>
        </p:txBody>
      </p:sp>
      <p:sp>
        <p:nvSpPr>
          <p:cNvPr id="4" name="文本占位符 4">
            <a:extLst>
              <a:ext uri="{FF2B5EF4-FFF2-40B4-BE49-F238E27FC236}">
                <a16:creationId xmlns:a16="http://schemas.microsoft.com/office/drawing/2014/main" id="{09F5DC87-5152-8D93-3F78-1F9604BD0CF9}"/>
              </a:ext>
            </a:extLst>
          </p:cNvPr>
          <p:cNvSpPr txBox="1">
            <a:spLocks/>
          </p:cNvSpPr>
          <p:nvPr/>
        </p:nvSpPr>
        <p:spPr>
          <a:xfrm>
            <a:off x="7004528" y="2000715"/>
            <a:ext cx="4813660" cy="3662550"/>
          </a:xfrm>
          <a:prstGeom prst="rect">
            <a:avLst/>
          </a:prstGeom>
          <a:solidFill>
            <a:schemeClr val="bg1"/>
          </a:solidFill>
        </p:spPr>
        <p:txBody>
          <a:bodyPr/>
          <a:lstStyle>
            <a:lvl1pPr marL="228600" indent="-228600" algn="l" defTabSz="914400" rtl="0" eaLnBrk="1" latinLnBrk="0" hangingPunct="1">
              <a:lnSpc>
                <a:spcPct val="130000"/>
              </a:lnSpc>
              <a:spcBef>
                <a:spcPts val="1000"/>
              </a:spcBef>
              <a:buFontTx/>
              <a:buBlip>
                <a:blip r:embed="rId9"/>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latin typeface="Songti SC" panose="02010600040101010101" pitchFamily="2" charset="-122"/>
                <a:ea typeface="Songti SC" panose="02010600040101010101" pitchFamily="2" charset="-122"/>
              </a:rPr>
              <a:t>感谢各位老师的多年来的指导和关心！</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感谢实验室小伙伴的帮助和支持！</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感谢专家评委的批评和指正！</a:t>
            </a:r>
            <a:endParaRPr kumimoji="1" lang="en-US" altLang="zh-CN" dirty="0">
              <a:latin typeface="Songti SC" panose="02010600040101010101" pitchFamily="2" charset="-122"/>
              <a:ea typeface="Songti SC" panose="02010600040101010101" pitchFamily="2" charset="-122"/>
            </a:endParaRPr>
          </a:p>
          <a:p>
            <a:endParaRPr kumimoji="1" lang="zh-CN" altLang="en-US"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693073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轻量化与加速器之间存在的</a:t>
            </a:r>
            <a:r>
              <a:rPr lang="zh-CN" altLang="en-US" dirty="0">
                <a:latin typeface="Songti SC" panose="02010600040101010101" pitchFamily="2" charset="-122"/>
                <a:ea typeface="Songti SC" panose="02010600040101010101" pitchFamily="2" charset="-122"/>
              </a:rPr>
              <a:t>挑战：</a:t>
            </a:r>
            <a:r>
              <a:rPr lang="en-US" altLang="zh-CN" dirty="0">
                <a:latin typeface="Songti SC" panose="02010600040101010101" pitchFamily="2" charset="-122"/>
                <a:ea typeface="Songti SC" panose="02010600040101010101" pitchFamily="2" charset="-122"/>
              </a:rPr>
              <a:t>①</a:t>
            </a:r>
            <a:r>
              <a:rPr lang="zh-CN" altLang="en-US" dirty="0">
                <a:latin typeface="Songti SC" panose="02010600040101010101" pitchFamily="2" charset="-122"/>
                <a:ea typeface="Songti SC" panose="02010600040101010101" pitchFamily="2" charset="-122"/>
              </a:rPr>
              <a:t> 稀疏</a:t>
            </a:r>
            <a:endParaRPr lang="en-US" altLang="zh-CN" sz="32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8</a:t>
            </a:fld>
            <a:endParaRPr lang="zh-CN" altLang="en-US" dirty="0"/>
          </a:p>
        </p:txBody>
      </p:sp>
      <p:pic>
        <p:nvPicPr>
          <p:cNvPr id="4" name="图片 3">
            <a:extLst>
              <a:ext uri="{FF2B5EF4-FFF2-40B4-BE49-F238E27FC236}">
                <a16:creationId xmlns:a16="http://schemas.microsoft.com/office/drawing/2014/main" id="{BB6F819F-20BB-5D8E-AC04-7F8EF0CE467F}"/>
              </a:ext>
            </a:extLst>
          </p:cNvPr>
          <p:cNvPicPr>
            <a:picLocks noChangeAspect="1"/>
          </p:cNvPicPr>
          <p:nvPr/>
        </p:nvPicPr>
        <p:blipFill>
          <a:blip r:embed="rId3"/>
          <a:stretch>
            <a:fillRect/>
          </a:stretch>
        </p:blipFill>
        <p:spPr>
          <a:xfrm>
            <a:off x="536275" y="1272681"/>
            <a:ext cx="5410200" cy="2876238"/>
          </a:xfrm>
          <a:prstGeom prst="rect">
            <a:avLst/>
          </a:prstGeom>
        </p:spPr>
      </p:pic>
      <p:sp>
        <p:nvSpPr>
          <p:cNvPr id="5" name="文本占位符 4">
            <a:extLst>
              <a:ext uri="{FF2B5EF4-FFF2-40B4-BE49-F238E27FC236}">
                <a16:creationId xmlns:a16="http://schemas.microsoft.com/office/drawing/2014/main" id="{4EC8D7C0-D18F-477D-F610-CA47419985B9}"/>
              </a:ext>
            </a:extLst>
          </p:cNvPr>
          <p:cNvSpPr txBox="1">
            <a:spLocks/>
          </p:cNvSpPr>
          <p:nvPr/>
        </p:nvSpPr>
        <p:spPr>
          <a:xfrm>
            <a:off x="2005463" y="5856424"/>
            <a:ext cx="7426036"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rgbClr val="C00000"/>
                </a:solidFill>
                <a:latin typeface="Songti SC" panose="02010600040101010101" pitchFamily="2" charset="-122"/>
                <a:ea typeface="Songti SC" panose="02010600040101010101" pitchFamily="2" charset="-122"/>
              </a:rPr>
              <a:t> </a:t>
            </a:r>
            <a:r>
              <a:rPr kumimoji="1" lang="zh-CN" altLang="en-US" sz="2800" dirty="0">
                <a:solidFill>
                  <a:schemeClr val="tx1"/>
                </a:solidFill>
                <a:latin typeface="Songti SC" panose="02010600040101010101" pitchFamily="2" charset="-122"/>
                <a:ea typeface="Songti SC" panose="02010600040101010101" pitchFamily="2" charset="-122"/>
              </a:rPr>
              <a:t>模型稀疏：</a:t>
            </a:r>
            <a:r>
              <a:rPr kumimoji="1" lang="zh-CN" altLang="en-US" sz="2800" dirty="0">
                <a:solidFill>
                  <a:srgbClr val="C00000"/>
                </a:solidFill>
                <a:latin typeface="Songti SC" panose="02010600040101010101" pitchFamily="2" charset="-122"/>
                <a:ea typeface="Songti SC" panose="02010600040101010101" pitchFamily="2" charset="-122"/>
              </a:rPr>
              <a:t>上层算法</a:t>
            </a:r>
            <a:r>
              <a:rPr kumimoji="1" lang="zh-CN" altLang="en-US" sz="2800" dirty="0">
                <a:solidFill>
                  <a:schemeClr val="tx1"/>
                </a:solidFill>
                <a:latin typeface="Songti SC" panose="02010600040101010101" pitchFamily="2" charset="-122"/>
                <a:ea typeface="Songti SC" panose="02010600040101010101" pitchFamily="2" charset="-122"/>
              </a:rPr>
              <a:t>缺乏对</a:t>
            </a:r>
            <a:r>
              <a:rPr kumimoji="1" lang="zh-CN" altLang="en-US" sz="2800" dirty="0">
                <a:solidFill>
                  <a:srgbClr val="00B0F0"/>
                </a:solidFill>
                <a:latin typeface="Songti SC" panose="02010600040101010101" pitchFamily="2" charset="-122"/>
                <a:ea typeface="Songti SC" panose="02010600040101010101" pitchFamily="2" charset="-122"/>
              </a:rPr>
              <a:t>底层架构</a:t>
            </a:r>
            <a:r>
              <a:rPr kumimoji="1" lang="zh-CN" altLang="en-US" sz="2800" dirty="0">
                <a:solidFill>
                  <a:schemeClr val="tx1"/>
                </a:solidFill>
                <a:latin typeface="Songti SC" panose="02010600040101010101" pitchFamily="2" charset="-122"/>
                <a:ea typeface="Songti SC" panose="02010600040101010101" pitchFamily="2" charset="-122"/>
              </a:rPr>
              <a:t>的感知</a:t>
            </a:r>
            <a:endParaRPr kumimoji="1" lang="en-US" altLang="zh-CN" sz="2800" dirty="0">
              <a:solidFill>
                <a:srgbClr val="C00000"/>
              </a:solidFill>
              <a:latin typeface="Songti SC" panose="02010600040101010101" pitchFamily="2" charset="-122"/>
              <a:ea typeface="Songti SC" panose="02010600040101010101" pitchFamily="2" charset="-122"/>
            </a:endParaRPr>
          </a:p>
        </p:txBody>
      </p:sp>
      <p:pic>
        <p:nvPicPr>
          <p:cNvPr id="6" name="图片 5">
            <a:extLst>
              <a:ext uri="{FF2B5EF4-FFF2-40B4-BE49-F238E27FC236}">
                <a16:creationId xmlns:a16="http://schemas.microsoft.com/office/drawing/2014/main" id="{064C6CDB-5FB9-C397-B136-55A08B19956A}"/>
              </a:ext>
            </a:extLst>
          </p:cNvPr>
          <p:cNvPicPr>
            <a:picLocks noChangeAspect="1"/>
          </p:cNvPicPr>
          <p:nvPr/>
        </p:nvPicPr>
        <p:blipFill>
          <a:blip r:embed="rId5"/>
          <a:stretch>
            <a:fillRect/>
          </a:stretch>
        </p:blipFill>
        <p:spPr>
          <a:xfrm>
            <a:off x="8241558" y="1432937"/>
            <a:ext cx="2608412" cy="2876444"/>
          </a:xfrm>
          <a:prstGeom prst="rect">
            <a:avLst/>
          </a:prstGeom>
        </p:spPr>
      </p:pic>
      <p:pic>
        <p:nvPicPr>
          <p:cNvPr id="7" name="图片 6">
            <a:extLst>
              <a:ext uri="{FF2B5EF4-FFF2-40B4-BE49-F238E27FC236}">
                <a16:creationId xmlns:a16="http://schemas.microsoft.com/office/drawing/2014/main" id="{9875631B-B5A7-F5A1-40CA-7E523270B43B}"/>
              </a:ext>
            </a:extLst>
          </p:cNvPr>
          <p:cNvPicPr>
            <a:picLocks noChangeAspect="1"/>
          </p:cNvPicPr>
          <p:nvPr/>
        </p:nvPicPr>
        <p:blipFill>
          <a:blip r:embed="rId6"/>
          <a:stretch>
            <a:fillRect/>
          </a:stretch>
        </p:blipFill>
        <p:spPr>
          <a:xfrm>
            <a:off x="6179824" y="1528965"/>
            <a:ext cx="2421046" cy="1979110"/>
          </a:xfrm>
          <a:prstGeom prst="rect">
            <a:avLst/>
          </a:prstGeom>
        </p:spPr>
      </p:pic>
      <p:sp>
        <p:nvSpPr>
          <p:cNvPr id="9" name="文本框 8">
            <a:extLst>
              <a:ext uri="{FF2B5EF4-FFF2-40B4-BE49-F238E27FC236}">
                <a16:creationId xmlns:a16="http://schemas.microsoft.com/office/drawing/2014/main" id="{8DA77A2C-5BDA-6ECD-B96F-FE4223DB87FB}"/>
              </a:ext>
            </a:extLst>
          </p:cNvPr>
          <p:cNvSpPr txBox="1"/>
          <p:nvPr/>
        </p:nvSpPr>
        <p:spPr>
          <a:xfrm>
            <a:off x="2233456" y="4792880"/>
            <a:ext cx="7520143" cy="646331"/>
          </a:xfrm>
          <a:prstGeom prst="rect">
            <a:avLst/>
          </a:prstGeom>
          <a:noFill/>
          <a:ln w="12700">
            <a:solidFill>
              <a:schemeClr val="accent6"/>
            </a:solidFill>
            <a:extLst>
              <a:ext uri="{C807C97D-BFC1-408E-A445-0C87EB9F89A2}">
                <ask:lineSketchStyleProps xmlns:ask="http://schemas.microsoft.com/office/drawing/2018/sketchyshapes" sd="474057613">
                  <a:custGeom>
                    <a:avLst/>
                    <a:gdLst>
                      <a:gd name="connsiteX0" fmla="*/ 0 w 7520143"/>
                      <a:gd name="connsiteY0" fmla="*/ 0 h 646331"/>
                      <a:gd name="connsiteX1" fmla="*/ 533247 w 7520143"/>
                      <a:gd name="connsiteY1" fmla="*/ 0 h 646331"/>
                      <a:gd name="connsiteX2" fmla="*/ 1367299 w 7520143"/>
                      <a:gd name="connsiteY2" fmla="*/ 0 h 646331"/>
                      <a:gd name="connsiteX3" fmla="*/ 2126150 w 7520143"/>
                      <a:gd name="connsiteY3" fmla="*/ 0 h 646331"/>
                      <a:gd name="connsiteX4" fmla="*/ 2809799 w 7520143"/>
                      <a:gd name="connsiteY4" fmla="*/ 0 h 646331"/>
                      <a:gd name="connsiteX5" fmla="*/ 3267844 w 7520143"/>
                      <a:gd name="connsiteY5" fmla="*/ 0 h 646331"/>
                      <a:gd name="connsiteX6" fmla="*/ 4026695 w 7520143"/>
                      <a:gd name="connsiteY6" fmla="*/ 0 h 646331"/>
                      <a:gd name="connsiteX7" fmla="*/ 4860747 w 7520143"/>
                      <a:gd name="connsiteY7" fmla="*/ 0 h 646331"/>
                      <a:gd name="connsiteX8" fmla="*/ 5469195 w 7520143"/>
                      <a:gd name="connsiteY8" fmla="*/ 0 h 646331"/>
                      <a:gd name="connsiteX9" fmla="*/ 6228046 w 7520143"/>
                      <a:gd name="connsiteY9" fmla="*/ 0 h 646331"/>
                      <a:gd name="connsiteX10" fmla="*/ 6911695 w 7520143"/>
                      <a:gd name="connsiteY10" fmla="*/ 0 h 646331"/>
                      <a:gd name="connsiteX11" fmla="*/ 7520143 w 7520143"/>
                      <a:gd name="connsiteY11" fmla="*/ 0 h 646331"/>
                      <a:gd name="connsiteX12" fmla="*/ 7520143 w 7520143"/>
                      <a:gd name="connsiteY12" fmla="*/ 646331 h 646331"/>
                      <a:gd name="connsiteX13" fmla="*/ 6761292 w 7520143"/>
                      <a:gd name="connsiteY13" fmla="*/ 646331 h 646331"/>
                      <a:gd name="connsiteX14" fmla="*/ 6152844 w 7520143"/>
                      <a:gd name="connsiteY14" fmla="*/ 646331 h 646331"/>
                      <a:gd name="connsiteX15" fmla="*/ 5619598 w 7520143"/>
                      <a:gd name="connsiteY15" fmla="*/ 646331 h 646331"/>
                      <a:gd name="connsiteX16" fmla="*/ 5161553 w 7520143"/>
                      <a:gd name="connsiteY16" fmla="*/ 646331 h 646331"/>
                      <a:gd name="connsiteX17" fmla="*/ 4327500 w 7520143"/>
                      <a:gd name="connsiteY17" fmla="*/ 646331 h 646331"/>
                      <a:gd name="connsiteX18" fmla="*/ 3643851 w 7520143"/>
                      <a:gd name="connsiteY18" fmla="*/ 646331 h 646331"/>
                      <a:gd name="connsiteX19" fmla="*/ 3110605 w 7520143"/>
                      <a:gd name="connsiteY19" fmla="*/ 646331 h 646331"/>
                      <a:gd name="connsiteX20" fmla="*/ 2502157 w 7520143"/>
                      <a:gd name="connsiteY20" fmla="*/ 646331 h 646331"/>
                      <a:gd name="connsiteX21" fmla="*/ 1743306 w 7520143"/>
                      <a:gd name="connsiteY21" fmla="*/ 646331 h 646331"/>
                      <a:gd name="connsiteX22" fmla="*/ 1210059 w 7520143"/>
                      <a:gd name="connsiteY22" fmla="*/ 646331 h 646331"/>
                      <a:gd name="connsiteX23" fmla="*/ 601611 w 7520143"/>
                      <a:gd name="connsiteY23" fmla="*/ 646331 h 646331"/>
                      <a:gd name="connsiteX24" fmla="*/ 0 w 7520143"/>
                      <a:gd name="connsiteY24" fmla="*/ 646331 h 646331"/>
                      <a:gd name="connsiteX25" fmla="*/ 0 w 7520143"/>
                      <a:gd name="connsiteY2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20143" h="646331" extrusionOk="0">
                        <a:moveTo>
                          <a:pt x="0" y="0"/>
                        </a:moveTo>
                        <a:cubicBezTo>
                          <a:pt x="231841" y="24886"/>
                          <a:pt x="421747" y="26496"/>
                          <a:pt x="533247" y="0"/>
                        </a:cubicBezTo>
                        <a:cubicBezTo>
                          <a:pt x="644747" y="-26496"/>
                          <a:pt x="1053862" y="35446"/>
                          <a:pt x="1367299" y="0"/>
                        </a:cubicBezTo>
                        <a:cubicBezTo>
                          <a:pt x="1680736" y="-35446"/>
                          <a:pt x="1875895" y="35491"/>
                          <a:pt x="2126150" y="0"/>
                        </a:cubicBezTo>
                        <a:cubicBezTo>
                          <a:pt x="2376405" y="-35491"/>
                          <a:pt x="2483179" y="27925"/>
                          <a:pt x="2809799" y="0"/>
                        </a:cubicBezTo>
                        <a:cubicBezTo>
                          <a:pt x="3136419" y="-27925"/>
                          <a:pt x="3045642" y="18071"/>
                          <a:pt x="3267844" y="0"/>
                        </a:cubicBezTo>
                        <a:cubicBezTo>
                          <a:pt x="3490047" y="-18071"/>
                          <a:pt x="3659761" y="34518"/>
                          <a:pt x="4026695" y="0"/>
                        </a:cubicBezTo>
                        <a:cubicBezTo>
                          <a:pt x="4393629" y="-34518"/>
                          <a:pt x="4576482" y="-12592"/>
                          <a:pt x="4860747" y="0"/>
                        </a:cubicBezTo>
                        <a:cubicBezTo>
                          <a:pt x="5145012" y="12592"/>
                          <a:pt x="5250704" y="-718"/>
                          <a:pt x="5469195" y="0"/>
                        </a:cubicBezTo>
                        <a:cubicBezTo>
                          <a:pt x="5687686" y="718"/>
                          <a:pt x="5991022" y="7120"/>
                          <a:pt x="6228046" y="0"/>
                        </a:cubicBezTo>
                        <a:cubicBezTo>
                          <a:pt x="6465070" y="-7120"/>
                          <a:pt x="6570884" y="28718"/>
                          <a:pt x="6911695" y="0"/>
                        </a:cubicBezTo>
                        <a:cubicBezTo>
                          <a:pt x="7252506" y="-28718"/>
                          <a:pt x="7265570" y="30309"/>
                          <a:pt x="7520143" y="0"/>
                        </a:cubicBezTo>
                        <a:cubicBezTo>
                          <a:pt x="7542180" y="292925"/>
                          <a:pt x="7515109" y="372782"/>
                          <a:pt x="7520143" y="646331"/>
                        </a:cubicBezTo>
                        <a:cubicBezTo>
                          <a:pt x="7150911" y="618270"/>
                          <a:pt x="7123479" y="652831"/>
                          <a:pt x="6761292" y="646331"/>
                        </a:cubicBezTo>
                        <a:cubicBezTo>
                          <a:pt x="6399105" y="639831"/>
                          <a:pt x="6305618" y="632475"/>
                          <a:pt x="6152844" y="646331"/>
                        </a:cubicBezTo>
                        <a:cubicBezTo>
                          <a:pt x="6000070" y="660187"/>
                          <a:pt x="5847098" y="647595"/>
                          <a:pt x="5619598" y="646331"/>
                        </a:cubicBezTo>
                        <a:cubicBezTo>
                          <a:pt x="5392098" y="645067"/>
                          <a:pt x="5349341" y="625196"/>
                          <a:pt x="5161553" y="646331"/>
                        </a:cubicBezTo>
                        <a:cubicBezTo>
                          <a:pt x="4973765" y="667466"/>
                          <a:pt x="4676937" y="607049"/>
                          <a:pt x="4327500" y="646331"/>
                        </a:cubicBezTo>
                        <a:cubicBezTo>
                          <a:pt x="3978063" y="685613"/>
                          <a:pt x="3965565" y="657150"/>
                          <a:pt x="3643851" y="646331"/>
                        </a:cubicBezTo>
                        <a:cubicBezTo>
                          <a:pt x="3322137" y="635512"/>
                          <a:pt x="3253527" y="638967"/>
                          <a:pt x="3110605" y="646331"/>
                        </a:cubicBezTo>
                        <a:cubicBezTo>
                          <a:pt x="2967683" y="653695"/>
                          <a:pt x="2690594" y="638021"/>
                          <a:pt x="2502157" y="646331"/>
                        </a:cubicBezTo>
                        <a:cubicBezTo>
                          <a:pt x="2313720" y="654641"/>
                          <a:pt x="1955167" y="634030"/>
                          <a:pt x="1743306" y="646331"/>
                        </a:cubicBezTo>
                        <a:cubicBezTo>
                          <a:pt x="1531445" y="658632"/>
                          <a:pt x="1324059" y="631398"/>
                          <a:pt x="1210059" y="646331"/>
                        </a:cubicBezTo>
                        <a:cubicBezTo>
                          <a:pt x="1096059" y="661264"/>
                          <a:pt x="893261" y="640801"/>
                          <a:pt x="601611" y="646331"/>
                        </a:cubicBezTo>
                        <a:cubicBezTo>
                          <a:pt x="309961" y="651861"/>
                          <a:pt x="238372" y="632620"/>
                          <a:pt x="0" y="646331"/>
                        </a:cubicBezTo>
                        <a:cubicBezTo>
                          <a:pt x="-24967" y="358021"/>
                          <a:pt x="-827" y="163846"/>
                          <a:pt x="0" y="0"/>
                        </a:cubicBezTo>
                        <a:close/>
                      </a:path>
                    </a:pathLst>
                  </a:custGeom>
                  <ask:type>
                    <ask:lineSketchFreehand/>
                  </ask:type>
                </ask:lineSketchStyleProps>
              </a:ext>
            </a:extLst>
          </a:ln>
        </p:spPr>
        <p:txBody>
          <a:bodyPr wrap="square">
            <a:spAutoFit/>
          </a:bodyPr>
          <a:lstStyle/>
          <a:p>
            <a:r>
              <a:rPr lang="zh-CN" altLang="en-US" dirty="0">
                <a:latin typeface="KaiTi" panose="02010609060101010101" pitchFamily="49" charset="-122"/>
                <a:ea typeface="KaiTi" panose="02010609060101010101" pitchFamily="49" charset="-122"/>
              </a:rPr>
              <a:t>模型剪枝主要面向</a:t>
            </a:r>
            <a:r>
              <a:rPr lang="zh-CN" altLang="en-US" dirty="0">
                <a:solidFill>
                  <a:schemeClr val="accent1"/>
                </a:solidFill>
                <a:latin typeface="KaiTi" panose="02010609060101010101" pitchFamily="49" charset="-122"/>
                <a:ea typeface="KaiTi" panose="02010609060101010101" pitchFamily="49" charset="-122"/>
              </a:rPr>
              <a:t>上层算法设计</a:t>
            </a:r>
            <a:r>
              <a:rPr lang="zh-CN" altLang="en-US" dirty="0">
                <a:latin typeface="KaiTi" panose="02010609060101010101" pitchFamily="49" charset="-122"/>
                <a:ea typeface="KaiTi" panose="02010609060101010101" pitchFamily="49" charset="-122"/>
              </a:rPr>
              <a:t>，而由于稀疏剪枝算法缺乏对底层加速器架构特性的感知，导致稀疏模型在加速器中的访存和计算效率较低。</a:t>
            </a:r>
          </a:p>
        </p:txBody>
      </p:sp>
    </p:spTree>
    <p:extLst>
      <p:ext uri="{BB962C8B-B14F-4D97-AF65-F5344CB8AC3E}">
        <p14:creationId xmlns:p14="http://schemas.microsoft.com/office/powerpoint/2010/main" val="32418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a:xfrm>
            <a:off x="3171107" y="2765122"/>
            <a:ext cx="6286859" cy="598488"/>
          </a:xfrm>
        </p:spPr>
        <p:txBody>
          <a:bodyPr/>
          <a:lstStyle/>
          <a:p>
            <a:r>
              <a:rPr lang="zh-CN" altLang="en-US" sz="4400" dirty="0"/>
              <a:t>谢谢各位老师</a:t>
            </a:r>
            <a:r>
              <a:rPr lang="en-US" altLang="zh-CN" sz="4400" dirty="0"/>
              <a:t>! </a:t>
            </a:r>
          </a:p>
          <a:p>
            <a:r>
              <a:rPr lang="zh-CN" altLang="en-US" sz="4400" dirty="0"/>
              <a:t>请各位老师指正！</a:t>
            </a:r>
          </a:p>
        </p:txBody>
      </p:sp>
    </p:spTree>
    <p:extLst>
      <p:ext uri="{BB962C8B-B14F-4D97-AF65-F5344CB8AC3E}">
        <p14:creationId xmlns:p14="http://schemas.microsoft.com/office/powerpoint/2010/main" val="384195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C5E0CC-FCF9-9DC1-40F9-4DFA5C95AE13}"/>
              </a:ext>
            </a:extLst>
          </p:cNvPr>
          <p:cNvSpPr>
            <a:spLocks noGrp="1"/>
          </p:cNvSpPr>
          <p:nvPr>
            <p:ph type="body" sz="quarter" idx="11"/>
          </p:nvPr>
        </p:nvSpPr>
        <p:spPr>
          <a:xfrm>
            <a:off x="1075351" y="43657"/>
            <a:ext cx="9274759" cy="598488"/>
          </a:xfrm>
        </p:spPr>
        <p:txBody>
          <a:bodyPr/>
          <a:lstStyle/>
          <a:p>
            <a:r>
              <a:rPr lang="zh-CN" altLang="en-US" sz="3200" dirty="0">
                <a:latin typeface="Songti SC" panose="02010600040101010101" pitchFamily="2" charset="-122"/>
                <a:ea typeface="Songti SC" panose="02010600040101010101" pitchFamily="2" charset="-122"/>
              </a:rPr>
              <a:t>轻量化与加速器之间存在的</a:t>
            </a:r>
            <a:r>
              <a:rPr lang="zh-CN" altLang="en-US" dirty="0">
                <a:latin typeface="Songti SC" panose="02010600040101010101" pitchFamily="2" charset="-122"/>
                <a:ea typeface="Songti SC" panose="02010600040101010101" pitchFamily="2" charset="-122"/>
              </a:rPr>
              <a:t>挑战：</a:t>
            </a:r>
            <a:r>
              <a:rPr lang="en-US" altLang="zh-CN" dirty="0">
                <a:latin typeface="Songti SC" panose="02010600040101010101" pitchFamily="2" charset="-122"/>
                <a:ea typeface="Songti SC" panose="02010600040101010101" pitchFamily="2" charset="-122"/>
              </a:rPr>
              <a:t>②</a:t>
            </a:r>
            <a:r>
              <a:rPr lang="zh-CN" altLang="en-US" dirty="0">
                <a:latin typeface="Songti SC" panose="02010600040101010101" pitchFamily="2" charset="-122"/>
                <a:ea typeface="Songti SC" panose="02010600040101010101" pitchFamily="2" charset="-122"/>
              </a:rPr>
              <a:t> 量化</a:t>
            </a:r>
            <a:endParaRPr lang="en-US" altLang="zh-CN" sz="32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9640EDC5-BE11-8AE7-05FE-2D6C0C4B7AEC}"/>
              </a:ext>
            </a:extLst>
          </p:cNvPr>
          <p:cNvSpPr>
            <a:spLocks noGrp="1"/>
          </p:cNvSpPr>
          <p:nvPr>
            <p:ph type="sldNum" sz="quarter" idx="10"/>
          </p:nvPr>
        </p:nvSpPr>
        <p:spPr/>
        <p:txBody>
          <a:bodyPr/>
          <a:lstStyle/>
          <a:p>
            <a:fld id="{6C53781C-E1F6-4315-A39D-61273F2E0596}" type="slidenum">
              <a:rPr lang="zh-CN" altLang="en-US" smtClean="0"/>
              <a:pPr/>
              <a:t>9</a:t>
            </a:fld>
            <a:endParaRPr lang="zh-CN" altLang="en-US" dirty="0"/>
          </a:p>
        </p:txBody>
      </p:sp>
      <p:sp>
        <p:nvSpPr>
          <p:cNvPr id="5" name="文本占位符 4">
            <a:extLst>
              <a:ext uri="{FF2B5EF4-FFF2-40B4-BE49-F238E27FC236}">
                <a16:creationId xmlns:a16="http://schemas.microsoft.com/office/drawing/2014/main" id="{4EC8D7C0-D18F-477D-F610-CA47419985B9}"/>
              </a:ext>
            </a:extLst>
          </p:cNvPr>
          <p:cNvSpPr txBox="1">
            <a:spLocks/>
          </p:cNvSpPr>
          <p:nvPr/>
        </p:nvSpPr>
        <p:spPr>
          <a:xfrm>
            <a:off x="2005463" y="5856424"/>
            <a:ext cx="7426036" cy="566802"/>
          </a:xfrm>
          <a:prstGeom prst="rect">
            <a:avLst/>
          </a:prstGeom>
          <a:noFill/>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2800" dirty="0">
                <a:solidFill>
                  <a:srgbClr val="C00000"/>
                </a:solidFill>
                <a:latin typeface="Songti SC" panose="02010600040101010101" pitchFamily="2" charset="-122"/>
                <a:ea typeface="Songti SC" panose="02010600040101010101" pitchFamily="2" charset="-122"/>
              </a:rPr>
              <a:t> </a:t>
            </a:r>
            <a:r>
              <a:rPr kumimoji="1" lang="zh-CN" altLang="en-US" sz="2800" dirty="0">
                <a:solidFill>
                  <a:schemeClr val="tx1"/>
                </a:solidFill>
                <a:latin typeface="Songti SC" panose="02010600040101010101" pitchFamily="2" charset="-122"/>
                <a:ea typeface="Songti SC" panose="02010600040101010101" pitchFamily="2" charset="-122"/>
              </a:rPr>
              <a:t>模型量化：</a:t>
            </a:r>
            <a:r>
              <a:rPr kumimoji="1" lang="zh-CN" altLang="en-US" sz="2800" dirty="0">
                <a:solidFill>
                  <a:srgbClr val="00B0F0"/>
                </a:solidFill>
                <a:latin typeface="Songti SC" panose="02010600040101010101" pitchFamily="2" charset="-122"/>
                <a:ea typeface="Songti SC" panose="02010600040101010101" pitchFamily="2" charset="-122"/>
              </a:rPr>
              <a:t>底层架构</a:t>
            </a:r>
            <a:r>
              <a:rPr kumimoji="1" lang="zh-CN" altLang="en-US" sz="2800" dirty="0">
                <a:solidFill>
                  <a:schemeClr val="tx1"/>
                </a:solidFill>
                <a:latin typeface="Songti SC" panose="02010600040101010101" pitchFamily="2" charset="-122"/>
                <a:ea typeface="Songti SC" panose="02010600040101010101" pitchFamily="2" charset="-122"/>
              </a:rPr>
              <a:t>缺乏对</a:t>
            </a:r>
            <a:r>
              <a:rPr kumimoji="1" lang="zh-CN" altLang="en-US" sz="2800" dirty="0">
                <a:solidFill>
                  <a:srgbClr val="C00000"/>
                </a:solidFill>
                <a:latin typeface="Songti SC" panose="02010600040101010101" pitchFamily="2" charset="-122"/>
                <a:ea typeface="Songti SC" panose="02010600040101010101" pitchFamily="2" charset="-122"/>
              </a:rPr>
              <a:t>上层算法</a:t>
            </a:r>
            <a:r>
              <a:rPr kumimoji="1" lang="zh-CN" altLang="en-US" sz="2800" dirty="0">
                <a:solidFill>
                  <a:schemeClr val="tx1"/>
                </a:solidFill>
                <a:latin typeface="Songti SC" panose="02010600040101010101" pitchFamily="2" charset="-122"/>
                <a:ea typeface="Songti SC" panose="02010600040101010101" pitchFamily="2" charset="-122"/>
              </a:rPr>
              <a:t>的感知</a:t>
            </a:r>
            <a:endParaRPr kumimoji="1" lang="en-US" altLang="zh-CN" sz="2800" dirty="0">
              <a:solidFill>
                <a:srgbClr val="C00000"/>
              </a:solidFill>
              <a:latin typeface="Songti SC" panose="02010600040101010101" pitchFamily="2" charset="-122"/>
              <a:ea typeface="Songti SC" panose="02010600040101010101" pitchFamily="2" charset="-122"/>
            </a:endParaRPr>
          </a:p>
        </p:txBody>
      </p:sp>
      <p:sp>
        <p:nvSpPr>
          <p:cNvPr id="10" name="文本框 9">
            <a:extLst>
              <a:ext uri="{FF2B5EF4-FFF2-40B4-BE49-F238E27FC236}">
                <a16:creationId xmlns:a16="http://schemas.microsoft.com/office/drawing/2014/main" id="{E9E6A1D2-DC5E-C2C4-64D5-689635A4FF4B}"/>
              </a:ext>
            </a:extLst>
          </p:cNvPr>
          <p:cNvSpPr txBox="1"/>
          <p:nvPr/>
        </p:nvSpPr>
        <p:spPr>
          <a:xfrm>
            <a:off x="1357220" y="4747737"/>
            <a:ext cx="9765103" cy="923330"/>
          </a:xfrm>
          <a:prstGeom prst="rect">
            <a:avLst/>
          </a:prstGeom>
          <a:noFill/>
          <a:ln w="12700">
            <a:solidFill>
              <a:schemeClr val="accent6"/>
            </a:solidFill>
            <a:extLst>
              <a:ext uri="{C807C97D-BFC1-408E-A445-0C87EB9F89A2}">
                <ask:lineSketchStyleProps xmlns:ask="http://schemas.microsoft.com/office/drawing/2018/sketchyshapes" sd="1362371120">
                  <a:custGeom>
                    <a:avLst/>
                    <a:gdLst>
                      <a:gd name="connsiteX0" fmla="*/ 0 w 9765103"/>
                      <a:gd name="connsiteY0" fmla="*/ 0 h 923330"/>
                      <a:gd name="connsiteX1" fmla="*/ 379116 w 9765103"/>
                      <a:gd name="connsiteY1" fmla="*/ 0 h 923330"/>
                      <a:gd name="connsiteX2" fmla="*/ 855883 w 9765103"/>
                      <a:gd name="connsiteY2" fmla="*/ 0 h 923330"/>
                      <a:gd name="connsiteX3" fmla="*/ 1234998 w 9765103"/>
                      <a:gd name="connsiteY3" fmla="*/ 0 h 923330"/>
                      <a:gd name="connsiteX4" fmla="*/ 1614114 w 9765103"/>
                      <a:gd name="connsiteY4" fmla="*/ 0 h 923330"/>
                      <a:gd name="connsiteX5" fmla="*/ 2286183 w 9765103"/>
                      <a:gd name="connsiteY5" fmla="*/ 0 h 923330"/>
                      <a:gd name="connsiteX6" fmla="*/ 2567648 w 9765103"/>
                      <a:gd name="connsiteY6" fmla="*/ 0 h 923330"/>
                      <a:gd name="connsiteX7" fmla="*/ 2946763 w 9765103"/>
                      <a:gd name="connsiteY7" fmla="*/ 0 h 923330"/>
                      <a:gd name="connsiteX8" fmla="*/ 3521181 w 9765103"/>
                      <a:gd name="connsiteY8" fmla="*/ 0 h 923330"/>
                      <a:gd name="connsiteX9" fmla="*/ 3997948 w 9765103"/>
                      <a:gd name="connsiteY9" fmla="*/ 0 h 923330"/>
                      <a:gd name="connsiteX10" fmla="*/ 4279413 w 9765103"/>
                      <a:gd name="connsiteY10" fmla="*/ 0 h 923330"/>
                      <a:gd name="connsiteX11" fmla="*/ 4658529 w 9765103"/>
                      <a:gd name="connsiteY11" fmla="*/ 0 h 923330"/>
                      <a:gd name="connsiteX12" fmla="*/ 5037644 w 9765103"/>
                      <a:gd name="connsiteY12" fmla="*/ 0 h 923330"/>
                      <a:gd name="connsiteX13" fmla="*/ 5319109 w 9765103"/>
                      <a:gd name="connsiteY13" fmla="*/ 0 h 923330"/>
                      <a:gd name="connsiteX14" fmla="*/ 5991178 w 9765103"/>
                      <a:gd name="connsiteY14" fmla="*/ 0 h 923330"/>
                      <a:gd name="connsiteX15" fmla="*/ 6565596 w 9765103"/>
                      <a:gd name="connsiteY15" fmla="*/ 0 h 923330"/>
                      <a:gd name="connsiteX16" fmla="*/ 6944711 w 9765103"/>
                      <a:gd name="connsiteY16" fmla="*/ 0 h 923330"/>
                      <a:gd name="connsiteX17" fmla="*/ 7519129 w 9765103"/>
                      <a:gd name="connsiteY17" fmla="*/ 0 h 923330"/>
                      <a:gd name="connsiteX18" fmla="*/ 7898245 w 9765103"/>
                      <a:gd name="connsiteY18" fmla="*/ 0 h 923330"/>
                      <a:gd name="connsiteX19" fmla="*/ 8179710 w 9765103"/>
                      <a:gd name="connsiteY19" fmla="*/ 0 h 923330"/>
                      <a:gd name="connsiteX20" fmla="*/ 8949430 w 9765103"/>
                      <a:gd name="connsiteY20" fmla="*/ 0 h 923330"/>
                      <a:gd name="connsiteX21" fmla="*/ 9765103 w 9765103"/>
                      <a:gd name="connsiteY21" fmla="*/ 0 h 923330"/>
                      <a:gd name="connsiteX22" fmla="*/ 9765103 w 9765103"/>
                      <a:gd name="connsiteY22" fmla="*/ 461665 h 923330"/>
                      <a:gd name="connsiteX23" fmla="*/ 9765103 w 9765103"/>
                      <a:gd name="connsiteY23" fmla="*/ 923330 h 923330"/>
                      <a:gd name="connsiteX24" fmla="*/ 9385987 w 9765103"/>
                      <a:gd name="connsiteY24" fmla="*/ 923330 h 923330"/>
                      <a:gd name="connsiteX25" fmla="*/ 9006871 w 9765103"/>
                      <a:gd name="connsiteY25" fmla="*/ 923330 h 923330"/>
                      <a:gd name="connsiteX26" fmla="*/ 8237152 w 9765103"/>
                      <a:gd name="connsiteY26" fmla="*/ 923330 h 923330"/>
                      <a:gd name="connsiteX27" fmla="*/ 7467432 w 9765103"/>
                      <a:gd name="connsiteY27" fmla="*/ 923330 h 923330"/>
                      <a:gd name="connsiteX28" fmla="*/ 6795363 w 9765103"/>
                      <a:gd name="connsiteY28" fmla="*/ 923330 h 923330"/>
                      <a:gd name="connsiteX29" fmla="*/ 6318596 w 9765103"/>
                      <a:gd name="connsiteY29" fmla="*/ 923330 h 923330"/>
                      <a:gd name="connsiteX30" fmla="*/ 5939480 w 9765103"/>
                      <a:gd name="connsiteY30" fmla="*/ 923330 h 923330"/>
                      <a:gd name="connsiteX31" fmla="*/ 5169760 w 9765103"/>
                      <a:gd name="connsiteY31" fmla="*/ 923330 h 923330"/>
                      <a:gd name="connsiteX32" fmla="*/ 4692994 w 9765103"/>
                      <a:gd name="connsiteY32" fmla="*/ 923330 h 923330"/>
                      <a:gd name="connsiteX33" fmla="*/ 4118576 w 9765103"/>
                      <a:gd name="connsiteY33" fmla="*/ 923330 h 923330"/>
                      <a:gd name="connsiteX34" fmla="*/ 3348856 w 9765103"/>
                      <a:gd name="connsiteY34" fmla="*/ 923330 h 923330"/>
                      <a:gd name="connsiteX35" fmla="*/ 2969740 w 9765103"/>
                      <a:gd name="connsiteY35" fmla="*/ 923330 h 923330"/>
                      <a:gd name="connsiteX36" fmla="*/ 2590624 w 9765103"/>
                      <a:gd name="connsiteY36" fmla="*/ 923330 h 923330"/>
                      <a:gd name="connsiteX37" fmla="*/ 2309160 w 9765103"/>
                      <a:gd name="connsiteY37" fmla="*/ 923330 h 923330"/>
                      <a:gd name="connsiteX38" fmla="*/ 1832393 w 9765103"/>
                      <a:gd name="connsiteY38" fmla="*/ 923330 h 923330"/>
                      <a:gd name="connsiteX39" fmla="*/ 1453277 w 9765103"/>
                      <a:gd name="connsiteY39" fmla="*/ 923330 h 923330"/>
                      <a:gd name="connsiteX40" fmla="*/ 1074161 w 9765103"/>
                      <a:gd name="connsiteY40" fmla="*/ 923330 h 923330"/>
                      <a:gd name="connsiteX41" fmla="*/ 0 w 9765103"/>
                      <a:gd name="connsiteY41" fmla="*/ 923330 h 923330"/>
                      <a:gd name="connsiteX42" fmla="*/ 0 w 9765103"/>
                      <a:gd name="connsiteY42" fmla="*/ 470898 h 923330"/>
                      <a:gd name="connsiteX43" fmla="*/ 0 w 9765103"/>
                      <a:gd name="connsiteY43"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765103" h="923330" extrusionOk="0">
                        <a:moveTo>
                          <a:pt x="0" y="0"/>
                        </a:moveTo>
                        <a:cubicBezTo>
                          <a:pt x="125664" y="-30536"/>
                          <a:pt x="208079" y="32923"/>
                          <a:pt x="379116" y="0"/>
                        </a:cubicBezTo>
                        <a:cubicBezTo>
                          <a:pt x="550153" y="-32923"/>
                          <a:pt x="721500" y="38214"/>
                          <a:pt x="855883" y="0"/>
                        </a:cubicBezTo>
                        <a:cubicBezTo>
                          <a:pt x="990266" y="-38214"/>
                          <a:pt x="1057215" y="2334"/>
                          <a:pt x="1234998" y="0"/>
                        </a:cubicBezTo>
                        <a:cubicBezTo>
                          <a:pt x="1412782" y="-2334"/>
                          <a:pt x="1478209" y="3052"/>
                          <a:pt x="1614114" y="0"/>
                        </a:cubicBezTo>
                        <a:cubicBezTo>
                          <a:pt x="1750019" y="-3052"/>
                          <a:pt x="2113917" y="16022"/>
                          <a:pt x="2286183" y="0"/>
                        </a:cubicBezTo>
                        <a:cubicBezTo>
                          <a:pt x="2458449" y="-16022"/>
                          <a:pt x="2433738" y="31684"/>
                          <a:pt x="2567648" y="0"/>
                        </a:cubicBezTo>
                        <a:cubicBezTo>
                          <a:pt x="2701558" y="-31684"/>
                          <a:pt x="2823195" y="37296"/>
                          <a:pt x="2946763" y="0"/>
                        </a:cubicBezTo>
                        <a:cubicBezTo>
                          <a:pt x="3070332" y="-37296"/>
                          <a:pt x="3260969" y="22114"/>
                          <a:pt x="3521181" y="0"/>
                        </a:cubicBezTo>
                        <a:cubicBezTo>
                          <a:pt x="3781393" y="-22114"/>
                          <a:pt x="3839882" y="34564"/>
                          <a:pt x="3997948" y="0"/>
                        </a:cubicBezTo>
                        <a:cubicBezTo>
                          <a:pt x="4156014" y="-34564"/>
                          <a:pt x="4180515" y="5080"/>
                          <a:pt x="4279413" y="0"/>
                        </a:cubicBezTo>
                        <a:cubicBezTo>
                          <a:pt x="4378311" y="-5080"/>
                          <a:pt x="4541160" y="26665"/>
                          <a:pt x="4658529" y="0"/>
                        </a:cubicBezTo>
                        <a:cubicBezTo>
                          <a:pt x="4775898" y="-26665"/>
                          <a:pt x="4900616" y="898"/>
                          <a:pt x="5037644" y="0"/>
                        </a:cubicBezTo>
                        <a:cubicBezTo>
                          <a:pt x="5174672" y="-898"/>
                          <a:pt x="5190027" y="3155"/>
                          <a:pt x="5319109" y="0"/>
                        </a:cubicBezTo>
                        <a:cubicBezTo>
                          <a:pt x="5448192" y="-3155"/>
                          <a:pt x="5771131" y="6313"/>
                          <a:pt x="5991178" y="0"/>
                        </a:cubicBezTo>
                        <a:cubicBezTo>
                          <a:pt x="6211225" y="-6313"/>
                          <a:pt x="6386764" y="10269"/>
                          <a:pt x="6565596" y="0"/>
                        </a:cubicBezTo>
                        <a:cubicBezTo>
                          <a:pt x="6744428" y="-10269"/>
                          <a:pt x="6866116" y="2501"/>
                          <a:pt x="6944711" y="0"/>
                        </a:cubicBezTo>
                        <a:cubicBezTo>
                          <a:pt x="7023307" y="-2501"/>
                          <a:pt x="7357541" y="46737"/>
                          <a:pt x="7519129" y="0"/>
                        </a:cubicBezTo>
                        <a:cubicBezTo>
                          <a:pt x="7680717" y="-46737"/>
                          <a:pt x="7745390" y="43314"/>
                          <a:pt x="7898245" y="0"/>
                        </a:cubicBezTo>
                        <a:cubicBezTo>
                          <a:pt x="8051100" y="-43314"/>
                          <a:pt x="8067744" y="3463"/>
                          <a:pt x="8179710" y="0"/>
                        </a:cubicBezTo>
                        <a:cubicBezTo>
                          <a:pt x="8291676" y="-3463"/>
                          <a:pt x="8686336" y="17657"/>
                          <a:pt x="8949430" y="0"/>
                        </a:cubicBezTo>
                        <a:cubicBezTo>
                          <a:pt x="9212524" y="-17657"/>
                          <a:pt x="9477339" y="66168"/>
                          <a:pt x="9765103" y="0"/>
                        </a:cubicBezTo>
                        <a:cubicBezTo>
                          <a:pt x="9791665" y="94268"/>
                          <a:pt x="9737091" y="269228"/>
                          <a:pt x="9765103" y="461665"/>
                        </a:cubicBezTo>
                        <a:cubicBezTo>
                          <a:pt x="9793115" y="654102"/>
                          <a:pt x="9750365" y="774934"/>
                          <a:pt x="9765103" y="923330"/>
                        </a:cubicBezTo>
                        <a:cubicBezTo>
                          <a:pt x="9680740" y="965191"/>
                          <a:pt x="9514955" y="884979"/>
                          <a:pt x="9385987" y="923330"/>
                        </a:cubicBezTo>
                        <a:cubicBezTo>
                          <a:pt x="9257019" y="961681"/>
                          <a:pt x="9112857" y="880164"/>
                          <a:pt x="9006871" y="923330"/>
                        </a:cubicBezTo>
                        <a:cubicBezTo>
                          <a:pt x="8900885" y="966496"/>
                          <a:pt x="8588939" y="871877"/>
                          <a:pt x="8237152" y="923330"/>
                        </a:cubicBezTo>
                        <a:cubicBezTo>
                          <a:pt x="7885365" y="974783"/>
                          <a:pt x="7844113" y="856402"/>
                          <a:pt x="7467432" y="923330"/>
                        </a:cubicBezTo>
                        <a:cubicBezTo>
                          <a:pt x="7090751" y="990258"/>
                          <a:pt x="7094520" y="863531"/>
                          <a:pt x="6795363" y="923330"/>
                        </a:cubicBezTo>
                        <a:cubicBezTo>
                          <a:pt x="6496206" y="983129"/>
                          <a:pt x="6464968" y="887789"/>
                          <a:pt x="6318596" y="923330"/>
                        </a:cubicBezTo>
                        <a:cubicBezTo>
                          <a:pt x="6172224" y="958871"/>
                          <a:pt x="6084874" y="922480"/>
                          <a:pt x="5939480" y="923330"/>
                        </a:cubicBezTo>
                        <a:cubicBezTo>
                          <a:pt x="5794086" y="924180"/>
                          <a:pt x="5449839" y="922399"/>
                          <a:pt x="5169760" y="923330"/>
                        </a:cubicBezTo>
                        <a:cubicBezTo>
                          <a:pt x="4889681" y="924261"/>
                          <a:pt x="4892067" y="886758"/>
                          <a:pt x="4692994" y="923330"/>
                        </a:cubicBezTo>
                        <a:cubicBezTo>
                          <a:pt x="4493921" y="959902"/>
                          <a:pt x="4246379" y="868932"/>
                          <a:pt x="4118576" y="923330"/>
                        </a:cubicBezTo>
                        <a:cubicBezTo>
                          <a:pt x="3990773" y="977728"/>
                          <a:pt x="3679840" y="906244"/>
                          <a:pt x="3348856" y="923330"/>
                        </a:cubicBezTo>
                        <a:cubicBezTo>
                          <a:pt x="3017872" y="940416"/>
                          <a:pt x="3053944" y="907769"/>
                          <a:pt x="2969740" y="923330"/>
                        </a:cubicBezTo>
                        <a:cubicBezTo>
                          <a:pt x="2885536" y="938891"/>
                          <a:pt x="2673864" y="921371"/>
                          <a:pt x="2590624" y="923330"/>
                        </a:cubicBezTo>
                        <a:cubicBezTo>
                          <a:pt x="2507384" y="925289"/>
                          <a:pt x="2383440" y="915882"/>
                          <a:pt x="2309160" y="923330"/>
                        </a:cubicBezTo>
                        <a:cubicBezTo>
                          <a:pt x="2234880" y="930778"/>
                          <a:pt x="1933488" y="910813"/>
                          <a:pt x="1832393" y="923330"/>
                        </a:cubicBezTo>
                        <a:cubicBezTo>
                          <a:pt x="1731298" y="935847"/>
                          <a:pt x="1640963" y="919968"/>
                          <a:pt x="1453277" y="923330"/>
                        </a:cubicBezTo>
                        <a:cubicBezTo>
                          <a:pt x="1265591" y="926692"/>
                          <a:pt x="1196180" y="888852"/>
                          <a:pt x="1074161" y="923330"/>
                        </a:cubicBezTo>
                        <a:cubicBezTo>
                          <a:pt x="952142" y="957808"/>
                          <a:pt x="531414" y="893137"/>
                          <a:pt x="0" y="923330"/>
                        </a:cubicBezTo>
                        <a:cubicBezTo>
                          <a:pt x="-27898" y="699011"/>
                          <a:pt x="1490" y="620372"/>
                          <a:pt x="0" y="470898"/>
                        </a:cubicBezTo>
                        <a:cubicBezTo>
                          <a:pt x="-1490" y="321424"/>
                          <a:pt x="46421" y="199149"/>
                          <a:pt x="0" y="0"/>
                        </a:cubicBezTo>
                        <a:close/>
                      </a:path>
                    </a:pathLst>
                  </a:custGeom>
                  <ask:type>
                    <ask:lineSketchScribble/>
                  </ask:type>
                </ask:lineSketchStyleProps>
              </a:ext>
            </a:extLst>
          </a:ln>
        </p:spPr>
        <p:txBody>
          <a:bodyPr wrap="square">
            <a:spAutoFit/>
          </a:bodyPr>
          <a:lstStyle/>
          <a:p>
            <a:r>
              <a:rPr lang="zh-CN" altLang="en-US" dirty="0">
                <a:latin typeface="KaiTi" panose="02010609060101010101" pitchFamily="49" charset="-122"/>
                <a:ea typeface="KaiTi" panose="02010609060101010101" pitchFamily="49" charset="-122"/>
              </a:rPr>
              <a:t>模型量化面向</a:t>
            </a:r>
            <a:r>
              <a:rPr lang="zh-CN" altLang="en-US" dirty="0">
                <a:solidFill>
                  <a:schemeClr val="accent1"/>
                </a:solidFill>
                <a:latin typeface="KaiTi" panose="02010609060101010101" pitchFamily="49" charset="-122"/>
                <a:ea typeface="KaiTi" panose="02010609060101010101" pitchFamily="49" charset="-122"/>
              </a:rPr>
              <a:t>人工智能加速器的适用性</a:t>
            </a:r>
            <a:r>
              <a:rPr lang="zh-CN" altLang="en-US" dirty="0">
                <a:latin typeface="KaiTi" panose="02010609060101010101" pitchFamily="49" charset="-122"/>
                <a:ea typeface="KaiTi" panose="02010609060101010101" pitchFamily="49" charset="-122"/>
              </a:rPr>
              <a:t>设计，采用单一的通用数值类型而具有硬件友好性被广泛应用。然而由于底层架构的数值设计并不是针对上层算法的专用化设计，而无法感知神经网络的重要特性。导致了较大的模型精度损失，间接造成量比特位宽较高，运行效率较低。</a:t>
            </a:r>
          </a:p>
        </p:txBody>
      </p:sp>
      <p:pic>
        <p:nvPicPr>
          <p:cNvPr id="13" name="图片 12">
            <a:extLst>
              <a:ext uri="{FF2B5EF4-FFF2-40B4-BE49-F238E27FC236}">
                <a16:creationId xmlns:a16="http://schemas.microsoft.com/office/drawing/2014/main" id="{7F4E85BA-7D17-7866-8273-B53C6C46E409}"/>
              </a:ext>
            </a:extLst>
          </p:cNvPr>
          <p:cNvPicPr>
            <a:picLocks noChangeAspect="1"/>
          </p:cNvPicPr>
          <p:nvPr/>
        </p:nvPicPr>
        <p:blipFill>
          <a:blip r:embed="rId4"/>
          <a:stretch>
            <a:fillRect/>
          </a:stretch>
        </p:blipFill>
        <p:spPr>
          <a:xfrm>
            <a:off x="5522342" y="984874"/>
            <a:ext cx="5473460" cy="3124747"/>
          </a:xfrm>
          <a:prstGeom prst="rect">
            <a:avLst/>
          </a:prstGeom>
        </p:spPr>
      </p:pic>
      <p:pic>
        <p:nvPicPr>
          <p:cNvPr id="14" name="图片 13">
            <a:extLst>
              <a:ext uri="{FF2B5EF4-FFF2-40B4-BE49-F238E27FC236}">
                <a16:creationId xmlns:a16="http://schemas.microsoft.com/office/drawing/2014/main" id="{F735F37A-C2E5-BDE9-13ED-417D70CA1845}"/>
              </a:ext>
            </a:extLst>
          </p:cNvPr>
          <p:cNvPicPr>
            <a:picLocks noChangeAspect="1"/>
          </p:cNvPicPr>
          <p:nvPr/>
        </p:nvPicPr>
        <p:blipFill>
          <a:blip r:embed="rId5"/>
          <a:stretch>
            <a:fillRect/>
          </a:stretch>
        </p:blipFill>
        <p:spPr>
          <a:xfrm>
            <a:off x="438869" y="984874"/>
            <a:ext cx="2921684" cy="3420134"/>
          </a:xfrm>
          <a:prstGeom prst="rect">
            <a:avLst/>
          </a:prstGeom>
        </p:spPr>
      </p:pic>
      <p:pic>
        <p:nvPicPr>
          <p:cNvPr id="15" name="图片 14">
            <a:extLst>
              <a:ext uri="{FF2B5EF4-FFF2-40B4-BE49-F238E27FC236}">
                <a16:creationId xmlns:a16="http://schemas.microsoft.com/office/drawing/2014/main" id="{812ACB23-D1E4-DD4C-DB19-F05F491F4373}"/>
              </a:ext>
            </a:extLst>
          </p:cNvPr>
          <p:cNvPicPr>
            <a:picLocks noChangeAspect="1"/>
          </p:cNvPicPr>
          <p:nvPr/>
        </p:nvPicPr>
        <p:blipFill>
          <a:blip r:embed="rId6"/>
          <a:stretch>
            <a:fillRect/>
          </a:stretch>
        </p:blipFill>
        <p:spPr>
          <a:xfrm>
            <a:off x="3360553" y="1757879"/>
            <a:ext cx="1793815" cy="1298508"/>
          </a:xfrm>
          <a:prstGeom prst="rect">
            <a:avLst/>
          </a:prstGeom>
        </p:spPr>
      </p:pic>
    </p:spTree>
    <p:extLst>
      <p:ext uri="{BB962C8B-B14F-4D97-AF65-F5344CB8AC3E}">
        <p14:creationId xmlns:p14="http://schemas.microsoft.com/office/powerpoint/2010/main" val="86219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13.8|9.5|11.8|6.7"/>
</p:tagLst>
</file>

<file path=ppt/tags/tag11.xml><?xml version="1.0" encoding="utf-8"?>
<p:tagLst xmlns:a="http://schemas.openxmlformats.org/drawingml/2006/main" xmlns:r="http://schemas.openxmlformats.org/officeDocument/2006/relationships" xmlns:p="http://schemas.openxmlformats.org/presentationml/2006/main">
  <p:tag name="TIMING" val="|5|4.5|11.7|3.5"/>
</p:tagLst>
</file>

<file path=ppt/tags/tag12.xml><?xml version="1.0" encoding="utf-8"?>
<p:tagLst xmlns:a="http://schemas.openxmlformats.org/drawingml/2006/main" xmlns:r="http://schemas.openxmlformats.org/officeDocument/2006/relationships" xmlns:p="http://schemas.openxmlformats.org/presentationml/2006/main">
  <p:tag name="TIMING" val="|1.9|15.2|11.2|12.7|8.3"/>
</p:tagLst>
</file>

<file path=ppt/tags/tag13.xml><?xml version="1.0" encoding="utf-8"?>
<p:tagLst xmlns:a="http://schemas.openxmlformats.org/drawingml/2006/main" xmlns:r="http://schemas.openxmlformats.org/officeDocument/2006/relationships" xmlns:p="http://schemas.openxmlformats.org/presentationml/2006/main">
  <p:tag name="TIMING" val="|6.1|13.2|14.9|20.5"/>
</p:tagLst>
</file>

<file path=ppt/tags/tag14.xml><?xml version="1.0" encoding="utf-8"?>
<p:tagLst xmlns:a="http://schemas.openxmlformats.org/drawingml/2006/main" xmlns:r="http://schemas.openxmlformats.org/officeDocument/2006/relationships" xmlns:p="http://schemas.openxmlformats.org/presentationml/2006/main">
  <p:tag name="TIMING" val="|7.9|16.5|2.1"/>
</p:tagLst>
</file>

<file path=ppt/tags/tag2.xml><?xml version="1.0" encoding="utf-8"?>
<p:tagLst xmlns:a="http://schemas.openxmlformats.org/drawingml/2006/main" xmlns:r="http://schemas.openxmlformats.org/officeDocument/2006/relationships" xmlns:p="http://schemas.openxmlformats.org/presentationml/2006/main">
  <p:tag name="TIMING" val="|5|4.5|11.7|3.5"/>
</p:tagLst>
</file>

<file path=ppt/tags/tag3.xml><?xml version="1.0" encoding="utf-8"?>
<p:tagLst xmlns:a="http://schemas.openxmlformats.org/drawingml/2006/main" xmlns:r="http://schemas.openxmlformats.org/officeDocument/2006/relationships" xmlns:p="http://schemas.openxmlformats.org/presentationml/2006/main">
  <p:tag name="TIMING" val="|5|4.5|11.7|3.5"/>
</p:tagLst>
</file>

<file path=ppt/tags/tag4.xml><?xml version="1.0" encoding="utf-8"?>
<p:tagLst xmlns:a="http://schemas.openxmlformats.org/drawingml/2006/main" xmlns:r="http://schemas.openxmlformats.org/officeDocument/2006/relationships" xmlns:p="http://schemas.openxmlformats.org/presentationml/2006/main">
  <p:tag name="TIMING" val="|5|4.5|11.7|3.5"/>
</p:tagLst>
</file>

<file path=ppt/tags/tag5.xml><?xml version="1.0" encoding="utf-8"?>
<p:tagLst xmlns:a="http://schemas.openxmlformats.org/drawingml/2006/main" xmlns:r="http://schemas.openxmlformats.org/officeDocument/2006/relationships" xmlns:p="http://schemas.openxmlformats.org/presentationml/2006/main">
  <p:tag name="TIMING" val="|5|4.5|11.7|3.5"/>
</p:tagLst>
</file>

<file path=ppt/tags/tag6.xml><?xml version="1.0" encoding="utf-8"?>
<p:tagLst xmlns:a="http://schemas.openxmlformats.org/drawingml/2006/main" xmlns:r="http://schemas.openxmlformats.org/officeDocument/2006/relationships" xmlns:p="http://schemas.openxmlformats.org/presentationml/2006/main">
  <p:tag name="TIMING" val="|5|4.5|11.7|3.5"/>
</p:tagLst>
</file>

<file path=ppt/tags/tag7.xml><?xml version="1.0" encoding="utf-8"?>
<p:tagLst xmlns:a="http://schemas.openxmlformats.org/drawingml/2006/main" xmlns:r="http://schemas.openxmlformats.org/officeDocument/2006/relationships" xmlns:p="http://schemas.openxmlformats.org/presentationml/2006/main">
  <p:tag name="TIMING" val="|5|4.5|11.7|3.5"/>
</p:tagLst>
</file>

<file path=ppt/tags/tag8.xml><?xml version="1.0" encoding="utf-8"?>
<p:tagLst xmlns:a="http://schemas.openxmlformats.org/drawingml/2006/main" xmlns:r="http://schemas.openxmlformats.org/officeDocument/2006/relationships" xmlns:p="http://schemas.openxmlformats.org/presentationml/2006/main">
  <p:tag name="TIMING" val="|5|4.5|11.7|3.5"/>
</p:tagLst>
</file>

<file path=ppt/tags/tag9.xml><?xml version="1.0" encoding="utf-8"?>
<p:tagLst xmlns:a="http://schemas.openxmlformats.org/drawingml/2006/main" xmlns:r="http://schemas.openxmlformats.org/officeDocument/2006/relationships" xmlns:p="http://schemas.openxmlformats.org/presentationml/2006/main">
  <p:tag name="TIMING" val="|13.8|9.5|11.8|6.7"/>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9238</TotalTime>
  <Words>5136</Words>
  <Application>Microsoft Macintosh PowerPoint</Application>
  <PresentationFormat>宽屏</PresentationFormat>
  <Paragraphs>855</Paragraphs>
  <Slides>80</Slides>
  <Notes>62</Notes>
  <HiddenSlides>12</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80</vt:i4>
      </vt:variant>
    </vt:vector>
  </HeadingPairs>
  <TitlesOfParts>
    <vt:vector size="98" baseType="lpstr">
      <vt:lpstr>等线</vt:lpstr>
      <vt:lpstr>KaiTi</vt:lpstr>
      <vt:lpstr>微软雅黑</vt:lpstr>
      <vt:lpstr>Independent</vt:lpstr>
      <vt:lpstr>inherit</vt:lpstr>
      <vt:lpstr>NeueHaas</vt:lpstr>
      <vt:lpstr>PingFang SC</vt:lpstr>
      <vt:lpstr>Songti SC</vt:lpstr>
      <vt:lpstr>Arial</vt:lpstr>
      <vt:lpstr>Calibri</vt:lpstr>
      <vt:lpstr>Century Gothic</vt:lpstr>
      <vt:lpstr>Helvetica Neue</vt:lpstr>
      <vt:lpstr>Segoe UI</vt:lpstr>
      <vt:lpstr>Segoe UI Light</vt:lpstr>
      <vt:lpstr>Times New Roman</vt:lpstr>
      <vt:lpstr>Wingdings</vt:lpstr>
      <vt:lpstr>Office 主题​​</vt:lpstr>
      <vt:lpstr>1_OfficePLUS</vt:lpstr>
      <vt:lpstr>面向轻量化人工智能的 软硬件协同优化和研究</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 Contents</vt:lpstr>
      <vt:lpstr>PowerPoint 演示文稿</vt:lpstr>
      <vt:lpstr>研究内容一 面向人工智能加速器的新型稀疏加速框架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研究内容二 面向深度神经网络的自适应数值类型架构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研究内容三 面向大语言模型的异常值感知架构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研究内容四 面向无数据场景的高性能量化方案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Guo Cong</cp:lastModifiedBy>
  <cp:revision>1145</cp:revision>
  <dcterms:created xsi:type="dcterms:W3CDTF">2019-01-23T14:14:04Z</dcterms:created>
  <dcterms:modified xsi:type="dcterms:W3CDTF">2023-09-08T02:03:39Z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